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Arim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rimo-regular.fntdata"/><Relationship Id="rId14" Type="http://schemas.openxmlformats.org/officeDocument/2006/relationships/slide" Target="slides/slide9.xml"/><Relationship Id="rId17" Type="http://schemas.openxmlformats.org/officeDocument/2006/relationships/font" Target="fonts/Arimo-italic.fntdata"/><Relationship Id="rId16" Type="http://schemas.openxmlformats.org/officeDocument/2006/relationships/font" Target="fonts/Arim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Arim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bg-BG"/>
              <a:t>‹#›</a:t>
            </a:fld>
            <a:endParaRPr/>
          </a:p>
        </p:txBody>
      </p:sp>
      <p:pic>
        <p:nvPicPr>
          <p:cNvPr id="11" name="Google Shape;11;p2"/>
          <p:cNvPicPr preferRelativeResize="0"/>
          <p:nvPr/>
        </p:nvPicPr>
        <p:blipFill rotWithShape="1">
          <a:blip r:embed="rId2">
            <a:alphaModFix/>
          </a:blip>
          <a:srcRect b="0" l="0" r="0" t="0"/>
          <a:stretch/>
        </p:blipFill>
        <p:spPr>
          <a:xfrm>
            <a:off x="0" y="0"/>
            <a:ext cx="9144000" cy="1828800"/>
          </a:xfrm>
          <a:prstGeom prst="rect">
            <a:avLst/>
          </a:prstGeom>
          <a:noFill/>
          <a:ln>
            <a:noFill/>
          </a:ln>
        </p:spPr>
      </p:pic>
      <p:pic>
        <p:nvPicPr>
          <p:cNvPr id="12" name="Google Shape;12;p2"/>
          <p:cNvPicPr preferRelativeResize="0"/>
          <p:nvPr/>
        </p:nvPicPr>
        <p:blipFill rotWithShape="1">
          <a:blip r:embed="rId3">
            <a:alphaModFix/>
          </a:blip>
          <a:srcRect b="0" l="0" r="0" t="0"/>
          <a:stretch/>
        </p:blipFill>
        <p:spPr>
          <a:xfrm>
            <a:off x="169475" y="225125"/>
            <a:ext cx="2109176" cy="725625"/>
          </a:xfrm>
          <a:prstGeom prst="rect">
            <a:avLst/>
          </a:prstGeom>
          <a:noFill/>
          <a:ln>
            <a:noFill/>
          </a:ln>
        </p:spPr>
      </p:pic>
      <p:pic>
        <p:nvPicPr>
          <p:cNvPr id="13" name="Google Shape;13;p2"/>
          <p:cNvPicPr preferRelativeResize="0"/>
          <p:nvPr/>
        </p:nvPicPr>
        <p:blipFill rotWithShape="1">
          <a:blip r:embed="rId4">
            <a:alphaModFix/>
          </a:blip>
          <a:srcRect b="0" l="0" r="0" t="0"/>
          <a:stretch/>
        </p:blipFill>
        <p:spPr>
          <a:xfrm>
            <a:off x="6119842" y="188400"/>
            <a:ext cx="2933275" cy="836750"/>
          </a:xfrm>
          <a:prstGeom prst="rect">
            <a:avLst/>
          </a:prstGeom>
          <a:noFill/>
          <a:ln>
            <a:noFill/>
          </a:ln>
        </p:spPr>
      </p:pic>
      <p:pic>
        <p:nvPicPr>
          <p:cNvPr id="14" name="Google Shape;14;p2"/>
          <p:cNvPicPr preferRelativeResize="0"/>
          <p:nvPr/>
        </p:nvPicPr>
        <p:blipFill rotWithShape="1">
          <a:blip r:embed="rId5">
            <a:alphaModFix/>
          </a:blip>
          <a:srcRect b="0" l="0" r="0" t="0"/>
          <a:stretch/>
        </p:blipFill>
        <p:spPr>
          <a:xfrm>
            <a:off x="0" y="4219861"/>
            <a:ext cx="9144003" cy="1076028"/>
          </a:xfrm>
          <a:prstGeom prst="rect">
            <a:avLst/>
          </a:prstGeom>
          <a:noFill/>
          <a:ln>
            <a:noFill/>
          </a:ln>
        </p:spPr>
      </p:pic>
      <p:pic>
        <p:nvPicPr>
          <p:cNvPr id="15" name="Google Shape;15;p2"/>
          <p:cNvPicPr preferRelativeResize="0"/>
          <p:nvPr/>
        </p:nvPicPr>
        <p:blipFill rotWithShape="1">
          <a:blip r:embed="rId6">
            <a:alphaModFix/>
          </a:blip>
          <a:srcRect b="0" l="0" r="0" t="0"/>
          <a:stretch/>
        </p:blipFill>
        <p:spPr>
          <a:xfrm>
            <a:off x="8" y="-249200"/>
            <a:ext cx="7717135" cy="51435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b="0" l="0" r="0" t="0"/>
          <a:stretch/>
        </p:blipFill>
        <p:spPr>
          <a:xfrm>
            <a:off x="0" y="0"/>
            <a:ext cx="9144000" cy="1828800"/>
          </a:xfrm>
          <a:prstGeom prst="rect">
            <a:avLst/>
          </a:prstGeom>
          <a:noFill/>
          <a:ln>
            <a:noFill/>
          </a:ln>
        </p:spPr>
      </p:pic>
      <p:sp>
        <p:nvSpPr>
          <p:cNvPr id="18" name="Google Shape;18;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bg-BG"/>
              <a:t>‹#›</a:t>
            </a:fld>
            <a:endParaRPr/>
          </a:p>
        </p:txBody>
      </p:sp>
      <p:pic>
        <p:nvPicPr>
          <p:cNvPr id="19" name="Google Shape;19;p3"/>
          <p:cNvPicPr preferRelativeResize="0"/>
          <p:nvPr/>
        </p:nvPicPr>
        <p:blipFill rotWithShape="1">
          <a:blip r:embed="rId3">
            <a:alphaModFix/>
          </a:blip>
          <a:srcRect b="0" l="0" r="0" t="0"/>
          <a:stretch/>
        </p:blipFill>
        <p:spPr>
          <a:xfrm>
            <a:off x="0" y="450550"/>
            <a:ext cx="8298752" cy="5531151"/>
          </a:xfrm>
          <a:prstGeom prst="rect">
            <a:avLst/>
          </a:prstGeom>
          <a:noFill/>
          <a:ln>
            <a:noFill/>
          </a:ln>
        </p:spPr>
      </p:pic>
      <p:pic>
        <p:nvPicPr>
          <p:cNvPr id="20" name="Google Shape;20;p3"/>
          <p:cNvPicPr preferRelativeResize="0"/>
          <p:nvPr/>
        </p:nvPicPr>
        <p:blipFill rotWithShape="1">
          <a:blip r:embed="rId4">
            <a:alphaModFix/>
          </a:blip>
          <a:srcRect b="0" l="0" r="0" t="0"/>
          <a:stretch/>
        </p:blipFill>
        <p:spPr>
          <a:xfrm>
            <a:off x="169475" y="72737"/>
            <a:ext cx="1778252" cy="611775"/>
          </a:xfrm>
          <a:prstGeom prst="rect">
            <a:avLst/>
          </a:prstGeom>
          <a:noFill/>
          <a:ln>
            <a:noFill/>
          </a:ln>
        </p:spPr>
      </p:pic>
      <p:sp>
        <p:nvSpPr>
          <p:cNvPr id="21" name="Google Shape;21;p3"/>
          <p:cNvSpPr txBox="1"/>
          <p:nvPr/>
        </p:nvSpPr>
        <p:spPr>
          <a:xfrm>
            <a:off x="7001525" y="178513"/>
            <a:ext cx="2021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bg-BG" sz="1400" u="none" cap="none" strike="noStrike">
                <a:solidFill>
                  <a:srgbClr val="304A9D"/>
                </a:solidFill>
                <a:latin typeface="Verdana"/>
                <a:ea typeface="Verdana"/>
                <a:cs typeface="Verdana"/>
                <a:sym typeface="Verdana"/>
              </a:rPr>
              <a:t>www.digitalyouth.eu</a:t>
            </a:r>
            <a:endParaRPr b="0" i="0" sz="1400" u="none" cap="none" strike="noStrike">
              <a:solidFill>
                <a:srgbClr val="304A9D"/>
              </a:solidFill>
              <a:latin typeface="Verdana"/>
              <a:ea typeface="Verdana"/>
              <a:cs typeface="Verdana"/>
              <a:sym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 name="Shape 22"/>
        <p:cNvGrpSpPr/>
        <p:nvPr/>
      </p:nvGrpSpPr>
      <p:grpSpPr>
        <a:xfrm>
          <a:off x="0" y="0"/>
          <a:ext cx="0" cy="0"/>
          <a:chOff x="0" y="0"/>
          <a:chExt cx="0" cy="0"/>
        </a:xfrm>
      </p:grpSpPr>
      <p:sp>
        <p:nvSpPr>
          <p:cNvPr id="23" name="Google Shape;23;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bg-BG"/>
              <a:t>‹#›</a:t>
            </a:fld>
            <a:endParaRPr/>
          </a:p>
        </p:txBody>
      </p:sp>
      <p:pic>
        <p:nvPicPr>
          <p:cNvPr id="24" name="Google Shape;24;p4"/>
          <p:cNvPicPr preferRelativeResize="0"/>
          <p:nvPr/>
        </p:nvPicPr>
        <p:blipFill rotWithShape="1">
          <a:blip r:embed="rId2">
            <a:alphaModFix/>
          </a:blip>
          <a:srcRect b="0" l="0" r="0" t="0"/>
          <a:stretch/>
        </p:blipFill>
        <p:spPr>
          <a:xfrm rot="-5400000">
            <a:off x="7257788" y="2731213"/>
            <a:ext cx="2984875" cy="2387900"/>
          </a:xfrm>
          <a:prstGeom prst="rect">
            <a:avLst/>
          </a:prstGeom>
          <a:noFill/>
          <a:ln>
            <a:noFill/>
          </a:ln>
        </p:spPr>
      </p:pic>
      <p:pic>
        <p:nvPicPr>
          <p:cNvPr id="25" name="Google Shape;25;p4"/>
          <p:cNvPicPr preferRelativeResize="0"/>
          <p:nvPr/>
        </p:nvPicPr>
        <p:blipFill rotWithShape="1">
          <a:blip r:embed="rId3">
            <a:alphaModFix/>
          </a:blip>
          <a:srcRect b="0" l="0" r="0" t="0"/>
          <a:stretch/>
        </p:blipFill>
        <p:spPr>
          <a:xfrm>
            <a:off x="243275" y="147125"/>
            <a:ext cx="1433952" cy="493325"/>
          </a:xfrm>
          <a:prstGeom prst="rect">
            <a:avLst/>
          </a:prstGeom>
          <a:noFill/>
          <a:ln>
            <a:noFill/>
          </a:ln>
        </p:spPr>
      </p:pic>
      <p:sp>
        <p:nvSpPr>
          <p:cNvPr id="26" name="Google Shape;26;p4"/>
          <p:cNvSpPr txBox="1"/>
          <p:nvPr/>
        </p:nvSpPr>
        <p:spPr>
          <a:xfrm>
            <a:off x="7053223" y="209288"/>
            <a:ext cx="22092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bg-BG" sz="1300" u="none" cap="none" strike="noStrike">
                <a:solidFill>
                  <a:srgbClr val="304A9D"/>
                </a:solidFill>
                <a:latin typeface="Verdana"/>
                <a:ea typeface="Verdana"/>
                <a:cs typeface="Verdana"/>
                <a:sym typeface="Verdana"/>
              </a:rPr>
              <a:t>www.digitalyouth.eu</a:t>
            </a:r>
            <a:endParaRPr b="0" i="0" sz="1300" u="none" cap="none" strike="noStrike">
              <a:solidFill>
                <a:srgbClr val="304A9D"/>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 name="Shape 29"/>
        <p:cNvGrpSpPr/>
        <p:nvPr/>
      </p:nvGrpSpPr>
      <p:grpSpPr>
        <a:xfrm>
          <a:off x="0" y="0"/>
          <a:ext cx="0" cy="0"/>
          <a:chOff x="0" y="0"/>
          <a:chExt cx="0" cy="0"/>
        </a:xfrm>
      </p:grpSpPr>
      <p:sp>
        <p:nvSpPr>
          <p:cNvPr id="30" name="Google Shape;3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bg-BG"/>
              <a:t>‹#›</a:t>
            </a:fld>
            <a:endParaRPr/>
          </a:p>
        </p:txBody>
      </p:sp>
      <p:pic>
        <p:nvPicPr>
          <p:cNvPr id="31" name="Google Shape;31;p6"/>
          <p:cNvPicPr preferRelativeResize="0"/>
          <p:nvPr/>
        </p:nvPicPr>
        <p:blipFill rotWithShape="1">
          <a:blip r:embed="rId2">
            <a:alphaModFix/>
          </a:blip>
          <a:srcRect b="0" l="0" r="0" t="0"/>
          <a:stretch/>
        </p:blipFill>
        <p:spPr>
          <a:xfrm>
            <a:off x="0" y="-463850"/>
            <a:ext cx="8298752" cy="5531151"/>
          </a:xfrm>
          <a:prstGeom prst="rect">
            <a:avLst/>
          </a:prstGeom>
          <a:noFill/>
          <a:ln>
            <a:noFill/>
          </a:ln>
        </p:spPr>
      </p:pic>
      <p:pic>
        <p:nvPicPr>
          <p:cNvPr id="32" name="Google Shape;32;p6"/>
          <p:cNvPicPr preferRelativeResize="0"/>
          <p:nvPr/>
        </p:nvPicPr>
        <p:blipFill rotWithShape="1">
          <a:blip r:embed="rId3">
            <a:alphaModFix/>
          </a:blip>
          <a:srcRect b="0" l="0" r="0" t="0"/>
          <a:stretch/>
        </p:blipFill>
        <p:spPr>
          <a:xfrm>
            <a:off x="0" y="0"/>
            <a:ext cx="9144000" cy="1828800"/>
          </a:xfrm>
          <a:prstGeom prst="rect">
            <a:avLst/>
          </a:prstGeom>
          <a:noFill/>
          <a:ln>
            <a:noFill/>
          </a:ln>
        </p:spPr>
      </p:pic>
      <p:pic>
        <p:nvPicPr>
          <p:cNvPr id="33" name="Google Shape;33;p6"/>
          <p:cNvPicPr preferRelativeResize="0"/>
          <p:nvPr/>
        </p:nvPicPr>
        <p:blipFill rotWithShape="1">
          <a:blip r:embed="rId4">
            <a:alphaModFix/>
          </a:blip>
          <a:srcRect b="0" l="0" r="0" t="0"/>
          <a:stretch/>
        </p:blipFill>
        <p:spPr>
          <a:xfrm>
            <a:off x="169475" y="225125"/>
            <a:ext cx="2109176" cy="725625"/>
          </a:xfrm>
          <a:prstGeom prst="rect">
            <a:avLst/>
          </a:prstGeom>
          <a:noFill/>
          <a:ln>
            <a:noFill/>
          </a:ln>
        </p:spPr>
      </p:pic>
      <p:pic>
        <p:nvPicPr>
          <p:cNvPr id="34" name="Google Shape;34;p6"/>
          <p:cNvPicPr preferRelativeResize="0"/>
          <p:nvPr/>
        </p:nvPicPr>
        <p:blipFill rotWithShape="1">
          <a:blip r:embed="rId5">
            <a:alphaModFix/>
          </a:blip>
          <a:srcRect b="0" l="0" r="0" t="0"/>
          <a:stretch/>
        </p:blipFill>
        <p:spPr>
          <a:xfrm>
            <a:off x="6119842" y="188400"/>
            <a:ext cx="2933275" cy="836750"/>
          </a:xfrm>
          <a:prstGeom prst="rect">
            <a:avLst/>
          </a:prstGeom>
          <a:noFill/>
          <a:ln>
            <a:noFill/>
          </a:ln>
        </p:spPr>
      </p:pic>
      <p:pic>
        <p:nvPicPr>
          <p:cNvPr id="35" name="Google Shape;35;p6"/>
          <p:cNvPicPr preferRelativeResize="0"/>
          <p:nvPr/>
        </p:nvPicPr>
        <p:blipFill rotWithShape="1">
          <a:blip r:embed="rId6">
            <a:alphaModFix/>
          </a:blip>
          <a:srcRect b="0" l="0" r="0" t="0"/>
          <a:stretch/>
        </p:blipFill>
        <p:spPr>
          <a:xfrm>
            <a:off x="0" y="4067461"/>
            <a:ext cx="9144003" cy="10760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8" name="Google Shape;3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2" name="Google Shape;42;p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4" name="Google Shape;4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7" name="Google Shape;4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 name="Google Shape;50;p1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1" name="Google Shape;5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bg-BG"/>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applieddigitalskills.withgoogle.com/s/en/home" TargetMode="External"/><Relationship Id="rId4" Type="http://schemas.openxmlformats.org/officeDocument/2006/relationships/hyperlink" Target="https://unesdoc.unesco.org/ark:/48223/pf0000265552" TargetMode="External"/><Relationship Id="rId5" Type="http://schemas.openxmlformats.org/officeDocument/2006/relationships/hyperlink" Target="https://us.norton.com/blog/emerging-threats/deep-web-vs-dark-web"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5.png"/><Relationship Id="rId8" Type="http://schemas.openxmlformats.org/officeDocument/2006/relationships/hyperlink" Target="http://creativecommons.org/licenses/by-nc/4.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2"/>
          <p:cNvSpPr txBox="1"/>
          <p:nvPr>
            <p:ph idx="4294967295" type="ctrTitle"/>
          </p:nvPr>
        </p:nvSpPr>
        <p:spPr>
          <a:xfrm>
            <a:off x="169475" y="1953200"/>
            <a:ext cx="7217700" cy="91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bg-BG" sz="2200" u="none" cap="none" strike="noStrike">
                <a:solidFill>
                  <a:srgbClr val="304A9D"/>
                </a:solidFill>
                <a:latin typeface="Verdana"/>
                <a:ea typeface="Verdana"/>
                <a:cs typeface="Verdana"/>
                <a:sym typeface="Verdana"/>
              </a:rPr>
              <a:t>Fake News / Deep Fakes</a:t>
            </a:r>
            <a:endParaRPr b="1" i="0" sz="2200" u="none" cap="none" strike="noStrike">
              <a:solidFill>
                <a:srgbClr val="304A9D"/>
              </a:solidFill>
              <a:latin typeface="Verdana"/>
              <a:ea typeface="Verdana"/>
              <a:cs typeface="Verdana"/>
              <a:sym typeface="Verdana"/>
            </a:endParaRPr>
          </a:p>
        </p:txBody>
      </p:sp>
      <p:sp>
        <p:nvSpPr>
          <p:cNvPr id="59" name="Google Shape;59;p12"/>
          <p:cNvSpPr txBox="1"/>
          <p:nvPr/>
        </p:nvSpPr>
        <p:spPr>
          <a:xfrm>
            <a:off x="159250" y="3163525"/>
            <a:ext cx="4743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bg-BG" sz="1500" u="none" cap="none" strike="noStrike">
                <a:solidFill>
                  <a:schemeClr val="dk1"/>
                </a:solidFill>
                <a:highlight>
                  <a:schemeClr val="lt1"/>
                </a:highlight>
                <a:latin typeface="Verdana"/>
                <a:ea typeface="Verdana"/>
                <a:cs typeface="Verdana"/>
                <a:sym typeface="Verdana"/>
              </a:rPr>
              <a:t>Czech Team / SSPS Prague</a:t>
            </a:r>
            <a:endParaRPr b="1" i="0" sz="1500" u="none" cap="none" strike="noStrike">
              <a:solidFill>
                <a:schemeClr val="dk1"/>
              </a:solidFill>
              <a:highlight>
                <a:schemeClr val="lt1"/>
              </a:highlight>
              <a:latin typeface="Verdana"/>
              <a:ea typeface="Verdana"/>
              <a:cs typeface="Verdana"/>
              <a:sym typeface="Verdana"/>
            </a:endParaRPr>
          </a:p>
        </p:txBody>
      </p:sp>
      <p:sp>
        <p:nvSpPr>
          <p:cNvPr id="60" name="Google Shape;60;p12"/>
          <p:cNvSpPr txBox="1"/>
          <p:nvPr/>
        </p:nvSpPr>
        <p:spPr>
          <a:xfrm>
            <a:off x="168400" y="3516201"/>
            <a:ext cx="2876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bg-BG" sz="1200" u="none" cap="none" strike="noStrike">
                <a:solidFill>
                  <a:srgbClr val="099148"/>
                </a:solidFill>
                <a:latin typeface="Verdana"/>
                <a:ea typeface="Verdana"/>
                <a:cs typeface="Verdana"/>
                <a:sym typeface="Verdana"/>
              </a:rPr>
              <a:t>www.digitalyouth.eu</a:t>
            </a:r>
            <a:endParaRPr b="1" i="0" sz="1200" u="none" cap="none" strike="noStrike">
              <a:solidFill>
                <a:srgbClr val="099148"/>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3"/>
          <p:cNvSpPr txBox="1"/>
          <p:nvPr>
            <p:ph idx="4294967295" type="title"/>
          </p:nvPr>
        </p:nvSpPr>
        <p:spPr>
          <a:xfrm>
            <a:off x="311700" y="2907250"/>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bg-BG">
                <a:solidFill>
                  <a:srgbClr val="304A9D"/>
                </a:solidFill>
                <a:latin typeface="Verdana"/>
                <a:ea typeface="Verdana"/>
                <a:cs typeface="Verdana"/>
                <a:sym typeface="Verdana"/>
              </a:rPr>
              <a:t>Fake News / Deep Fakes</a:t>
            </a:r>
            <a:endParaRPr b="1" sz="2800">
              <a:solidFill>
                <a:srgbClr val="304A9D"/>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idx="4294967295" type="ctrTitle"/>
          </p:nvPr>
        </p:nvSpPr>
        <p:spPr>
          <a:xfrm>
            <a:off x="235500" y="1306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bg-BG" sz="2400" u="none" cap="none" strike="noStrike">
                <a:solidFill>
                  <a:srgbClr val="304A9D"/>
                </a:solidFill>
                <a:latin typeface="Verdana"/>
                <a:ea typeface="Verdana"/>
                <a:cs typeface="Verdana"/>
                <a:sym typeface="Verdana"/>
              </a:rPr>
              <a:t>Definition of the topic / problem that is addressed</a:t>
            </a:r>
            <a:endParaRPr b="1" i="0" sz="2400" u="none" cap="none" strike="noStrike">
              <a:solidFill>
                <a:srgbClr val="304A9D"/>
              </a:solidFill>
              <a:latin typeface="Verdana"/>
              <a:ea typeface="Verdana"/>
              <a:cs typeface="Verdana"/>
              <a:sym typeface="Verdana"/>
            </a:endParaRPr>
          </a:p>
        </p:txBody>
      </p:sp>
      <p:sp>
        <p:nvSpPr>
          <p:cNvPr id="71" name="Google Shape;71;p14"/>
          <p:cNvSpPr txBox="1"/>
          <p:nvPr/>
        </p:nvSpPr>
        <p:spPr>
          <a:xfrm>
            <a:off x="254725" y="2003900"/>
            <a:ext cx="3625899" cy="2400627"/>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None/>
            </a:pPr>
            <a:r>
              <a:rPr b="0" i="0" lang="bg-BG" sz="1200" u="none" cap="none" strike="noStrike">
                <a:solidFill>
                  <a:schemeClr val="dk1"/>
                </a:solidFill>
                <a:latin typeface="Verdana"/>
                <a:ea typeface="Verdana"/>
                <a:cs typeface="Verdana"/>
                <a:sym typeface="Verdana"/>
              </a:rPr>
              <a:t>Fake news is a genre of intentionally spreading disinformation or hoaxes in order to influence and manipulate recipients. The fake news genre does not include parody or satire. Currently, the domain of fake news is misinformation websites, social networks, but it can be spread through all media platforms.</a:t>
            </a:r>
            <a:endParaRPr b="0" i="0" sz="1200" u="none" cap="none" strike="noStrike">
              <a:solidFill>
                <a:srgbClr val="000000"/>
              </a:solidFill>
              <a:latin typeface="Verdana"/>
              <a:ea typeface="Verdana"/>
              <a:cs typeface="Verdana"/>
              <a:sym typeface="Verdana"/>
            </a:endParaRPr>
          </a:p>
        </p:txBody>
      </p:sp>
      <p:pic>
        <p:nvPicPr>
          <p:cNvPr id="72" name="Google Shape;72;p14"/>
          <p:cNvPicPr preferRelativeResize="0"/>
          <p:nvPr/>
        </p:nvPicPr>
        <p:blipFill rotWithShape="1">
          <a:blip r:embed="rId3">
            <a:alphaModFix/>
          </a:blip>
          <a:srcRect b="0" l="0" r="0" t="0"/>
          <a:stretch/>
        </p:blipFill>
        <p:spPr>
          <a:xfrm>
            <a:off x="4472747" y="2012100"/>
            <a:ext cx="3266202" cy="17800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idx="4294967295" type="ctrTitle"/>
          </p:nvPr>
        </p:nvSpPr>
        <p:spPr>
          <a:xfrm>
            <a:off x="235500" y="1306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bg-BG" sz="2400" u="none" cap="none" strike="noStrike">
                <a:solidFill>
                  <a:srgbClr val="304A9D"/>
                </a:solidFill>
                <a:latin typeface="Verdana"/>
                <a:ea typeface="Verdana"/>
                <a:cs typeface="Verdana"/>
                <a:sym typeface="Verdana"/>
              </a:rPr>
              <a:t>Short information on the topic / problem</a:t>
            </a:r>
            <a:endParaRPr b="1" i="0" sz="2400" u="none" cap="none" strike="noStrike">
              <a:solidFill>
                <a:srgbClr val="304A9D"/>
              </a:solidFill>
              <a:latin typeface="Verdana"/>
              <a:ea typeface="Verdana"/>
              <a:cs typeface="Verdana"/>
              <a:sym typeface="Verdana"/>
            </a:endParaRPr>
          </a:p>
        </p:txBody>
      </p:sp>
      <p:sp>
        <p:nvSpPr>
          <p:cNvPr id="78" name="Google Shape;78;p15"/>
          <p:cNvSpPr txBox="1"/>
          <p:nvPr/>
        </p:nvSpPr>
        <p:spPr>
          <a:xfrm>
            <a:off x="254725" y="2003900"/>
            <a:ext cx="6051600" cy="156963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None/>
            </a:pPr>
            <a:r>
              <a:rPr b="0" i="0" lang="bg-BG" sz="1200" u="none" cap="none" strike="noStrike">
                <a:solidFill>
                  <a:schemeClr val="dk1"/>
                </a:solidFill>
                <a:latin typeface="Verdana"/>
                <a:ea typeface="Verdana"/>
                <a:cs typeface="Verdana"/>
                <a:sym typeface="Verdana"/>
              </a:rPr>
              <a:t>Fake news in the narrower sense is a journalistic entity whose important feature is intentionality. As a forgery, a false message is created purposefully, knowingly, and thus differs from a misleading, erroneous or alarmist message (hoax). Erroneous, erroneous or inaccurate news therefore does not necessarily have to be fake news.</a:t>
            </a:r>
            <a:endParaRPr b="0" i="0" sz="1200" u="none" cap="none" strike="noStrike">
              <a:solidFill>
                <a:srgbClr val="000000"/>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idx="4294967295" type="ctrTitle"/>
          </p:nvPr>
        </p:nvSpPr>
        <p:spPr>
          <a:xfrm>
            <a:off x="235500" y="1306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bg-BG" sz="2400" u="none" cap="none" strike="noStrike">
                <a:solidFill>
                  <a:srgbClr val="304A9D"/>
                </a:solidFill>
                <a:latin typeface="Verdana"/>
                <a:ea typeface="Verdana"/>
                <a:cs typeface="Verdana"/>
                <a:sym typeface="Verdana"/>
              </a:rPr>
              <a:t>Short information on the topic / problem</a:t>
            </a:r>
            <a:endParaRPr b="1" i="0" sz="2400" u="none" cap="none" strike="noStrike">
              <a:solidFill>
                <a:srgbClr val="304A9D"/>
              </a:solidFill>
              <a:latin typeface="Verdana"/>
              <a:ea typeface="Verdana"/>
              <a:cs typeface="Verdana"/>
              <a:sym typeface="Verdana"/>
            </a:endParaRPr>
          </a:p>
        </p:txBody>
      </p:sp>
      <p:sp>
        <p:nvSpPr>
          <p:cNvPr id="84" name="Google Shape;84;p16"/>
          <p:cNvSpPr txBox="1"/>
          <p:nvPr/>
        </p:nvSpPr>
        <p:spPr>
          <a:xfrm>
            <a:off x="254725" y="2003900"/>
            <a:ext cx="6051600" cy="2400627"/>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None/>
            </a:pPr>
            <a:r>
              <a:rPr b="0" i="0" lang="bg-BG" sz="1200" u="none" cap="none" strike="noStrike">
                <a:solidFill>
                  <a:schemeClr val="dk1"/>
                </a:solidFill>
                <a:latin typeface="Verdana"/>
                <a:ea typeface="Verdana"/>
                <a:cs typeface="Verdana"/>
                <a:sym typeface="Verdana"/>
              </a:rPr>
              <a:t>Deep fake is a designation for realistic editing of the video - especially the faces of the depicted persons - which allows, for example, to very reliably change the facial expressions, i.e. the very speech of the individual actors of the video. In practice, we can put sentences into the mouths of people on the video that they have never uttered, swap characters, faces, etc. Deep fake uses advanced computer data processing with the use of artificial intelligence (it uses neural networks with the ability to learn) and the quality of the resulting product - an edited video - is constantly increasing.</a:t>
            </a:r>
            <a:endParaRPr b="0" i="0" sz="1200" u="none" cap="none" strike="noStrike">
              <a:solidFill>
                <a:srgbClr val="000000"/>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idx="4294967295" type="ctrTitle"/>
          </p:nvPr>
        </p:nvSpPr>
        <p:spPr>
          <a:xfrm>
            <a:off x="235500" y="1306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bg-BG" sz="2400" u="none" cap="none" strike="noStrike">
                <a:solidFill>
                  <a:srgbClr val="304A9D"/>
                </a:solidFill>
                <a:latin typeface="Verdana"/>
                <a:ea typeface="Verdana"/>
                <a:cs typeface="Verdana"/>
                <a:sym typeface="Verdana"/>
              </a:rPr>
              <a:t>Why is it important this topic to be addressed as part of the education / training of the young people</a:t>
            </a:r>
            <a:endParaRPr b="1" i="0" sz="2400" u="none" cap="none" strike="noStrike">
              <a:solidFill>
                <a:srgbClr val="304A9D"/>
              </a:solidFill>
              <a:latin typeface="Verdana"/>
              <a:ea typeface="Verdana"/>
              <a:cs typeface="Verdana"/>
              <a:sym typeface="Verdana"/>
            </a:endParaRPr>
          </a:p>
        </p:txBody>
      </p:sp>
      <p:sp>
        <p:nvSpPr>
          <p:cNvPr id="90" name="Google Shape;90;p17"/>
          <p:cNvSpPr txBox="1"/>
          <p:nvPr/>
        </p:nvSpPr>
        <p:spPr>
          <a:xfrm>
            <a:off x="235500" y="2571750"/>
            <a:ext cx="3935056" cy="1846629"/>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None/>
            </a:pPr>
            <a:r>
              <a:rPr b="0" i="0" lang="bg-BG" sz="1200" u="none" cap="none" strike="noStrike">
                <a:solidFill>
                  <a:schemeClr val="dk1"/>
                </a:solidFill>
                <a:latin typeface="Verdana"/>
                <a:ea typeface="Verdana"/>
                <a:cs typeface="Verdana"/>
                <a:sym typeface="Verdana"/>
              </a:rPr>
              <a:t>Young people very often use various digital technologies to obtain information. However, they do not have enough experience as adults and are thus more prone to believe false information that can scare them, harm them...</a:t>
            </a:r>
            <a:endParaRPr/>
          </a:p>
          <a:p>
            <a:pPr indent="0" lvl="0" marL="0" marR="0" rtl="0" algn="just">
              <a:lnSpc>
                <a:spcPct val="150000"/>
              </a:lnSpc>
              <a:spcBef>
                <a:spcPts val="0"/>
              </a:spcBef>
              <a:spcAft>
                <a:spcPts val="0"/>
              </a:spcAft>
              <a:buNone/>
            </a:pPr>
            <a:r>
              <a:t/>
            </a:r>
            <a:endParaRPr b="0" i="0" sz="1200" u="none" cap="none" strike="noStrike">
              <a:solidFill>
                <a:schemeClr val="dk1"/>
              </a:solidFill>
              <a:latin typeface="Verdana"/>
              <a:ea typeface="Verdana"/>
              <a:cs typeface="Verdana"/>
              <a:sym typeface="Verdana"/>
            </a:endParaRPr>
          </a:p>
        </p:txBody>
      </p:sp>
      <p:pic>
        <p:nvPicPr>
          <p:cNvPr id="91" name="Google Shape;91;p17"/>
          <p:cNvPicPr preferRelativeResize="0"/>
          <p:nvPr/>
        </p:nvPicPr>
        <p:blipFill rotWithShape="1">
          <a:blip r:embed="rId3">
            <a:alphaModFix/>
          </a:blip>
          <a:srcRect b="5268" l="11535" r="14556" t="0"/>
          <a:stretch/>
        </p:blipFill>
        <p:spPr>
          <a:xfrm>
            <a:off x="4847064" y="2571750"/>
            <a:ext cx="3107474" cy="23897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idx="4294967295" type="ctrTitle"/>
          </p:nvPr>
        </p:nvSpPr>
        <p:spPr>
          <a:xfrm>
            <a:off x="235500" y="1306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bg-BG" sz="2400" u="none" cap="none" strike="noStrike">
                <a:solidFill>
                  <a:srgbClr val="304A9D"/>
                </a:solidFill>
                <a:latin typeface="Verdana"/>
                <a:ea typeface="Verdana"/>
                <a:cs typeface="Verdana"/>
                <a:sym typeface="Verdana"/>
              </a:rPr>
              <a:t>What should teachers / trainers know about this topic to be able to teach / train young people on that matter</a:t>
            </a:r>
            <a:endParaRPr b="1" i="0" sz="2400" u="none" cap="none" strike="noStrike">
              <a:solidFill>
                <a:srgbClr val="304A9D"/>
              </a:solidFill>
              <a:latin typeface="Verdana"/>
              <a:ea typeface="Verdana"/>
              <a:cs typeface="Verdana"/>
              <a:sym typeface="Verdana"/>
            </a:endParaRPr>
          </a:p>
        </p:txBody>
      </p:sp>
      <p:sp>
        <p:nvSpPr>
          <p:cNvPr id="97" name="Google Shape;97;p18"/>
          <p:cNvSpPr txBox="1"/>
          <p:nvPr/>
        </p:nvSpPr>
        <p:spPr>
          <a:xfrm>
            <a:off x="235500" y="2571750"/>
            <a:ext cx="4224988" cy="156963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50000"/>
              </a:lnSpc>
              <a:spcBef>
                <a:spcPts val="0"/>
              </a:spcBef>
              <a:spcAft>
                <a:spcPts val="0"/>
              </a:spcAft>
              <a:buClr>
                <a:schemeClr val="dk1"/>
              </a:buClr>
              <a:buSzPts val="1200"/>
              <a:buFont typeface="Verdana"/>
              <a:buChar char="●"/>
            </a:pPr>
            <a:r>
              <a:rPr b="0" i="0" lang="bg-BG" sz="1200" u="none" cap="none" strike="noStrike">
                <a:solidFill>
                  <a:schemeClr val="dk1"/>
                </a:solidFill>
                <a:latin typeface="Verdana"/>
                <a:ea typeface="Verdana"/>
                <a:cs typeface="Verdana"/>
                <a:sym typeface="Verdana"/>
              </a:rPr>
              <a:t>information verification</a:t>
            </a:r>
            <a:endParaRPr b="0" i="0" sz="1200" u="none" cap="none" strike="noStrike">
              <a:solidFill>
                <a:schemeClr val="dk1"/>
              </a:solidFill>
              <a:latin typeface="Verdana"/>
              <a:ea typeface="Verdana"/>
              <a:cs typeface="Verdana"/>
              <a:sym typeface="Verdana"/>
            </a:endParaRPr>
          </a:p>
          <a:p>
            <a:pPr indent="0" lvl="0" marL="152400" marR="0" rtl="0" algn="l">
              <a:lnSpc>
                <a:spcPct val="150000"/>
              </a:lnSpc>
              <a:spcBef>
                <a:spcPts val="0"/>
              </a:spcBef>
              <a:spcAft>
                <a:spcPts val="0"/>
              </a:spcAft>
              <a:buNone/>
            </a:pPr>
            <a:r>
              <a:t/>
            </a:r>
            <a:endParaRPr b="0" i="0" sz="1200" u="none" cap="none" strike="noStrike">
              <a:solidFill>
                <a:schemeClr val="dk1"/>
              </a:solidFill>
              <a:highlight>
                <a:schemeClr val="lt1"/>
              </a:highlight>
              <a:latin typeface="Verdana"/>
              <a:ea typeface="Verdana"/>
              <a:cs typeface="Verdana"/>
              <a:sym typeface="Verdana"/>
            </a:endParaRPr>
          </a:p>
          <a:p>
            <a:pPr indent="-304800" lvl="0" marL="457200" marR="0" rtl="0" algn="l">
              <a:lnSpc>
                <a:spcPct val="150000"/>
              </a:lnSpc>
              <a:spcBef>
                <a:spcPts val="0"/>
              </a:spcBef>
              <a:spcAft>
                <a:spcPts val="0"/>
              </a:spcAft>
              <a:buClr>
                <a:schemeClr val="dk1"/>
              </a:buClr>
              <a:buSzPts val="1200"/>
              <a:buFont typeface="Verdana"/>
              <a:buChar char="●"/>
            </a:pPr>
            <a:r>
              <a:rPr b="0" i="0" lang="bg-BG" sz="1200" u="none" cap="none" strike="noStrike">
                <a:solidFill>
                  <a:schemeClr val="dk1"/>
                </a:solidFill>
                <a:highlight>
                  <a:schemeClr val="lt1"/>
                </a:highlight>
                <a:latin typeface="Verdana"/>
                <a:ea typeface="Verdana"/>
                <a:cs typeface="Verdana"/>
                <a:sym typeface="Verdana"/>
              </a:rPr>
              <a:t>internet security</a:t>
            </a:r>
            <a:endParaRPr b="0" i="0" sz="1200" u="none" cap="none" strike="noStrike">
              <a:solidFill>
                <a:schemeClr val="dk1"/>
              </a:solidFill>
              <a:highlight>
                <a:schemeClr val="lt1"/>
              </a:highlight>
              <a:latin typeface="Verdana"/>
              <a:ea typeface="Verdana"/>
              <a:cs typeface="Verdana"/>
              <a:sym typeface="Verdana"/>
            </a:endParaRPr>
          </a:p>
          <a:p>
            <a:pPr indent="-228600" lvl="0" marL="457200" marR="0" rtl="0" algn="l">
              <a:lnSpc>
                <a:spcPct val="150000"/>
              </a:lnSpc>
              <a:spcBef>
                <a:spcPts val="0"/>
              </a:spcBef>
              <a:spcAft>
                <a:spcPts val="0"/>
              </a:spcAft>
              <a:buClr>
                <a:schemeClr val="dk1"/>
              </a:buClr>
              <a:buSzPts val="1200"/>
              <a:buFont typeface="Verdana"/>
              <a:buNone/>
            </a:pPr>
            <a:r>
              <a:t/>
            </a:r>
            <a:endParaRPr b="0" i="0" sz="1200" u="none" cap="none" strike="noStrike">
              <a:solidFill>
                <a:schemeClr val="dk1"/>
              </a:solidFill>
              <a:highlight>
                <a:schemeClr val="lt1"/>
              </a:highlight>
              <a:latin typeface="Verdana"/>
              <a:ea typeface="Verdana"/>
              <a:cs typeface="Verdana"/>
              <a:sym typeface="Verdana"/>
            </a:endParaRPr>
          </a:p>
          <a:p>
            <a:pPr indent="-304800" lvl="0" marL="457200" marR="0" rtl="0" algn="l">
              <a:lnSpc>
                <a:spcPct val="150000"/>
              </a:lnSpc>
              <a:spcBef>
                <a:spcPts val="0"/>
              </a:spcBef>
              <a:spcAft>
                <a:spcPts val="0"/>
              </a:spcAft>
              <a:buClr>
                <a:schemeClr val="dk1"/>
              </a:buClr>
              <a:buSzPts val="1200"/>
              <a:buFont typeface="Verdana"/>
              <a:buChar char="●"/>
            </a:pPr>
            <a:r>
              <a:rPr b="0" i="0" lang="bg-BG" sz="1200" u="none" cap="none" strike="noStrike">
                <a:solidFill>
                  <a:schemeClr val="dk1"/>
                </a:solidFill>
                <a:highlight>
                  <a:schemeClr val="lt1"/>
                </a:highlight>
                <a:latin typeface="Verdana"/>
                <a:ea typeface="Verdana"/>
                <a:cs typeface="Verdana"/>
                <a:sym typeface="Verdana"/>
              </a:rPr>
              <a:t>how to defend yourself on the internet</a:t>
            </a:r>
            <a:endParaRPr/>
          </a:p>
        </p:txBody>
      </p:sp>
      <p:sp>
        <p:nvSpPr>
          <p:cNvPr id="98" name="Google Shape;98;p18"/>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bg-BG" sz="1000" u="none" cap="none" strike="noStrike">
                <a:solidFill>
                  <a:schemeClr val="dk1"/>
                </a:solidFill>
                <a:latin typeface="Arimo"/>
                <a:ea typeface="Arimo"/>
                <a:cs typeface="Arimo"/>
                <a:sym typeface="Arimo"/>
              </a:rPr>
              <a:t>information verification</a:t>
            </a:r>
            <a:r>
              <a:rPr b="0" i="0" lang="bg-BG" sz="6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pic>
        <p:nvPicPr>
          <p:cNvPr id="99" name="Google Shape;99;p18"/>
          <p:cNvPicPr preferRelativeResize="0"/>
          <p:nvPr/>
        </p:nvPicPr>
        <p:blipFill rotWithShape="1">
          <a:blip r:embed="rId3">
            <a:alphaModFix/>
          </a:blip>
          <a:srcRect b="0" l="0" r="0" t="0"/>
          <a:stretch/>
        </p:blipFill>
        <p:spPr>
          <a:xfrm>
            <a:off x="4258836" y="2571750"/>
            <a:ext cx="3576754" cy="17883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idx="4294967295" type="ctrTitle"/>
          </p:nvPr>
        </p:nvSpPr>
        <p:spPr>
          <a:xfrm>
            <a:off x="0" y="1002575"/>
            <a:ext cx="9144000" cy="538500"/>
          </a:xfrm>
          <a:prstGeom prst="rect">
            <a:avLst/>
          </a:prstGeom>
          <a:solidFill>
            <a:srgbClr val="304A9D"/>
          </a:solidFill>
          <a:ln>
            <a:noFill/>
          </a:ln>
        </p:spPr>
        <p:txBody>
          <a:bodyPr anchorCtr="0" anchor="t" bIns="91425" lIns="270000"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bg-BG" sz="2400" u="none" cap="none" strike="noStrike">
                <a:solidFill>
                  <a:schemeClr val="lt1"/>
                </a:solidFill>
                <a:latin typeface="Verdana"/>
                <a:ea typeface="Verdana"/>
                <a:cs typeface="Verdana"/>
                <a:sym typeface="Verdana"/>
              </a:rPr>
              <a:t>References</a:t>
            </a:r>
            <a:endParaRPr b="1" i="0" sz="2400" u="none" cap="none" strike="noStrike">
              <a:solidFill>
                <a:schemeClr val="lt1"/>
              </a:solidFill>
              <a:latin typeface="Verdana"/>
              <a:ea typeface="Verdana"/>
              <a:cs typeface="Verdana"/>
              <a:sym typeface="Verdana"/>
            </a:endParaRPr>
          </a:p>
        </p:txBody>
      </p:sp>
      <p:sp>
        <p:nvSpPr>
          <p:cNvPr id="105" name="Google Shape;105;p19"/>
          <p:cNvSpPr txBox="1"/>
          <p:nvPr/>
        </p:nvSpPr>
        <p:spPr>
          <a:xfrm>
            <a:off x="254725" y="1705450"/>
            <a:ext cx="6420600" cy="2123628"/>
          </a:xfrm>
          <a:prstGeom prst="rect">
            <a:avLst/>
          </a:prstGeom>
          <a:noFill/>
          <a:ln>
            <a:noFill/>
          </a:ln>
        </p:spPr>
        <p:txBody>
          <a:bodyPr anchorCtr="0" anchor="t" bIns="91425" lIns="91425" spcFirstLastPara="1" rIns="91425" wrap="square" tIns="91425">
            <a:spAutoFit/>
          </a:bodyPr>
          <a:lstStyle/>
          <a:p>
            <a:pPr indent="-304800" lvl="0" marL="457200" marR="0" rtl="0" algn="l">
              <a:lnSpc>
                <a:spcPct val="150000"/>
              </a:lnSpc>
              <a:spcBef>
                <a:spcPts val="0"/>
              </a:spcBef>
              <a:spcAft>
                <a:spcPts val="0"/>
              </a:spcAft>
              <a:buClr>
                <a:schemeClr val="dk1"/>
              </a:buClr>
              <a:buSzPts val="1200"/>
              <a:buFont typeface="Verdana"/>
              <a:buChar char="●"/>
            </a:pPr>
            <a:r>
              <a:rPr b="0" i="0" lang="bg-BG" sz="1200" u="sng" cap="none" strike="noStrike">
                <a:solidFill>
                  <a:schemeClr val="hlink"/>
                </a:solidFill>
                <a:latin typeface="Verdana"/>
                <a:ea typeface="Verdana"/>
                <a:cs typeface="Verdana"/>
                <a:sym typeface="Verdana"/>
                <a:hlinkClick r:id="rId3"/>
              </a:rPr>
              <a:t>https://applieddigitalskills.withgoogle.com/s/en/home</a:t>
            </a:r>
            <a:endParaRPr b="0" i="0" sz="1200" u="none" cap="none" strike="noStrike">
              <a:solidFill>
                <a:schemeClr val="dk1"/>
              </a:solidFill>
              <a:latin typeface="Verdana"/>
              <a:ea typeface="Verdana"/>
              <a:cs typeface="Verdana"/>
              <a:sym typeface="Verdana"/>
            </a:endParaRPr>
          </a:p>
          <a:p>
            <a:pPr indent="0" lvl="0" marL="152400" marR="0" rtl="0" algn="l">
              <a:lnSpc>
                <a:spcPct val="150000"/>
              </a:lnSpc>
              <a:spcBef>
                <a:spcPts val="0"/>
              </a:spcBef>
              <a:spcAft>
                <a:spcPts val="0"/>
              </a:spcAft>
              <a:buNone/>
            </a:pPr>
            <a:r>
              <a:t/>
            </a:r>
            <a:endParaRPr b="0" i="0" sz="1200" u="none" cap="none" strike="noStrike">
              <a:solidFill>
                <a:schemeClr val="dk1"/>
              </a:solidFill>
              <a:latin typeface="Verdana"/>
              <a:ea typeface="Verdana"/>
              <a:cs typeface="Verdana"/>
              <a:sym typeface="Verdana"/>
            </a:endParaRPr>
          </a:p>
          <a:p>
            <a:pPr indent="-304800" lvl="0" marL="457200" marR="0" rtl="0" algn="l">
              <a:lnSpc>
                <a:spcPct val="150000"/>
              </a:lnSpc>
              <a:spcBef>
                <a:spcPts val="0"/>
              </a:spcBef>
              <a:spcAft>
                <a:spcPts val="0"/>
              </a:spcAft>
              <a:buClr>
                <a:schemeClr val="dk1"/>
              </a:buClr>
              <a:buSzPts val="1200"/>
              <a:buFont typeface="Verdana"/>
              <a:buChar char="●"/>
            </a:pPr>
            <a:r>
              <a:rPr b="0" i="0" lang="bg-BG" sz="1200" u="none" cap="none" strike="noStrike">
                <a:solidFill>
                  <a:srgbClr val="000000"/>
                </a:solidFill>
                <a:latin typeface="Verdana"/>
                <a:ea typeface="Verdana"/>
                <a:cs typeface="Verdana"/>
                <a:sym typeface="Verdana"/>
              </a:rPr>
              <a:t>Journalism, fake news &amp; disinformation: handbook for journalism education and training (</a:t>
            </a:r>
            <a:r>
              <a:rPr b="0" i="0" lang="bg-BG" sz="1200" u="sng" cap="none" strike="noStrike">
                <a:solidFill>
                  <a:schemeClr val="hlink"/>
                </a:solidFill>
                <a:latin typeface="Verdana"/>
                <a:ea typeface="Verdana"/>
                <a:cs typeface="Verdana"/>
                <a:sym typeface="Verdana"/>
                <a:hlinkClick r:id="rId4"/>
              </a:rPr>
              <a:t>https://unesdoc.unesco.org/ark:/48223/pf0000265552</a:t>
            </a:r>
            <a:r>
              <a:rPr b="0" i="0" lang="bg-BG" sz="1200" u="none" cap="none" strike="noStrike">
                <a:solidFill>
                  <a:srgbClr val="000000"/>
                </a:solidFill>
                <a:latin typeface="Verdana"/>
                <a:ea typeface="Verdana"/>
                <a:cs typeface="Verdana"/>
                <a:sym typeface="Verdana"/>
              </a:rPr>
              <a:t>)</a:t>
            </a:r>
            <a:endParaRPr/>
          </a:p>
          <a:p>
            <a:pPr indent="-228600" lvl="0" marL="457200" marR="0" rtl="0" algn="l">
              <a:lnSpc>
                <a:spcPct val="150000"/>
              </a:lnSpc>
              <a:spcBef>
                <a:spcPts val="0"/>
              </a:spcBef>
              <a:spcAft>
                <a:spcPts val="0"/>
              </a:spcAft>
              <a:buClr>
                <a:schemeClr val="dk1"/>
              </a:buClr>
              <a:buSzPts val="1200"/>
              <a:buFont typeface="Verdana"/>
              <a:buNone/>
            </a:pPr>
            <a:r>
              <a:t/>
            </a:r>
            <a:endParaRPr b="0" i="0" sz="1200" u="none" cap="none" strike="noStrike">
              <a:solidFill>
                <a:srgbClr val="000000"/>
              </a:solidFill>
              <a:latin typeface="Verdana"/>
              <a:ea typeface="Verdana"/>
              <a:cs typeface="Verdana"/>
              <a:sym typeface="Verdana"/>
            </a:endParaRPr>
          </a:p>
          <a:p>
            <a:pPr indent="-304800" lvl="0" marL="457200" marR="0" rtl="0" algn="l">
              <a:lnSpc>
                <a:spcPct val="150000"/>
              </a:lnSpc>
              <a:spcBef>
                <a:spcPts val="0"/>
              </a:spcBef>
              <a:spcAft>
                <a:spcPts val="0"/>
              </a:spcAft>
              <a:buClr>
                <a:schemeClr val="dk1"/>
              </a:buClr>
              <a:buSzPts val="1200"/>
              <a:buFont typeface="Verdana"/>
              <a:buChar char="●"/>
            </a:pPr>
            <a:r>
              <a:rPr b="0" i="0" lang="bg-BG" sz="1200" u="sng" cap="none" strike="noStrike">
                <a:solidFill>
                  <a:schemeClr val="hlink"/>
                </a:solidFill>
                <a:latin typeface="Verdana"/>
                <a:ea typeface="Verdana"/>
                <a:cs typeface="Verdana"/>
                <a:sym typeface="Verdana"/>
                <a:hlinkClick r:id="rId5"/>
              </a:rPr>
              <a:t>https://us.norton.com/blog/emerging-threats/deep-web-vs-dark-web#</a:t>
            </a:r>
            <a:endParaRPr b="0" i="0" sz="1200" u="none" cap="none" strike="noStrike">
              <a:solidFill>
                <a:srgbClr val="000000"/>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p:nvPr/>
        </p:nvSpPr>
        <p:spPr>
          <a:xfrm>
            <a:off x="0" y="4337850"/>
            <a:ext cx="9144000" cy="90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1" name="Google Shape;111;p20"/>
          <p:cNvPicPr preferRelativeResize="0"/>
          <p:nvPr/>
        </p:nvPicPr>
        <p:blipFill rotWithShape="1">
          <a:blip r:embed="rId3">
            <a:alphaModFix/>
          </a:blip>
          <a:srcRect b="0" l="0" r="0" t="0"/>
          <a:stretch/>
        </p:blipFill>
        <p:spPr>
          <a:xfrm>
            <a:off x="0" y="0"/>
            <a:ext cx="9144000" cy="1828800"/>
          </a:xfrm>
          <a:prstGeom prst="rect">
            <a:avLst/>
          </a:prstGeom>
          <a:noFill/>
          <a:ln>
            <a:noFill/>
          </a:ln>
        </p:spPr>
      </p:pic>
      <p:pic>
        <p:nvPicPr>
          <p:cNvPr id="112" name="Google Shape;112;p20"/>
          <p:cNvPicPr preferRelativeResize="0"/>
          <p:nvPr/>
        </p:nvPicPr>
        <p:blipFill rotWithShape="1">
          <a:blip r:embed="rId4">
            <a:alphaModFix/>
          </a:blip>
          <a:srcRect b="0" l="0" r="0" t="0"/>
          <a:stretch/>
        </p:blipFill>
        <p:spPr>
          <a:xfrm>
            <a:off x="169475" y="225125"/>
            <a:ext cx="2013470" cy="692700"/>
          </a:xfrm>
          <a:prstGeom prst="rect">
            <a:avLst/>
          </a:prstGeom>
          <a:noFill/>
          <a:ln>
            <a:noFill/>
          </a:ln>
        </p:spPr>
      </p:pic>
      <p:pic>
        <p:nvPicPr>
          <p:cNvPr id="113" name="Google Shape;113;p20"/>
          <p:cNvPicPr preferRelativeResize="0"/>
          <p:nvPr/>
        </p:nvPicPr>
        <p:blipFill rotWithShape="1">
          <a:blip r:embed="rId5">
            <a:alphaModFix/>
          </a:blip>
          <a:srcRect b="0" l="0" r="0" t="0"/>
          <a:stretch/>
        </p:blipFill>
        <p:spPr>
          <a:xfrm>
            <a:off x="6296999" y="188400"/>
            <a:ext cx="2756125" cy="786225"/>
          </a:xfrm>
          <a:prstGeom prst="rect">
            <a:avLst/>
          </a:prstGeom>
          <a:noFill/>
          <a:ln>
            <a:noFill/>
          </a:ln>
        </p:spPr>
      </p:pic>
      <p:sp>
        <p:nvSpPr>
          <p:cNvPr id="114" name="Google Shape;114;p20"/>
          <p:cNvSpPr txBox="1"/>
          <p:nvPr/>
        </p:nvSpPr>
        <p:spPr>
          <a:xfrm>
            <a:off x="533400" y="4433100"/>
            <a:ext cx="8235300" cy="692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000"/>
              <a:buFont typeface="Arial"/>
              <a:buNone/>
            </a:pPr>
            <a:r>
              <a:rPr b="0" i="0" lang="bg-BG" sz="1000" u="none" cap="none" strike="noStrike">
                <a:solidFill>
                  <a:srgbClr val="666666"/>
                </a:solidFill>
                <a:latin typeface="Verdana"/>
                <a:ea typeface="Verdana"/>
                <a:cs typeface="Verdana"/>
                <a:sym typeface="Verdana"/>
              </a:rPr>
              <a:t>The YDML project has been funded with support from the European Commission in the frames of Erasmus+ program, KA2 (ref. No 608788-EPP-1-2019-1-BG-EPPKA2-CBY-ACPALA). This publication reflects the views only of the author, and the Commission cannot be held responsible for any use which may be made of the information contained therein.</a:t>
            </a:r>
            <a:endParaRPr b="0" i="0" sz="1000" u="none" cap="none" strike="noStrike">
              <a:solidFill>
                <a:srgbClr val="666666"/>
              </a:solidFill>
              <a:latin typeface="Verdana"/>
              <a:ea typeface="Verdana"/>
              <a:cs typeface="Verdana"/>
              <a:sym typeface="Verdana"/>
            </a:endParaRPr>
          </a:p>
        </p:txBody>
      </p:sp>
      <p:pic>
        <p:nvPicPr>
          <p:cNvPr id="115" name="Google Shape;115;p20"/>
          <p:cNvPicPr preferRelativeResize="0"/>
          <p:nvPr/>
        </p:nvPicPr>
        <p:blipFill rotWithShape="1">
          <a:blip r:embed="rId6">
            <a:alphaModFix/>
          </a:blip>
          <a:srcRect b="0" l="0" r="0" t="0"/>
          <a:stretch/>
        </p:blipFill>
        <p:spPr>
          <a:xfrm>
            <a:off x="304800" y="3354400"/>
            <a:ext cx="8637158" cy="1016400"/>
          </a:xfrm>
          <a:prstGeom prst="rect">
            <a:avLst/>
          </a:prstGeom>
          <a:noFill/>
          <a:ln>
            <a:noFill/>
          </a:ln>
        </p:spPr>
      </p:pic>
      <p:sp>
        <p:nvSpPr>
          <p:cNvPr id="116" name="Google Shape;116;p20"/>
          <p:cNvSpPr txBox="1"/>
          <p:nvPr/>
        </p:nvSpPr>
        <p:spPr>
          <a:xfrm>
            <a:off x="3183766" y="1728293"/>
            <a:ext cx="232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bg-BG" sz="1400" u="none" cap="none" strike="noStrike">
                <a:solidFill>
                  <a:srgbClr val="304A9D"/>
                </a:solidFill>
                <a:latin typeface="Verdana"/>
                <a:ea typeface="Verdana"/>
                <a:cs typeface="Verdana"/>
                <a:sym typeface="Verdana"/>
              </a:rPr>
              <a:t>www.digitalyouth.eu</a:t>
            </a:r>
            <a:endParaRPr b="0" i="0" sz="1400" u="none" cap="none" strike="noStrike">
              <a:solidFill>
                <a:srgbClr val="304A9D"/>
              </a:solidFill>
              <a:latin typeface="Verdana"/>
              <a:ea typeface="Verdana"/>
              <a:cs typeface="Verdana"/>
              <a:sym typeface="Verdana"/>
            </a:endParaRPr>
          </a:p>
        </p:txBody>
      </p:sp>
      <p:pic>
        <p:nvPicPr>
          <p:cNvPr descr="Creative Commons License" id="117" name="Google Shape;117;p20"/>
          <p:cNvPicPr preferRelativeResize="0"/>
          <p:nvPr/>
        </p:nvPicPr>
        <p:blipFill rotWithShape="1">
          <a:blip r:embed="rId7">
            <a:alphaModFix/>
          </a:blip>
          <a:srcRect b="0" l="0" r="0" t="0"/>
          <a:stretch/>
        </p:blipFill>
        <p:spPr>
          <a:xfrm>
            <a:off x="1474868" y="2288412"/>
            <a:ext cx="838200" cy="296863"/>
          </a:xfrm>
          <a:prstGeom prst="rect">
            <a:avLst/>
          </a:prstGeom>
          <a:noFill/>
          <a:ln>
            <a:noFill/>
          </a:ln>
        </p:spPr>
      </p:pic>
      <p:sp>
        <p:nvSpPr>
          <p:cNvPr id="118" name="Google Shape;118;p20"/>
          <p:cNvSpPr/>
          <p:nvPr/>
        </p:nvSpPr>
        <p:spPr>
          <a:xfrm>
            <a:off x="2445626" y="2040019"/>
            <a:ext cx="5223506" cy="1128449"/>
          </a:xfrm>
          <a:prstGeom prst="rect">
            <a:avLst/>
          </a:prstGeom>
          <a:solidFill>
            <a:srgbClr val="FFFFFF"/>
          </a:solidFill>
          <a:ln>
            <a:noFill/>
          </a:ln>
        </p:spPr>
        <p:txBody>
          <a:bodyPr anchorCtr="0" anchor="t" bIns="0" lIns="91425" spcFirstLastPara="1" rIns="122175" wrap="square" tIns="203125">
            <a:noAutofit/>
          </a:bodyPr>
          <a:lstStyle/>
          <a:p>
            <a:pPr indent="0" lvl="0" marL="0" marR="0" rtl="0" algn="l">
              <a:lnSpc>
                <a:spcPct val="100000"/>
              </a:lnSpc>
              <a:spcBef>
                <a:spcPts val="0"/>
              </a:spcBef>
              <a:spcAft>
                <a:spcPts val="0"/>
              </a:spcAft>
              <a:buNone/>
            </a:pPr>
            <a:r>
              <a:rPr b="0" i="0" lang="bg-BG" sz="1000" u="sng" cap="none" strike="noStrike">
                <a:solidFill>
                  <a:schemeClr val="hlink"/>
                </a:solidFill>
                <a:latin typeface="Arial"/>
                <a:ea typeface="Arial"/>
                <a:cs typeface="Arial"/>
                <a:sym typeface="Arial"/>
                <a:hlinkClick r:id="rId8"/>
              </a:rPr>
              <a:t>Creative Commons Attribution-NonCommercial 4.0 International License</a:t>
            </a:r>
            <a:endParaRPr b="0" i="0" sz="10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bg-BG" sz="1000" u="none" cap="none" strike="noStrike">
                <a:solidFill>
                  <a:schemeClr val="dk1"/>
                </a:solidFill>
                <a:latin typeface="Arial"/>
                <a:ea typeface="Arial"/>
                <a:cs typeface="Arial"/>
                <a:sym typeface="Arial"/>
              </a:rPr>
              <a:t>Attribution-NonCommercial (CC BY-NC 4.0)</a:t>
            </a:r>
            <a:endParaRPr b="1"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bg-BG" sz="1000" u="none" cap="none" strike="noStrike">
                <a:solidFill>
                  <a:srgbClr val="000000"/>
                </a:solidFill>
                <a:latin typeface="Arial"/>
                <a:ea typeface="Arial"/>
                <a:cs typeface="Arial"/>
                <a:sym typeface="Arial"/>
              </a:rPr>
              <a:t>You will have to acknowledge the author (when mentioned) and to refer to YDML project.</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bg-BG" sz="1000" u="none" cap="none" strike="noStrike">
                <a:solidFill>
                  <a:srgbClr val="000000"/>
                </a:solidFill>
                <a:latin typeface="Arial"/>
                <a:ea typeface="Arial"/>
                <a:cs typeface="Arial"/>
                <a:sym typeface="Arial"/>
              </a:rPr>
              <a:t>You are free to:</a:t>
            </a:r>
            <a:endParaRPr b="0" i="0" sz="1000" u="none" cap="none" strike="noStrike">
              <a:solidFill>
                <a:srgbClr val="434343"/>
              </a:solidFill>
              <a:latin typeface="Arial"/>
              <a:ea typeface="Arial"/>
              <a:cs typeface="Arial"/>
              <a:sym typeface="Arial"/>
            </a:endParaRPr>
          </a:p>
          <a:p>
            <a:pPr indent="-63500" lvl="0" marL="0" marR="0" rtl="0" algn="l">
              <a:lnSpc>
                <a:spcPct val="100000"/>
              </a:lnSpc>
              <a:spcBef>
                <a:spcPts val="0"/>
              </a:spcBef>
              <a:spcAft>
                <a:spcPts val="0"/>
              </a:spcAft>
              <a:buClr>
                <a:schemeClr val="dk1"/>
              </a:buClr>
              <a:buSzPts val="1000"/>
              <a:buFont typeface="Arial"/>
              <a:buChar char="•"/>
            </a:pPr>
            <a:r>
              <a:rPr b="1" i="0" lang="bg-BG" sz="1000" u="none" cap="none" strike="noStrike">
                <a:solidFill>
                  <a:schemeClr val="dk1"/>
                </a:solidFill>
                <a:latin typeface="Arial"/>
                <a:ea typeface="Arial"/>
                <a:cs typeface="Arial"/>
                <a:sym typeface="Arial"/>
              </a:rPr>
              <a:t>Share</a:t>
            </a:r>
            <a:r>
              <a:rPr b="0" i="0" lang="bg-BG" sz="1000" u="none" cap="none" strike="noStrike">
                <a:solidFill>
                  <a:schemeClr val="dk1"/>
                </a:solidFill>
                <a:latin typeface="Arial"/>
                <a:ea typeface="Arial"/>
                <a:cs typeface="Arial"/>
                <a:sym typeface="Arial"/>
              </a:rPr>
              <a:t> — copy and redistribute the material in any medium or format for free use</a:t>
            </a:r>
            <a:endParaRPr b="0" i="0" sz="1000" u="none" cap="none" strike="noStrike">
              <a:solidFill>
                <a:schemeClr val="dk1"/>
              </a:solidFill>
              <a:latin typeface="Arial"/>
              <a:ea typeface="Arial"/>
              <a:cs typeface="Arial"/>
              <a:sym typeface="Arial"/>
            </a:endParaRPr>
          </a:p>
          <a:p>
            <a:pPr indent="-63500" lvl="0" marL="0" marR="0" rtl="0" algn="l">
              <a:lnSpc>
                <a:spcPct val="100000"/>
              </a:lnSpc>
              <a:spcBef>
                <a:spcPts val="0"/>
              </a:spcBef>
              <a:spcAft>
                <a:spcPts val="0"/>
              </a:spcAft>
              <a:buClr>
                <a:schemeClr val="dk1"/>
              </a:buClr>
              <a:buSzPts val="1000"/>
              <a:buFont typeface="Arial"/>
              <a:buChar char="•"/>
            </a:pPr>
            <a:r>
              <a:rPr b="1" i="0" lang="bg-BG" sz="1000" u="none" cap="none" strike="noStrike">
                <a:solidFill>
                  <a:schemeClr val="dk1"/>
                </a:solidFill>
                <a:latin typeface="Arial"/>
                <a:ea typeface="Arial"/>
                <a:cs typeface="Arial"/>
                <a:sym typeface="Arial"/>
              </a:rPr>
              <a:t>Adapt</a:t>
            </a:r>
            <a:r>
              <a:rPr b="0" i="0" lang="bg-BG" sz="1000" u="none" cap="none" strike="noStrike">
                <a:solidFill>
                  <a:schemeClr val="dk1"/>
                </a:solidFill>
                <a:latin typeface="Arial"/>
                <a:ea typeface="Arial"/>
                <a:cs typeface="Arial"/>
                <a:sym typeface="Arial"/>
              </a:rPr>
              <a:t> — remix, transform, and build upon the material</a:t>
            </a:r>
            <a:endParaRPr b="0" i="0" sz="10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