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6.xml"/><Relationship Id="rId33" Type="http://schemas.openxmlformats.org/officeDocument/2006/relationships/font" Target="fonts/ArialNarrow-boldItalic.fntdata"/><Relationship Id="rId10" Type="http://schemas.openxmlformats.org/officeDocument/2006/relationships/slide" Target="slides/slide5.xml"/><Relationship Id="rId32"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Another practical activity during a training might be to ask participants to discuss in groups the different levels of proficiency in each area and to list the competences in certain order. </a:t>
            </a:r>
            <a:br>
              <a:rPr lang="en-GB"/>
            </a:br>
            <a:r>
              <a:rPr lang="en-GB"/>
              <a:t>For instance: what would it mean to be at a starting (foundation) level of competence in </a:t>
            </a:r>
            <a:r>
              <a:rPr i="1" lang="en-GB"/>
              <a:t>safety</a:t>
            </a:r>
            <a:r>
              <a:rPr lang="en-GB"/>
              <a:t> and what would be more advanced levels of proficiency?</a:t>
            </a:r>
            <a:endParaRPr/>
          </a:p>
          <a:p>
            <a:pPr indent="0" lvl="0" marL="158750" rtl="0" algn="l">
              <a:lnSpc>
                <a:spcPct val="100000"/>
              </a:lnSpc>
              <a:spcBef>
                <a:spcPts val="0"/>
              </a:spcBef>
              <a:spcAft>
                <a:spcPts val="0"/>
              </a:spcAft>
              <a:buSzPts val="1100"/>
              <a:buNone/>
            </a:pPr>
            <a:r>
              <a:rPr lang="en-GB"/>
              <a:t>Reflection and discussion on these topics will allow participants to master understanding about the depth of the competences in each area and to consider for these can be developed and updated.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lang="en-GB"/>
              <a:t>Before introducing the </a:t>
            </a:r>
            <a:r>
              <a:rPr lang="en-GB"/>
              <a:t>DigCompEdu framework (on the next slide) the trainer could involve the audience in a discussion on: what additional competences (apart from those listed in DigComp) could / should teachers (trainers / educators) have in order to support learners in mastering digital competences.</a:t>
            </a: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DigComp also provides a basis for framing digital skills policy.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The 8 key competences for LLL: Literacy competence; Multilingual competence; Mathematical competence and competence in science, technology and engineering; Digital competence; Personal, social and learning to learn competence; Citizenship competence; Entrepreneurship competence; Cultural awareness and expression competence</a:t>
            </a:r>
            <a:endParaRPr/>
          </a:p>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Official Journal 2018/C 189/01: </a:t>
            </a:r>
            <a:r>
              <a:rPr b="0" i="0" lang="en-GB" sz="1100" u="sng" cap="none" strike="noStrike">
                <a:solidFill>
                  <a:srgbClr val="000000"/>
                </a:solidFill>
                <a:latin typeface="Arial"/>
                <a:ea typeface="Arial"/>
                <a:cs typeface="Arial"/>
                <a:sym typeface="Arial"/>
              </a:rPr>
              <a:t>https://eur-lex.europa.eu/legal-content/EN/TXT/?uri=CELEX%3A32018H0604%2801%29&amp;qid=1669728075062 </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The 8 key competences for LLL: Literacy competence; Multilingual competence; Mathematical competence and competence in science, technology and engineering; Digital competence; Personal, social and learning to learn competence; Citizenship competence; Entrepreneurship competence; Cultural awareness and expression competence</a:t>
            </a:r>
            <a:endParaRPr/>
          </a:p>
          <a:p>
            <a:pPr indent="0" lvl="0" marL="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Official Journal 2018/C 189/01: </a:t>
            </a:r>
            <a:r>
              <a:rPr b="0" i="0" lang="en-GB" sz="1100" u="sng" cap="none" strike="noStrike">
                <a:solidFill>
                  <a:srgbClr val="000000"/>
                </a:solidFill>
                <a:latin typeface="Arial"/>
                <a:ea typeface="Arial"/>
                <a:cs typeface="Arial"/>
                <a:sym typeface="Arial"/>
              </a:rPr>
              <a:t>https://eur-lex.europa.eu/legal-content/EN/TXT/?uri=CELEX%3A32018H0604%2801%29&amp;qid=1669728075062 </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https://publications.jrc.ec.europa.eu/repository/handle/JRC106281</a:t>
            </a:r>
            <a:endParaRPr/>
          </a:p>
          <a:p>
            <a:pPr indent="0" lvl="0" marL="0" marR="0" rtl="0" algn="l">
              <a:lnSpc>
                <a:spcPct val="100000"/>
              </a:lnSpc>
              <a:spcBef>
                <a:spcPts val="0"/>
              </a:spcBef>
              <a:spcAft>
                <a:spcPts val="0"/>
              </a:spcAft>
              <a:buClr>
                <a:srgbClr val="000000"/>
              </a:buClr>
              <a:buSzPts val="1100"/>
              <a:buFont typeface="Arial"/>
              <a:buNone/>
            </a:pPr>
            <a:r>
              <a:rPr b="0" lang="en-GB"/>
              <a:t>BG language: https://www.ipa.government.bg/en/ramka-za-digitalni-kompetentnosti</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4 levels: Foundation; Intermediate; Advanced; </a:t>
            </a:r>
            <a:r>
              <a:rPr b="0" i="0" lang="en-GB" sz="1100" u="none" cap="none" strike="noStrike">
                <a:solidFill>
                  <a:srgbClr val="000000"/>
                </a:solidFill>
                <a:latin typeface="Arial"/>
                <a:ea typeface="Arial"/>
                <a:cs typeface="Arial"/>
                <a:sym typeface="Arial"/>
              </a:rPr>
              <a:t>Highly specialised – each level has 2 steps</a:t>
            </a:r>
            <a:endParaRPr/>
          </a:p>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The levels differ by: </a:t>
            </a:r>
            <a:r>
              <a:rPr b="1" i="0" lang="en-GB" sz="1100" u="none" cap="none" strike="noStrike">
                <a:solidFill>
                  <a:srgbClr val="000000"/>
                </a:solidFill>
                <a:latin typeface="Arial"/>
                <a:ea typeface="Arial"/>
                <a:cs typeface="Arial"/>
                <a:sym typeface="Arial"/>
              </a:rPr>
              <a:t>complexity</a:t>
            </a:r>
            <a:r>
              <a:rPr b="0" i="0" lang="en-GB" sz="1100" u="none" cap="none" strike="noStrike">
                <a:solidFill>
                  <a:srgbClr val="000000"/>
                </a:solidFill>
                <a:latin typeface="Arial"/>
                <a:ea typeface="Arial"/>
                <a:cs typeface="Arial"/>
                <a:sym typeface="Arial"/>
              </a:rPr>
              <a:t> of tasks (person can do); </a:t>
            </a:r>
            <a:r>
              <a:rPr b="1" i="0" lang="en-GB" sz="1100" u="none" cap="none" strike="noStrike">
                <a:solidFill>
                  <a:srgbClr val="000000"/>
                </a:solidFill>
                <a:latin typeface="Arial"/>
                <a:ea typeface="Arial"/>
                <a:cs typeface="Arial"/>
                <a:sym typeface="Arial"/>
              </a:rPr>
              <a:t>autonomy</a:t>
            </a:r>
            <a:r>
              <a:rPr b="0" i="0" lang="en-GB" sz="1100" u="none" cap="none" strike="noStrike">
                <a:solidFill>
                  <a:srgbClr val="000000"/>
                </a:solidFill>
                <a:latin typeface="Arial"/>
                <a:ea typeface="Arial"/>
                <a:cs typeface="Arial"/>
                <a:sym typeface="Arial"/>
              </a:rPr>
              <a:t> (with guidance, on his own… to guide others) &amp; </a:t>
            </a:r>
            <a:r>
              <a:rPr b="1" i="0" lang="en-GB" sz="1100" u="none" cap="none" strike="noStrike">
                <a:solidFill>
                  <a:srgbClr val="000000"/>
                </a:solidFill>
                <a:latin typeface="Arial"/>
                <a:ea typeface="Arial"/>
                <a:cs typeface="Arial"/>
                <a:sym typeface="Arial"/>
              </a:rPr>
              <a:t>cognitive domain </a:t>
            </a:r>
            <a:r>
              <a:rPr b="0" i="0" lang="en-GB" sz="1100" u="none" cap="none" strike="noStrike">
                <a:solidFill>
                  <a:srgbClr val="000000"/>
                </a:solidFill>
                <a:latin typeface="Arial"/>
                <a:ea typeface="Arial"/>
                <a:cs typeface="Arial"/>
                <a:sym typeface="Arial"/>
              </a:rPr>
              <a:t>(remembering, understanding, applying, evaluating, creating)</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Initiate a discussion on the 5 areas of digital competence according to DigComp framework: What stays behind each area – what knowledge, skills and attitudes? How do the participants in the training understand each area of digital competence? </a:t>
            </a:r>
            <a:endParaRPr/>
          </a:p>
          <a:p>
            <a:pPr indent="0" lvl="0" marL="0" rtl="0" algn="l">
              <a:lnSpc>
                <a:spcPct val="100000"/>
              </a:lnSpc>
              <a:spcBef>
                <a:spcPts val="0"/>
              </a:spcBef>
              <a:spcAft>
                <a:spcPts val="0"/>
              </a:spcAft>
              <a:buSzPts val="1100"/>
              <a:buNone/>
            </a:pPr>
            <a:r>
              <a:rPr lang="en-GB"/>
              <a:t>This discussion can be organized as a group work – divide participants in 5 groups and give each group 1 area of digital competence to elaborate on it. Depending on the level of competence of the participants, this phase of the activity might take 10 minutes or more. Ask groups to present their conclusions and give opportunity of the other participants to commend and add information.</a:t>
            </a:r>
            <a:endParaRPr/>
          </a:p>
          <a:p>
            <a:pPr indent="0" lvl="0" marL="0" rtl="0" algn="l">
              <a:lnSpc>
                <a:spcPct val="100000"/>
              </a:lnSpc>
              <a:spcBef>
                <a:spcPts val="0"/>
              </a:spcBef>
              <a:spcAft>
                <a:spcPts val="0"/>
              </a:spcAft>
              <a:buSzPts val="1100"/>
              <a:buNone/>
            </a:pPr>
            <a:r>
              <a:rPr lang="en-GB"/>
              <a:t>After the discussion, quickly review through the areas’ content, presented on the next slide. At the end, give a chance to the participants to reflect on the outcomes of their group work and the DigComp 2.2.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8.png"/><Relationship Id="rId6"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1" name="Google Shape;11;p2"/>
          <p:cNvPicPr preferRelativeResize="0"/>
          <p:nvPr/>
        </p:nvPicPr>
        <p:blipFill rotWithShape="1">
          <a:blip r:embed="rId2">
            <a:alphaModFix/>
          </a:blip>
          <a:srcRect b="0" l="0" r="0" t="0"/>
          <a:stretch/>
        </p:blipFill>
        <p:spPr>
          <a:xfrm>
            <a:off x="0" y="0"/>
            <a:ext cx="9144000" cy="1828800"/>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169475" y="225125"/>
            <a:ext cx="2109176" cy="725625"/>
          </a:xfrm>
          <a:prstGeom prst="rect">
            <a:avLst/>
          </a:prstGeom>
          <a:noFill/>
          <a:ln>
            <a:noFill/>
          </a:ln>
        </p:spPr>
      </p:pic>
      <p:pic>
        <p:nvPicPr>
          <p:cNvPr id="13" name="Google Shape;13;p2"/>
          <p:cNvPicPr preferRelativeResize="0"/>
          <p:nvPr/>
        </p:nvPicPr>
        <p:blipFill rotWithShape="1">
          <a:blip r:embed="rId4">
            <a:alphaModFix/>
          </a:blip>
          <a:srcRect b="0" l="0" r="0" t="0"/>
          <a:stretch/>
        </p:blipFill>
        <p:spPr>
          <a:xfrm>
            <a:off x="6119842" y="188400"/>
            <a:ext cx="2933275" cy="836750"/>
          </a:xfrm>
          <a:prstGeom prst="rect">
            <a:avLst/>
          </a:prstGeom>
          <a:noFill/>
          <a:ln>
            <a:noFill/>
          </a:ln>
        </p:spPr>
      </p:pic>
      <p:pic>
        <p:nvPicPr>
          <p:cNvPr id="14" name="Google Shape;14;p2"/>
          <p:cNvPicPr preferRelativeResize="0"/>
          <p:nvPr/>
        </p:nvPicPr>
        <p:blipFill rotWithShape="1">
          <a:blip r:embed="rId5">
            <a:alphaModFix/>
          </a:blip>
          <a:srcRect b="0" l="0" r="0" t="0"/>
          <a:stretch/>
        </p:blipFill>
        <p:spPr>
          <a:xfrm>
            <a:off x="0" y="4219861"/>
            <a:ext cx="9144003" cy="1076028"/>
          </a:xfrm>
          <a:prstGeom prst="rect">
            <a:avLst/>
          </a:prstGeom>
          <a:noFill/>
          <a:ln>
            <a:noFill/>
          </a:ln>
        </p:spPr>
      </p:pic>
      <p:pic>
        <p:nvPicPr>
          <p:cNvPr id="15" name="Google Shape;15;p2"/>
          <p:cNvPicPr preferRelativeResize="0"/>
          <p:nvPr/>
        </p:nvPicPr>
        <p:blipFill rotWithShape="1">
          <a:blip r:embed="rId6">
            <a:alphaModFix/>
          </a:blip>
          <a:srcRect b="0" l="0" r="0" t="0"/>
          <a:stretch/>
        </p:blipFill>
        <p:spPr>
          <a:xfrm>
            <a:off x="8" y="-249200"/>
            <a:ext cx="7717135"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b="0" l="0" r="0" t="0"/>
          <a:stretch/>
        </p:blipFill>
        <p:spPr>
          <a:xfrm>
            <a:off x="0" y="0"/>
            <a:ext cx="9144000" cy="1828800"/>
          </a:xfrm>
          <a:prstGeom prst="rect">
            <a:avLst/>
          </a:prstGeom>
          <a:noFill/>
          <a:ln>
            <a:noFill/>
          </a:ln>
        </p:spPr>
      </p:pic>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3">
            <a:alphaModFix/>
          </a:blip>
          <a:srcRect b="0" l="0" r="0" t="0"/>
          <a:stretch/>
        </p:blipFill>
        <p:spPr>
          <a:xfrm>
            <a:off x="0" y="450550"/>
            <a:ext cx="8298752" cy="5531151"/>
          </a:xfrm>
          <a:prstGeom prst="rect">
            <a:avLst/>
          </a:prstGeom>
          <a:noFill/>
          <a:ln>
            <a:noFill/>
          </a:ln>
        </p:spPr>
      </p:pic>
      <p:pic>
        <p:nvPicPr>
          <p:cNvPr id="20" name="Google Shape;20;p3"/>
          <p:cNvPicPr preferRelativeResize="0"/>
          <p:nvPr/>
        </p:nvPicPr>
        <p:blipFill rotWithShape="1">
          <a:blip r:embed="rId4">
            <a:alphaModFix/>
          </a:blip>
          <a:srcRect b="0" l="0" r="0" t="0"/>
          <a:stretch/>
        </p:blipFill>
        <p:spPr>
          <a:xfrm>
            <a:off x="169475" y="72737"/>
            <a:ext cx="1778252" cy="611775"/>
          </a:xfrm>
          <a:prstGeom prst="rect">
            <a:avLst/>
          </a:prstGeom>
          <a:noFill/>
          <a:ln>
            <a:noFill/>
          </a:ln>
        </p:spPr>
      </p:pic>
      <p:sp>
        <p:nvSpPr>
          <p:cNvPr id="21" name="Google Shape;21;p3"/>
          <p:cNvSpPr txBox="1"/>
          <p:nvPr/>
        </p:nvSpPr>
        <p:spPr>
          <a:xfrm>
            <a:off x="6835140" y="178513"/>
            <a:ext cx="2188085"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4" name="Google Shape;24;p4"/>
          <p:cNvPicPr preferRelativeResize="0"/>
          <p:nvPr/>
        </p:nvPicPr>
        <p:blipFill rotWithShape="1">
          <a:blip r:embed="rId2">
            <a:alphaModFix/>
          </a:blip>
          <a:srcRect b="0" l="0" r="0" t="0"/>
          <a:stretch/>
        </p:blipFill>
        <p:spPr>
          <a:xfrm rot="-5400000">
            <a:off x="7257788" y="2731213"/>
            <a:ext cx="2984875" cy="2387900"/>
          </a:xfrm>
          <a:prstGeom prst="rect">
            <a:avLst/>
          </a:prstGeom>
          <a:noFill/>
          <a:ln>
            <a:noFill/>
          </a:ln>
        </p:spPr>
      </p:pic>
      <p:pic>
        <p:nvPicPr>
          <p:cNvPr id="25" name="Google Shape;25;p4"/>
          <p:cNvPicPr preferRelativeResize="0"/>
          <p:nvPr/>
        </p:nvPicPr>
        <p:blipFill rotWithShape="1">
          <a:blip r:embed="rId3">
            <a:alphaModFix/>
          </a:blip>
          <a:srcRect b="0" l="0" r="0" t="0"/>
          <a:stretch/>
        </p:blipFill>
        <p:spPr>
          <a:xfrm>
            <a:off x="243275" y="147125"/>
            <a:ext cx="1433952" cy="493325"/>
          </a:xfrm>
          <a:prstGeom prst="rect">
            <a:avLst/>
          </a:prstGeom>
          <a:noFill/>
          <a:ln>
            <a:noFill/>
          </a:ln>
        </p:spPr>
      </p:pic>
      <p:sp>
        <p:nvSpPr>
          <p:cNvPr id="26" name="Google Shape;26;p4"/>
          <p:cNvSpPr txBox="1"/>
          <p:nvPr/>
        </p:nvSpPr>
        <p:spPr>
          <a:xfrm>
            <a:off x="7053223" y="209288"/>
            <a:ext cx="22092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9" name="Google Shape;29;p5"/>
          <p:cNvPicPr preferRelativeResize="0"/>
          <p:nvPr/>
        </p:nvPicPr>
        <p:blipFill rotWithShape="1">
          <a:blip r:embed="rId2">
            <a:alphaModFix/>
          </a:blip>
          <a:srcRect b="0" l="0" r="0" t="0"/>
          <a:stretch/>
        </p:blipFill>
        <p:spPr>
          <a:xfrm>
            <a:off x="235500" y="4457076"/>
            <a:ext cx="1480168" cy="509220"/>
          </a:xfrm>
          <a:prstGeom prst="rect">
            <a:avLst/>
          </a:prstGeom>
          <a:noFill/>
          <a:ln>
            <a:noFill/>
          </a:ln>
        </p:spPr>
      </p:pic>
      <p:sp>
        <p:nvSpPr>
          <p:cNvPr id="30" name="Google Shape;30;p5"/>
          <p:cNvSpPr txBox="1"/>
          <p:nvPr/>
        </p:nvSpPr>
        <p:spPr>
          <a:xfrm>
            <a:off x="6268950" y="4595450"/>
            <a:ext cx="19707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304A9D"/>
                </a:solidFill>
                <a:latin typeface="Verdana"/>
                <a:ea typeface="Verdana"/>
                <a:cs typeface="Verdana"/>
                <a:sym typeface="Verdana"/>
              </a:rPr>
              <a:t>www.digitalyouth.eu</a:t>
            </a:r>
            <a:endParaRPr b="0" i="0" sz="1300" u="none" cap="none" strike="noStrike">
              <a:solidFill>
                <a:srgbClr val="304A9D"/>
              </a:solidFill>
              <a:latin typeface="Verdana"/>
              <a:ea typeface="Verdana"/>
              <a:cs typeface="Verdana"/>
              <a:sym typeface="Verdana"/>
            </a:endParaRPr>
          </a:p>
        </p:txBody>
      </p:sp>
      <p:pic>
        <p:nvPicPr>
          <p:cNvPr id="31" name="Google Shape;31;p5"/>
          <p:cNvPicPr preferRelativeResize="0"/>
          <p:nvPr/>
        </p:nvPicPr>
        <p:blipFill rotWithShape="1">
          <a:blip r:embed="rId3">
            <a:alphaModFix/>
          </a:blip>
          <a:srcRect b="0" l="0" r="0" t="0"/>
          <a:stretch/>
        </p:blipFill>
        <p:spPr>
          <a:xfrm rot="-5400000">
            <a:off x="7257788" y="2731213"/>
            <a:ext cx="2984875" cy="2387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36" name="Google Shape;36;p7"/>
          <p:cNvPicPr preferRelativeResize="0"/>
          <p:nvPr/>
        </p:nvPicPr>
        <p:blipFill rotWithShape="1">
          <a:blip r:embed="rId2">
            <a:alphaModFix/>
          </a:blip>
          <a:srcRect b="0" l="0" r="0" t="0"/>
          <a:stretch/>
        </p:blipFill>
        <p:spPr>
          <a:xfrm>
            <a:off x="0" y="-463850"/>
            <a:ext cx="8298752" cy="5531151"/>
          </a:xfrm>
          <a:prstGeom prst="rect">
            <a:avLst/>
          </a:prstGeom>
          <a:noFill/>
          <a:ln>
            <a:noFill/>
          </a:ln>
        </p:spPr>
      </p:pic>
      <p:pic>
        <p:nvPicPr>
          <p:cNvPr id="37" name="Google Shape;37;p7"/>
          <p:cNvPicPr preferRelativeResize="0"/>
          <p:nvPr/>
        </p:nvPicPr>
        <p:blipFill rotWithShape="1">
          <a:blip r:embed="rId3">
            <a:alphaModFix/>
          </a:blip>
          <a:srcRect b="0" l="0" r="0" t="0"/>
          <a:stretch/>
        </p:blipFill>
        <p:spPr>
          <a:xfrm>
            <a:off x="0" y="0"/>
            <a:ext cx="9144000" cy="1828800"/>
          </a:xfrm>
          <a:prstGeom prst="rect">
            <a:avLst/>
          </a:prstGeom>
          <a:noFill/>
          <a:ln>
            <a:noFill/>
          </a:ln>
        </p:spPr>
      </p:pic>
      <p:pic>
        <p:nvPicPr>
          <p:cNvPr id="38" name="Google Shape;38;p7"/>
          <p:cNvPicPr preferRelativeResize="0"/>
          <p:nvPr/>
        </p:nvPicPr>
        <p:blipFill rotWithShape="1">
          <a:blip r:embed="rId4">
            <a:alphaModFix/>
          </a:blip>
          <a:srcRect b="0" l="0" r="0" t="0"/>
          <a:stretch/>
        </p:blipFill>
        <p:spPr>
          <a:xfrm>
            <a:off x="169475" y="225125"/>
            <a:ext cx="2109176" cy="725625"/>
          </a:xfrm>
          <a:prstGeom prst="rect">
            <a:avLst/>
          </a:prstGeom>
          <a:noFill/>
          <a:ln>
            <a:noFill/>
          </a:ln>
        </p:spPr>
      </p:pic>
      <p:pic>
        <p:nvPicPr>
          <p:cNvPr id="39" name="Google Shape;39;p7"/>
          <p:cNvPicPr preferRelativeResize="0"/>
          <p:nvPr/>
        </p:nvPicPr>
        <p:blipFill rotWithShape="1">
          <a:blip r:embed="rId5">
            <a:alphaModFix/>
          </a:blip>
          <a:srcRect b="0" l="0" r="0" t="0"/>
          <a:stretch/>
        </p:blipFill>
        <p:spPr>
          <a:xfrm>
            <a:off x="6119842" y="188400"/>
            <a:ext cx="2933275" cy="836750"/>
          </a:xfrm>
          <a:prstGeom prst="rect">
            <a:avLst/>
          </a:prstGeom>
          <a:noFill/>
          <a:ln>
            <a:noFill/>
          </a:ln>
        </p:spPr>
      </p:pic>
      <p:pic>
        <p:nvPicPr>
          <p:cNvPr id="40" name="Google Shape;40;p7"/>
          <p:cNvPicPr preferRelativeResize="0"/>
          <p:nvPr/>
        </p:nvPicPr>
        <p:blipFill rotWithShape="1">
          <a:blip r:embed="rId6">
            <a:alphaModFix/>
          </a:blip>
          <a:srcRect b="0" l="0" r="0" t="0"/>
          <a:stretch/>
        </p:blipFill>
        <p:spPr>
          <a:xfrm>
            <a:off x="0" y="4067461"/>
            <a:ext cx="9144003" cy="10760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36.png"/><Relationship Id="rId6" Type="http://schemas.openxmlformats.org/officeDocument/2006/relationships/image" Target="../media/image31.png"/><Relationship Id="rId7"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ublications.jrc.ec.europa.eu/repository/handle/JRC83167" TargetMode="External"/><Relationship Id="rId4" Type="http://schemas.openxmlformats.org/officeDocument/2006/relationships/hyperlink" Target="https://eur-lex.europa.eu/legal-content/EN/TXT/?uri=OJ:C:2018%20:189%20:TOC" TargetMode="External"/><Relationship Id="rId5" Type="http://schemas.openxmlformats.org/officeDocument/2006/relationships/hyperlink" Target="https://joint-research-centre.ec.europa.eu/system/files/2017-05/digcomp-framework-poster-af-ok.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publications.jrc.ec.europa.eu/repository/handle/JRC128415" TargetMode="External"/><Relationship Id="rId4" Type="http://schemas.openxmlformats.org/officeDocument/2006/relationships/hyperlink" Target="https://publications.jrc.ec.europa.eu/repository/handle/JRC10746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8.png"/><Relationship Id="rId7" Type="http://schemas.openxmlformats.org/officeDocument/2006/relationships/image" Target="../media/image32.png"/><Relationship Id="rId8" Type="http://schemas.openxmlformats.org/officeDocument/2006/relationships/hyperlink" Target="http://creativecommons.org/licenses/by-nc/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eur-lex.europa.eu/legal-content/EN/TXT/?uri=CELEX:32018H0604(01)&amp;qid=166972807506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idx="4294967295" type="ctrTitle"/>
          </p:nvPr>
        </p:nvSpPr>
        <p:spPr>
          <a:xfrm>
            <a:off x="169475" y="1953200"/>
            <a:ext cx="7217700" cy="915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200" u="none" cap="none" strike="noStrike">
                <a:solidFill>
                  <a:srgbClr val="304A9D"/>
                </a:solidFill>
                <a:highlight>
                  <a:srgbClr val="FFFFFF"/>
                </a:highlight>
                <a:latin typeface="Verdana"/>
                <a:ea typeface="Verdana"/>
                <a:cs typeface="Verdana"/>
                <a:sym typeface="Verdana"/>
              </a:rPr>
              <a:t>DigComp 2.2</a:t>
            </a:r>
            <a:endParaRPr b="1" i="0" sz="2200" u="none" cap="none" strike="noStrike">
              <a:solidFill>
                <a:srgbClr val="304A9D"/>
              </a:solidFill>
              <a:latin typeface="Verdana"/>
              <a:ea typeface="Verdana"/>
              <a:cs typeface="Verdana"/>
              <a:sym typeface="Verdana"/>
            </a:endParaRPr>
          </a:p>
        </p:txBody>
      </p:sp>
      <p:sp>
        <p:nvSpPr>
          <p:cNvPr id="64" name="Google Shape;64;p13"/>
          <p:cNvSpPr txBox="1"/>
          <p:nvPr/>
        </p:nvSpPr>
        <p:spPr>
          <a:xfrm>
            <a:off x="159250" y="3163525"/>
            <a:ext cx="4743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dk1"/>
                </a:solidFill>
                <a:highlight>
                  <a:schemeClr val="lt1"/>
                </a:highlight>
                <a:latin typeface="Verdana"/>
                <a:ea typeface="Verdana"/>
                <a:cs typeface="Verdana"/>
                <a:sym typeface="Verdana"/>
              </a:rPr>
              <a:t>Name of th</a:t>
            </a:r>
            <a:r>
              <a:rPr b="1" lang="en-GB" sz="1500">
                <a:solidFill>
                  <a:schemeClr val="dk1"/>
                </a:solidFill>
                <a:highlight>
                  <a:schemeClr val="lt1"/>
                </a:highlight>
                <a:latin typeface="Verdana"/>
                <a:ea typeface="Verdana"/>
                <a:cs typeface="Verdana"/>
                <a:sym typeface="Verdana"/>
              </a:rPr>
              <a:t>e </a:t>
            </a:r>
            <a:r>
              <a:rPr b="1" i="0" lang="en-GB" sz="1500" u="none" cap="none" strike="noStrike">
                <a:solidFill>
                  <a:schemeClr val="dk1"/>
                </a:solidFill>
                <a:highlight>
                  <a:schemeClr val="lt1"/>
                </a:highlight>
                <a:latin typeface="Verdana"/>
                <a:ea typeface="Verdana"/>
                <a:cs typeface="Verdana"/>
                <a:sym typeface="Verdana"/>
              </a:rPr>
              <a:t>trainer</a:t>
            </a:r>
            <a:endParaRPr b="1" i="0" sz="1500" u="none" cap="none" strike="noStrike">
              <a:solidFill>
                <a:schemeClr val="dk1"/>
              </a:solidFill>
              <a:highlight>
                <a:schemeClr val="lt1"/>
              </a:highlight>
              <a:latin typeface="Verdana"/>
              <a:ea typeface="Verdana"/>
              <a:cs typeface="Verdana"/>
              <a:sym typeface="Verdana"/>
            </a:endParaRPr>
          </a:p>
        </p:txBody>
      </p:sp>
      <p:sp>
        <p:nvSpPr>
          <p:cNvPr id="65" name="Google Shape;65;p13"/>
          <p:cNvSpPr txBox="1"/>
          <p:nvPr/>
        </p:nvSpPr>
        <p:spPr>
          <a:xfrm>
            <a:off x="168400" y="3516201"/>
            <a:ext cx="28761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99148"/>
                </a:solidFill>
                <a:latin typeface="Verdana"/>
                <a:ea typeface="Verdana"/>
                <a:cs typeface="Verdana"/>
                <a:sym typeface="Verdana"/>
              </a:rPr>
              <a:t>www.digitalyouth.eu</a:t>
            </a:r>
            <a:endParaRPr b="1" i="0" sz="1200" u="none" cap="none" strike="noStrike">
              <a:solidFill>
                <a:srgbClr val="099148"/>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b="0" i="0" lang="en-GB" sz="1600" u="none" cap="none" strike="noStrike">
                <a:solidFill>
                  <a:srgbClr val="304A9D"/>
                </a:solidFill>
                <a:highlight>
                  <a:srgbClr val="FFFFFF"/>
                </a:highlight>
                <a:latin typeface="Verdana"/>
                <a:ea typeface="Verdana"/>
                <a:cs typeface="Verdana"/>
                <a:sym typeface="Verdana"/>
              </a:rPr>
              <a:t>The areas of digital competence </a:t>
            </a:r>
            <a:endParaRPr b="0" i="0" sz="1600" u="none" cap="none" strike="noStrike">
              <a:solidFill>
                <a:srgbClr val="304A9D"/>
              </a:solidFill>
              <a:highlight>
                <a:srgbClr val="FFFFFF"/>
              </a:highlight>
              <a:latin typeface="Verdana"/>
              <a:ea typeface="Verdana"/>
              <a:cs typeface="Verdana"/>
              <a:sym typeface="Verdana"/>
            </a:endParaRPr>
          </a:p>
        </p:txBody>
      </p:sp>
      <p:pic>
        <p:nvPicPr>
          <p:cNvPr id="121" name="Google Shape;121;p22"/>
          <p:cNvPicPr preferRelativeResize="0"/>
          <p:nvPr/>
        </p:nvPicPr>
        <p:blipFill rotWithShape="1">
          <a:blip r:embed="rId3">
            <a:alphaModFix/>
          </a:blip>
          <a:srcRect b="0" l="0" r="64948" t="0"/>
          <a:stretch/>
        </p:blipFill>
        <p:spPr>
          <a:xfrm>
            <a:off x="2044051" y="67258"/>
            <a:ext cx="2126896" cy="5076242"/>
          </a:xfrm>
          <a:prstGeom prst="rect">
            <a:avLst/>
          </a:prstGeom>
          <a:noFill/>
          <a:ln>
            <a:noFill/>
          </a:ln>
        </p:spPr>
      </p:pic>
      <p:sp>
        <p:nvSpPr>
          <p:cNvPr id="122" name="Google Shape;122;p22"/>
          <p:cNvSpPr/>
          <p:nvPr/>
        </p:nvSpPr>
        <p:spPr>
          <a:xfrm>
            <a:off x="7045317" y="188926"/>
            <a:ext cx="1902200" cy="33250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 name="Google Shape;123;p22"/>
          <p:cNvSpPr txBox="1"/>
          <p:nvPr/>
        </p:nvSpPr>
        <p:spPr>
          <a:xfrm>
            <a:off x="4272500" y="279031"/>
            <a:ext cx="4598784" cy="794033"/>
          </a:xfrm>
          <a:prstGeom prst="rect">
            <a:avLst/>
          </a:prstGeom>
          <a:solidFill>
            <a:srgbClr val="F5F4BE"/>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1.1. Browsing, searching and filtering data, information and digital content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1.2. Evaluation data, information and digital content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1.3. Managing data, information and digital content</a:t>
            </a:r>
            <a:endParaRPr b="0" i="0" sz="1200" u="none" cap="none" strike="noStrike">
              <a:solidFill>
                <a:srgbClr val="0070C0"/>
              </a:solidFill>
              <a:latin typeface="Arial Narrow"/>
              <a:ea typeface="Arial Narrow"/>
              <a:cs typeface="Arial Narrow"/>
              <a:sym typeface="Arial Narrow"/>
            </a:endParaRPr>
          </a:p>
        </p:txBody>
      </p:sp>
      <p:sp>
        <p:nvSpPr>
          <p:cNvPr id="124" name="Google Shape;124;p22"/>
          <p:cNvSpPr txBox="1"/>
          <p:nvPr/>
        </p:nvSpPr>
        <p:spPr>
          <a:xfrm>
            <a:off x="4272500" y="1002749"/>
            <a:ext cx="4598784" cy="1403431"/>
          </a:xfrm>
          <a:prstGeom prst="rect">
            <a:avLst/>
          </a:prstGeom>
          <a:solidFill>
            <a:srgbClr val="E3E8EA"/>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2.1. Interacting through digital technologies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2.2. Sharing information and content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2.3. Engaging in citizenship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2.4. Collaborating through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2.5. netiquette</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2.6. Managing digital identity</a:t>
            </a:r>
            <a:endParaRPr b="0" i="0" sz="1200" u="none" cap="none" strike="noStrike">
              <a:solidFill>
                <a:srgbClr val="0070C0"/>
              </a:solidFill>
              <a:latin typeface="Arial Narrow"/>
              <a:ea typeface="Arial Narrow"/>
              <a:cs typeface="Arial Narrow"/>
              <a:sym typeface="Arial Narrow"/>
            </a:endParaRPr>
          </a:p>
        </p:txBody>
      </p:sp>
      <p:sp>
        <p:nvSpPr>
          <p:cNvPr id="125" name="Google Shape;125;p22"/>
          <p:cNvSpPr txBox="1"/>
          <p:nvPr/>
        </p:nvSpPr>
        <p:spPr>
          <a:xfrm>
            <a:off x="4272500" y="2333991"/>
            <a:ext cx="4598784" cy="997166"/>
          </a:xfrm>
          <a:prstGeom prst="rect">
            <a:avLst/>
          </a:prstGeom>
          <a:solidFill>
            <a:srgbClr val="FFDDB2"/>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3.1. Developing digital content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3.2. Integrating and re-elaborating digital content</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3.3. Copyright and licenses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3.4. Programming</a:t>
            </a:r>
            <a:endParaRPr b="0" i="0" sz="1200" u="none" cap="none" strike="noStrike">
              <a:solidFill>
                <a:srgbClr val="0070C0"/>
              </a:solidFill>
              <a:latin typeface="Arial Narrow"/>
              <a:ea typeface="Arial Narrow"/>
              <a:cs typeface="Arial Narrow"/>
              <a:sym typeface="Arial Narrow"/>
            </a:endParaRPr>
          </a:p>
        </p:txBody>
      </p:sp>
      <p:sp>
        <p:nvSpPr>
          <p:cNvPr id="126" name="Google Shape;126;p22"/>
          <p:cNvSpPr txBox="1"/>
          <p:nvPr/>
        </p:nvSpPr>
        <p:spPr>
          <a:xfrm>
            <a:off x="4272500" y="3240370"/>
            <a:ext cx="4598784" cy="997166"/>
          </a:xfrm>
          <a:prstGeom prst="rect">
            <a:avLst/>
          </a:prstGeom>
          <a:solidFill>
            <a:srgbClr val="BCD000"/>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4.1. Protecting devices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4.2. Protecting personal data and privacy</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4.3. Protecting health and well-being</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4.4. Protecting the environment</a:t>
            </a:r>
            <a:endParaRPr b="0" i="0" sz="1200" u="none" cap="none" strike="noStrike">
              <a:solidFill>
                <a:srgbClr val="0070C0"/>
              </a:solidFill>
              <a:latin typeface="Arial Narrow"/>
              <a:ea typeface="Arial Narrow"/>
              <a:cs typeface="Arial Narrow"/>
              <a:sym typeface="Arial Narrow"/>
            </a:endParaRPr>
          </a:p>
        </p:txBody>
      </p:sp>
      <p:sp>
        <p:nvSpPr>
          <p:cNvPr id="127" name="Google Shape;127;p22"/>
          <p:cNvSpPr txBox="1"/>
          <p:nvPr/>
        </p:nvSpPr>
        <p:spPr>
          <a:xfrm>
            <a:off x="4272500" y="4146334"/>
            <a:ext cx="4598784" cy="997166"/>
          </a:xfrm>
          <a:prstGeom prst="rect">
            <a:avLst/>
          </a:prstGeom>
          <a:solidFill>
            <a:srgbClr val="FFA7A7"/>
          </a:solid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5.1. Solving technical problems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5.2. Identifying needs and technological responses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5.3. Creatively using digital technologies</a:t>
            </a:r>
            <a:endParaRPr b="0" i="0" sz="1200" u="none" cap="none" strike="noStrike">
              <a:solidFill>
                <a:srgbClr val="0070C0"/>
              </a:solidFill>
              <a:latin typeface="Arial Narrow"/>
              <a:ea typeface="Arial Narrow"/>
              <a:cs typeface="Arial Narrow"/>
              <a:sym typeface="Arial Narrow"/>
            </a:endParaRPr>
          </a:p>
          <a:p>
            <a:pPr indent="0" lvl="0" marL="0" marR="0" rtl="0" algn="l">
              <a:lnSpc>
                <a:spcPct val="110000"/>
              </a:lnSpc>
              <a:spcBef>
                <a:spcPts val="0"/>
              </a:spcBef>
              <a:spcAft>
                <a:spcPts val="0"/>
              </a:spcAft>
              <a:buClr>
                <a:srgbClr val="000000"/>
              </a:buClr>
              <a:buSzPts val="1200"/>
              <a:buFont typeface="Arial"/>
              <a:buNone/>
            </a:pPr>
            <a:r>
              <a:rPr b="0" i="0" lang="en-GB" sz="1200" u="none" cap="none" strike="noStrike">
                <a:solidFill>
                  <a:srgbClr val="0070C0"/>
                </a:solidFill>
                <a:latin typeface="Arial Narrow"/>
                <a:ea typeface="Arial Narrow"/>
                <a:cs typeface="Arial Narrow"/>
                <a:sym typeface="Arial Narrow"/>
              </a:rPr>
              <a:t>5.4. Identifying digital competences gaps</a:t>
            </a:r>
            <a:endParaRPr b="0" i="0" sz="1200" u="none" cap="none" strike="noStrike">
              <a:solidFill>
                <a:srgbClr val="0070C0"/>
              </a:solidFill>
              <a:latin typeface="Arial Narrow"/>
              <a:ea typeface="Arial Narrow"/>
              <a:cs typeface="Arial Narrow"/>
              <a:sym typeface="Arial Narr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304A9D"/>
                </a:solidFill>
                <a:highlight>
                  <a:srgbClr val="FFFFFF"/>
                </a:highlight>
                <a:latin typeface="Verdana"/>
                <a:ea typeface="Verdana"/>
                <a:cs typeface="Verdana"/>
                <a:sym typeface="Verdana"/>
              </a:rPr>
              <a:t>Digital Competence of Educators</a:t>
            </a:r>
            <a:endParaRPr b="1" sz="2800">
              <a:solidFill>
                <a:srgbClr val="304A9D"/>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(2017)</a:t>
            </a:r>
            <a:endParaRPr b="1" i="0" sz="2400" u="none" cap="none" strike="noStrike">
              <a:solidFill>
                <a:srgbClr val="304A9D"/>
              </a:solidFill>
              <a:latin typeface="Verdana"/>
              <a:ea typeface="Verdana"/>
              <a:cs typeface="Verdana"/>
              <a:sym typeface="Verdana"/>
            </a:endParaRPr>
          </a:p>
        </p:txBody>
      </p:sp>
      <p:sp>
        <p:nvSpPr>
          <p:cNvPr id="138" name="Google Shape;138;p24"/>
          <p:cNvSpPr txBox="1"/>
          <p:nvPr/>
        </p:nvSpPr>
        <p:spPr>
          <a:xfrm>
            <a:off x="264528" y="1375054"/>
            <a:ext cx="7330282" cy="2380108"/>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Why is it necessary?</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The duty to help students to become digitally competent requires </a:t>
            </a:r>
            <a:r>
              <a:rPr b="1" i="0" lang="en-GB" sz="1400" u="none" cap="none" strike="noStrike">
                <a:solidFill>
                  <a:srgbClr val="000000"/>
                </a:solidFill>
                <a:latin typeface="Arial"/>
                <a:ea typeface="Arial"/>
                <a:cs typeface="Arial"/>
                <a:sym typeface="Arial"/>
              </a:rPr>
              <a:t>educators to develop their own digital competence</a:t>
            </a:r>
            <a:endParaRPr b="1"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The DigCompEdu framework is </a:t>
            </a:r>
            <a:r>
              <a:rPr b="1" i="0" lang="en-GB" sz="1400" u="none" cap="none" strike="noStrike">
                <a:solidFill>
                  <a:srgbClr val="000000"/>
                </a:solidFill>
                <a:latin typeface="Arial"/>
                <a:ea typeface="Arial"/>
                <a:cs typeface="Arial"/>
                <a:sym typeface="Arial"/>
              </a:rPr>
              <a:t>directed towards educators </a:t>
            </a:r>
            <a:r>
              <a:rPr b="0" i="0" lang="en-GB" sz="1400" u="none" cap="none" strike="noStrike">
                <a:solidFill>
                  <a:srgbClr val="000000"/>
                </a:solidFill>
                <a:latin typeface="Arial"/>
                <a:ea typeface="Arial"/>
                <a:cs typeface="Arial"/>
                <a:sym typeface="Arial"/>
              </a:rPr>
              <a:t>at all levels of education, from early childhood to higher and adult education, including general and vocational education and training, special needs education, and non-formal learning contexts;</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It aims to provide a general reference frame for developers of Digital Competence models, educational organisations, professional training providers, etc.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areas and scopes</a:t>
            </a:r>
            <a:endParaRPr b="1" i="0" sz="2400" u="none" cap="none" strike="noStrike">
              <a:solidFill>
                <a:srgbClr val="304A9D"/>
              </a:solidFill>
              <a:latin typeface="Verdana"/>
              <a:ea typeface="Verdana"/>
              <a:cs typeface="Verdana"/>
              <a:sym typeface="Verdana"/>
            </a:endParaRPr>
          </a:p>
        </p:txBody>
      </p:sp>
      <p:sp>
        <p:nvSpPr>
          <p:cNvPr id="144" name="Google Shape;144;p25"/>
          <p:cNvSpPr txBox="1"/>
          <p:nvPr/>
        </p:nvSpPr>
        <p:spPr>
          <a:xfrm>
            <a:off x="254724" y="1241900"/>
            <a:ext cx="1800788" cy="212362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The DigCompEdu framework distinguishes six different areas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 which educators’ Digital Competence is expressed with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total of 22 competences</a:t>
            </a:r>
            <a:endParaRPr b="0" i="0" sz="1400" u="none" cap="none" strike="noStrike">
              <a:solidFill>
                <a:srgbClr val="000000"/>
              </a:solidFill>
              <a:latin typeface="Arial"/>
              <a:ea typeface="Arial"/>
              <a:cs typeface="Arial"/>
              <a:sym typeface="Arial"/>
            </a:endParaRPr>
          </a:p>
        </p:txBody>
      </p:sp>
      <p:pic>
        <p:nvPicPr>
          <p:cNvPr id="145" name="Google Shape;145;p25"/>
          <p:cNvPicPr preferRelativeResize="0"/>
          <p:nvPr/>
        </p:nvPicPr>
        <p:blipFill rotWithShape="1">
          <a:blip r:embed="rId3">
            <a:alphaModFix/>
          </a:blip>
          <a:srcRect b="0" l="0" r="0" t="0"/>
          <a:stretch/>
        </p:blipFill>
        <p:spPr>
          <a:xfrm>
            <a:off x="1920191" y="1186453"/>
            <a:ext cx="7223810" cy="39570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idx="4294967295" type="ctrTitle"/>
          </p:nvPr>
        </p:nvSpPr>
        <p:spPr>
          <a:xfrm>
            <a:off x="235500" y="544800"/>
            <a:ext cx="8689346"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competences and their connections</a:t>
            </a:r>
            <a:endParaRPr b="1" i="0" sz="2400" u="none" cap="none" strike="noStrike">
              <a:solidFill>
                <a:srgbClr val="304A9D"/>
              </a:solidFill>
              <a:latin typeface="Verdana"/>
              <a:ea typeface="Verdana"/>
              <a:cs typeface="Verdana"/>
              <a:sym typeface="Verdana"/>
            </a:endParaRPr>
          </a:p>
        </p:txBody>
      </p:sp>
      <p:pic>
        <p:nvPicPr>
          <p:cNvPr id="151" name="Google Shape;151;p26"/>
          <p:cNvPicPr preferRelativeResize="0"/>
          <p:nvPr/>
        </p:nvPicPr>
        <p:blipFill rotWithShape="1">
          <a:blip r:embed="rId3">
            <a:alphaModFix/>
          </a:blip>
          <a:srcRect b="5114" l="0" r="980" t="0"/>
          <a:stretch/>
        </p:blipFill>
        <p:spPr>
          <a:xfrm>
            <a:off x="146998" y="1114132"/>
            <a:ext cx="8233743" cy="40293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DigCompEdu framework – synthesis	</a:t>
            </a:r>
            <a:endParaRPr b="1" i="0" sz="2400" u="none" cap="none" strike="noStrike">
              <a:solidFill>
                <a:srgbClr val="304A9D"/>
              </a:solidFill>
              <a:latin typeface="Verdana"/>
              <a:ea typeface="Verdana"/>
              <a:cs typeface="Verdana"/>
              <a:sym typeface="Verdana"/>
            </a:endParaRPr>
          </a:p>
        </p:txBody>
      </p:sp>
      <p:pic>
        <p:nvPicPr>
          <p:cNvPr id="157" name="Google Shape;157;p27"/>
          <p:cNvPicPr preferRelativeResize="0"/>
          <p:nvPr/>
        </p:nvPicPr>
        <p:blipFill rotWithShape="1">
          <a:blip r:embed="rId3">
            <a:alphaModFix/>
          </a:blip>
          <a:srcRect b="0" l="0" r="0" t="0"/>
          <a:stretch/>
        </p:blipFill>
        <p:spPr>
          <a:xfrm>
            <a:off x="873411" y="1174530"/>
            <a:ext cx="7260156" cy="39689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 name="Google Shape;163;p28"/>
          <p:cNvSpPr txBox="1"/>
          <p:nvPr/>
        </p:nvSpPr>
        <p:spPr>
          <a:xfrm>
            <a:off x="195336" y="1987516"/>
            <a:ext cx="2162854" cy="238523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Organisational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communication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use digital technologies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enhance organisational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communication with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learners, parents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third parties. To contribute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collaboratively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developing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improving organisational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communication strategies</a:t>
            </a:r>
            <a:r>
              <a:rPr b="0" i="0" lang="en-GB" sz="14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164" name="Google Shape;164;p28"/>
          <p:cNvSpPr txBox="1"/>
          <p:nvPr>
            <p:ph idx="4294967295" type="ctrTitle"/>
          </p:nvPr>
        </p:nvSpPr>
        <p:spPr>
          <a:xfrm>
            <a:off x="272085" y="83881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01 Professional Engagement</a:t>
            </a:r>
            <a:endParaRPr b="1" i="0" sz="2400" u="none" cap="none" strike="noStrike">
              <a:solidFill>
                <a:srgbClr val="304A9D"/>
              </a:solidFill>
              <a:latin typeface="Verdana"/>
              <a:ea typeface="Verdana"/>
              <a:cs typeface="Verdana"/>
              <a:sym typeface="Verdana"/>
            </a:endParaRPr>
          </a:p>
        </p:txBody>
      </p:sp>
      <p:pic>
        <p:nvPicPr>
          <p:cNvPr id="165" name="Google Shape;165;p28"/>
          <p:cNvPicPr preferRelativeResize="0"/>
          <p:nvPr/>
        </p:nvPicPr>
        <p:blipFill rotWithShape="1">
          <a:blip r:embed="rId3">
            <a:alphaModFix/>
          </a:blip>
          <a:srcRect b="47071" l="27915" r="13582" t="44788"/>
          <a:stretch/>
        </p:blipFill>
        <p:spPr>
          <a:xfrm>
            <a:off x="0" y="1314922"/>
            <a:ext cx="9144000" cy="715818"/>
          </a:xfrm>
          <a:prstGeom prst="rect">
            <a:avLst/>
          </a:prstGeom>
          <a:noFill/>
          <a:ln>
            <a:noFill/>
          </a:ln>
        </p:spPr>
      </p:pic>
      <p:sp>
        <p:nvSpPr>
          <p:cNvPr id="166" name="Google Shape;166;p28"/>
          <p:cNvSpPr txBox="1"/>
          <p:nvPr/>
        </p:nvSpPr>
        <p:spPr>
          <a:xfrm>
            <a:off x="2358190" y="1987516"/>
            <a:ext cx="2072026" cy="216979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Professional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collaboration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use digital technologies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engage in collaboration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with other educators,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sharing and exchanging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knowledge and experience,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and collaboratively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innovating pedagogic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practices.</a:t>
            </a:r>
            <a:endParaRPr b="0" i="0" sz="1100" u="none" cap="none" strike="noStrike">
              <a:solidFill>
                <a:srgbClr val="000000"/>
              </a:solidFill>
              <a:latin typeface="Arial"/>
              <a:ea typeface="Arial"/>
              <a:cs typeface="Arial"/>
              <a:sym typeface="Arial"/>
            </a:endParaRPr>
          </a:p>
        </p:txBody>
      </p:sp>
      <p:sp>
        <p:nvSpPr>
          <p:cNvPr id="167" name="Google Shape;167;p28"/>
          <p:cNvSpPr txBox="1"/>
          <p:nvPr/>
        </p:nvSpPr>
        <p:spPr>
          <a:xfrm>
            <a:off x="4430216" y="1987516"/>
            <a:ext cx="1981199" cy="19851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Reflective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practice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individually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collectively reflect 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critically assess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actively develop 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own digital pedagogical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practice and that of one’s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educational community.</a:t>
            </a:r>
            <a:endParaRPr b="0" i="0" sz="1100" u="none" cap="none" strike="noStrike">
              <a:solidFill>
                <a:srgbClr val="000000"/>
              </a:solidFill>
              <a:latin typeface="Arial"/>
              <a:ea typeface="Arial"/>
              <a:cs typeface="Arial"/>
              <a:sym typeface="Arial"/>
            </a:endParaRPr>
          </a:p>
        </p:txBody>
      </p:sp>
      <p:sp>
        <p:nvSpPr>
          <p:cNvPr id="168" name="Google Shape;168;p28"/>
          <p:cNvSpPr txBox="1"/>
          <p:nvPr/>
        </p:nvSpPr>
        <p:spPr>
          <a:xfrm>
            <a:off x="6502243" y="2009128"/>
            <a:ext cx="1981199" cy="146190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Digital Continuous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Professional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Development (CPD)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use digital sources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resources for continuous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professional development.</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 name="Google Shape;174;p29"/>
          <p:cNvSpPr txBox="1"/>
          <p:nvPr/>
        </p:nvSpPr>
        <p:spPr>
          <a:xfrm>
            <a:off x="195335" y="2236167"/>
            <a:ext cx="2644117" cy="19851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Selecting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digital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identify, assess and select digital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resources for teaching and learning.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consider the specific learning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objective, context, pedagogical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approach, and learner group, when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selecting digital resources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planning their use.</a:t>
            </a:r>
            <a:endParaRPr b="0" i="0" sz="1100" u="none" cap="none" strike="noStrike">
              <a:solidFill>
                <a:srgbClr val="000000"/>
              </a:solidFill>
              <a:latin typeface="Arial"/>
              <a:ea typeface="Arial"/>
              <a:cs typeface="Arial"/>
              <a:sym typeface="Arial"/>
            </a:endParaRPr>
          </a:p>
        </p:txBody>
      </p:sp>
      <p:sp>
        <p:nvSpPr>
          <p:cNvPr id="175" name="Google Shape;175;p29"/>
          <p:cNvSpPr txBox="1"/>
          <p:nvPr/>
        </p:nvSpPr>
        <p:spPr>
          <a:xfrm>
            <a:off x="3113395" y="2236167"/>
            <a:ext cx="2782077" cy="23544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Creating and modifying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digital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modify and build on existing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openly-licensed resources and other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resources where this is permitted.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create or co-create new digital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educational resources. To consider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 specific learning objective,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context, pedagogical approach,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learner group, when designing digital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resources and planning their use.</a:t>
            </a:r>
            <a:endParaRPr b="0" i="0" sz="1200" u="none" cap="none" strike="noStrike">
              <a:solidFill>
                <a:srgbClr val="000000"/>
              </a:solidFill>
              <a:latin typeface="Arial"/>
              <a:ea typeface="Arial"/>
              <a:cs typeface="Arial"/>
              <a:sym typeface="Arial"/>
            </a:endParaRPr>
          </a:p>
        </p:txBody>
      </p:sp>
      <p:sp>
        <p:nvSpPr>
          <p:cNvPr id="176" name="Google Shape;176;p29"/>
          <p:cNvSpPr txBox="1"/>
          <p:nvPr/>
        </p:nvSpPr>
        <p:spPr>
          <a:xfrm>
            <a:off x="6010363" y="2236167"/>
            <a:ext cx="2909048" cy="235446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Managing, protecting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sharing digital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organise digital content and make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it available to learners, parents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and other educators. To effectively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protect sensitive digital content.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respect and correctly apply privacy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and copyright rules. To understand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 use and creation of open licenses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and open educational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including their proper attribution.</a:t>
            </a:r>
            <a:endParaRPr b="0" i="0" sz="1100" u="none" cap="none" strike="noStrike">
              <a:solidFill>
                <a:srgbClr val="000000"/>
              </a:solidFill>
              <a:latin typeface="Arial"/>
              <a:ea typeface="Arial"/>
              <a:cs typeface="Arial"/>
              <a:sym typeface="Arial"/>
            </a:endParaRPr>
          </a:p>
        </p:txBody>
      </p:sp>
      <p:sp>
        <p:nvSpPr>
          <p:cNvPr id="177" name="Google Shape;177;p29"/>
          <p:cNvSpPr txBox="1"/>
          <p:nvPr>
            <p:ph idx="4294967295" type="ctrTitle"/>
          </p:nvPr>
        </p:nvSpPr>
        <p:spPr>
          <a:xfrm>
            <a:off x="173843" y="823697"/>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02 Digital Resources</a:t>
            </a:r>
            <a:endParaRPr b="1" i="0" sz="2400" u="none" cap="none" strike="noStrike">
              <a:solidFill>
                <a:srgbClr val="304A9D"/>
              </a:solidFill>
              <a:latin typeface="Verdana"/>
              <a:ea typeface="Verdana"/>
              <a:cs typeface="Verdana"/>
              <a:sym typeface="Verdana"/>
            </a:endParaRPr>
          </a:p>
        </p:txBody>
      </p:sp>
      <p:pic>
        <p:nvPicPr>
          <p:cNvPr id="178" name="Google Shape;178;p29"/>
          <p:cNvPicPr preferRelativeResize="0"/>
          <p:nvPr/>
        </p:nvPicPr>
        <p:blipFill rotWithShape="1">
          <a:blip r:embed="rId3">
            <a:alphaModFix/>
          </a:blip>
          <a:srcRect b="50318" l="26417" r="14916" t="41529"/>
          <a:stretch/>
        </p:blipFill>
        <p:spPr>
          <a:xfrm>
            <a:off x="13724" y="1597306"/>
            <a:ext cx="9130275" cy="7136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p:nvPr/>
        </p:nvSpPr>
        <p:spPr>
          <a:xfrm>
            <a:off x="0" y="1123638"/>
            <a:ext cx="9144000" cy="4019862"/>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 name="Google Shape;184;p30"/>
          <p:cNvSpPr txBox="1"/>
          <p:nvPr/>
        </p:nvSpPr>
        <p:spPr>
          <a:xfrm>
            <a:off x="195336" y="1987516"/>
            <a:ext cx="2072026" cy="269301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Teaching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plan for and implement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digital devices and resources in the teaching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process, so as to enhance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 effectiveness of  teaching interventions.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appropriately manage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orchestrate digital teaching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strategies. To experiment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with and develop new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formats and pedagogical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methods for instruction.</a:t>
            </a:r>
            <a:endParaRPr b="0" i="0" sz="1100" u="none" cap="none" strike="noStrike">
              <a:solidFill>
                <a:srgbClr val="000000"/>
              </a:solidFill>
              <a:latin typeface="Arial"/>
              <a:ea typeface="Arial"/>
              <a:cs typeface="Arial"/>
              <a:sym typeface="Arial"/>
            </a:endParaRPr>
          </a:p>
        </p:txBody>
      </p:sp>
      <p:sp>
        <p:nvSpPr>
          <p:cNvPr id="185" name="Google Shape;185;p30"/>
          <p:cNvSpPr txBox="1"/>
          <p:nvPr/>
        </p:nvSpPr>
        <p:spPr>
          <a:xfrm>
            <a:off x="2288713" y="1985811"/>
            <a:ext cx="2117440" cy="287768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Guidance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use digital technologies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and services to enhance the interaction with learners, individually and collectively, within and outside the learning session. To use digital technologies to offer timely and targeted guidance and assistance.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experiment with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develop new forms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formats for offering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guidance and support.</a:t>
            </a:r>
            <a:endParaRPr b="0" i="0" sz="1100" u="none" cap="none" strike="noStrike">
              <a:solidFill>
                <a:srgbClr val="000000"/>
              </a:solidFill>
              <a:latin typeface="Arial"/>
              <a:ea typeface="Arial"/>
              <a:cs typeface="Arial"/>
              <a:sym typeface="Arial"/>
            </a:endParaRPr>
          </a:p>
        </p:txBody>
      </p:sp>
      <p:sp>
        <p:nvSpPr>
          <p:cNvPr id="186" name="Google Shape;186;p30"/>
          <p:cNvSpPr txBox="1"/>
          <p:nvPr/>
        </p:nvSpPr>
        <p:spPr>
          <a:xfrm>
            <a:off x="4382090" y="1987516"/>
            <a:ext cx="2010689" cy="298540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Collaborative learning</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use digital technologies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foster and enhance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learner collaboration.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enable learners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use digital technologies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as part of collaborative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assignments, as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means of enhancing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communication,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collaboration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collaborative knowledge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creation.</a:t>
            </a:r>
            <a:endParaRPr b="0" i="0" sz="1100" u="none" cap="none" strike="noStrike">
              <a:solidFill>
                <a:srgbClr val="000000"/>
              </a:solidFill>
              <a:latin typeface="Arial"/>
              <a:ea typeface="Arial"/>
              <a:cs typeface="Arial"/>
              <a:sym typeface="Arial"/>
            </a:endParaRPr>
          </a:p>
        </p:txBody>
      </p:sp>
      <p:sp>
        <p:nvSpPr>
          <p:cNvPr id="187" name="Google Shape;187;p30"/>
          <p:cNvSpPr txBox="1"/>
          <p:nvPr/>
        </p:nvSpPr>
        <p:spPr>
          <a:xfrm>
            <a:off x="6470159" y="1985811"/>
            <a:ext cx="1981199" cy="243140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Self-regulated learning</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use digital technologies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to support learners’ self-regulated learning, i.e.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enable learners to plan,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monitor and reflect 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their own learning, provide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evidence of progress,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share insights and come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Arial"/>
                <a:ea typeface="Arial"/>
                <a:cs typeface="Arial"/>
                <a:sym typeface="Arial"/>
              </a:rPr>
              <a:t>up with creative solutions.</a:t>
            </a:r>
            <a:endParaRPr b="0" i="0" sz="1100" u="none" cap="none" strike="noStrike">
              <a:solidFill>
                <a:srgbClr val="000000"/>
              </a:solidFill>
              <a:latin typeface="Arial"/>
              <a:ea typeface="Arial"/>
              <a:cs typeface="Arial"/>
              <a:sym typeface="Arial"/>
            </a:endParaRPr>
          </a:p>
        </p:txBody>
      </p:sp>
      <p:sp>
        <p:nvSpPr>
          <p:cNvPr id="188" name="Google Shape;188;p30"/>
          <p:cNvSpPr txBox="1"/>
          <p:nvPr>
            <p:ph idx="4294967295" type="ctrTitle"/>
          </p:nvPr>
        </p:nvSpPr>
        <p:spPr>
          <a:xfrm>
            <a:off x="173844" y="61364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03 teaching and Learning</a:t>
            </a:r>
            <a:endParaRPr b="1" i="0" sz="2400" u="none" cap="none" strike="noStrike">
              <a:solidFill>
                <a:srgbClr val="304A9D"/>
              </a:solidFill>
              <a:latin typeface="Verdana"/>
              <a:ea typeface="Verdana"/>
              <a:cs typeface="Verdana"/>
              <a:sym typeface="Verdana"/>
            </a:endParaRPr>
          </a:p>
        </p:txBody>
      </p:sp>
      <p:pic>
        <p:nvPicPr>
          <p:cNvPr id="189" name="Google Shape;189;p30"/>
          <p:cNvPicPr preferRelativeResize="0"/>
          <p:nvPr/>
        </p:nvPicPr>
        <p:blipFill rotWithShape="1">
          <a:blip r:embed="rId3">
            <a:alphaModFix/>
          </a:blip>
          <a:srcRect b="75792" l="0" r="0" t="7255"/>
          <a:stretch/>
        </p:blipFill>
        <p:spPr>
          <a:xfrm>
            <a:off x="-1" y="1123638"/>
            <a:ext cx="8694445" cy="7773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p:nvPr/>
        </p:nvSpPr>
        <p:spPr>
          <a:xfrm>
            <a:off x="0" y="1488732"/>
            <a:ext cx="9144000" cy="3654767"/>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 name="Google Shape;195;p31"/>
          <p:cNvSpPr txBox="1"/>
          <p:nvPr/>
        </p:nvSpPr>
        <p:spPr>
          <a:xfrm>
            <a:off x="193921" y="2103119"/>
            <a:ext cx="2258814" cy="198512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Assessment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 use digital  technologies for formative and summative assessment. To enhance the diversity and suitability of assessment formats and approaches.</a:t>
            </a:r>
            <a:endParaRPr b="0" i="0" sz="1100" u="none" cap="none" strike="noStrike">
              <a:solidFill>
                <a:srgbClr val="000000"/>
              </a:solidFill>
              <a:latin typeface="Arial"/>
              <a:ea typeface="Arial"/>
              <a:cs typeface="Arial"/>
              <a:sym typeface="Arial"/>
            </a:endParaRPr>
          </a:p>
        </p:txBody>
      </p:sp>
      <p:sp>
        <p:nvSpPr>
          <p:cNvPr id="196" name="Google Shape;196;p31"/>
          <p:cNvSpPr txBox="1"/>
          <p:nvPr/>
        </p:nvSpPr>
        <p:spPr>
          <a:xfrm>
            <a:off x="2785888" y="2090083"/>
            <a:ext cx="2492213" cy="176968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Analysing evidence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 generate, select, critically analyse and interpret digital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evidence on learner activity, performance and progress, in order to inform teaching and learning.</a:t>
            </a:r>
            <a:endParaRPr b="0" i="0" sz="1100" u="none" cap="none" strike="noStrike">
              <a:solidFill>
                <a:srgbClr val="000000"/>
              </a:solidFill>
              <a:latin typeface="Arial"/>
              <a:ea typeface="Arial"/>
              <a:cs typeface="Arial"/>
              <a:sym typeface="Arial"/>
            </a:endParaRPr>
          </a:p>
        </p:txBody>
      </p:sp>
      <p:sp>
        <p:nvSpPr>
          <p:cNvPr id="197" name="Google Shape;197;p31"/>
          <p:cNvSpPr txBox="1"/>
          <p:nvPr/>
        </p:nvSpPr>
        <p:spPr>
          <a:xfrm>
            <a:off x="5505270" y="2090083"/>
            <a:ext cx="3293824" cy="263145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Feedback and planning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 use digital technologies to provide targeted and timely feedback to learners. To adapt teaching strategies and to provide targeted support, based on the evidence generated by the digital technologies used. To enable learners and parents to understand the evidence provided by digital technologies and use it for decision-making.</a:t>
            </a:r>
            <a:endParaRPr b="0" i="0" sz="1100" u="none" cap="none" strike="noStrike">
              <a:solidFill>
                <a:srgbClr val="000000"/>
              </a:solidFill>
              <a:latin typeface="Arial"/>
              <a:ea typeface="Arial"/>
              <a:cs typeface="Arial"/>
              <a:sym typeface="Arial"/>
            </a:endParaRPr>
          </a:p>
        </p:txBody>
      </p:sp>
      <p:sp>
        <p:nvSpPr>
          <p:cNvPr id="198" name="Google Shape;198;p31"/>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04 Assessment</a:t>
            </a:r>
            <a:endParaRPr b="1" i="0" sz="2400" u="none" cap="none" strike="noStrike">
              <a:solidFill>
                <a:srgbClr val="304A9D"/>
              </a:solidFill>
              <a:latin typeface="Verdana"/>
              <a:ea typeface="Verdana"/>
              <a:cs typeface="Verdana"/>
              <a:sym typeface="Verdana"/>
            </a:endParaRPr>
          </a:p>
        </p:txBody>
      </p:sp>
      <p:pic>
        <p:nvPicPr>
          <p:cNvPr id="199" name="Google Shape;199;p31"/>
          <p:cNvPicPr preferRelativeResize="0"/>
          <p:nvPr/>
        </p:nvPicPr>
        <p:blipFill rotWithShape="1">
          <a:blip r:embed="rId3">
            <a:alphaModFix/>
          </a:blip>
          <a:srcRect b="67842" l="56835" r="36574" t="26183"/>
          <a:stretch/>
        </p:blipFill>
        <p:spPr>
          <a:xfrm>
            <a:off x="26004" y="1488670"/>
            <a:ext cx="1205345" cy="614449"/>
          </a:xfrm>
          <a:prstGeom prst="rect">
            <a:avLst/>
          </a:prstGeom>
          <a:noFill/>
          <a:ln>
            <a:noFill/>
          </a:ln>
        </p:spPr>
      </p:pic>
      <p:pic>
        <p:nvPicPr>
          <p:cNvPr id="200" name="Google Shape;200;p31"/>
          <p:cNvPicPr preferRelativeResize="0"/>
          <p:nvPr/>
        </p:nvPicPr>
        <p:blipFill rotWithShape="1">
          <a:blip r:embed="rId3">
            <a:alphaModFix/>
          </a:blip>
          <a:srcRect b="32233" l="57791" r="36799" t="62926"/>
          <a:stretch/>
        </p:blipFill>
        <p:spPr>
          <a:xfrm>
            <a:off x="5505270" y="1546858"/>
            <a:ext cx="989215" cy="498072"/>
          </a:xfrm>
          <a:prstGeom prst="rect">
            <a:avLst/>
          </a:prstGeom>
          <a:noFill/>
          <a:ln>
            <a:noFill/>
          </a:ln>
        </p:spPr>
      </p:pic>
      <p:pic>
        <p:nvPicPr>
          <p:cNvPr id="201" name="Google Shape;201;p31"/>
          <p:cNvPicPr preferRelativeResize="0"/>
          <p:nvPr/>
        </p:nvPicPr>
        <p:blipFill rotWithShape="1">
          <a:blip r:embed="rId3">
            <a:alphaModFix/>
          </a:blip>
          <a:srcRect b="49897" l="56835" r="36660" t="44186"/>
          <a:stretch/>
        </p:blipFill>
        <p:spPr>
          <a:xfrm>
            <a:off x="2646656" y="1552583"/>
            <a:ext cx="1189595" cy="608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sz="2800">
                <a:solidFill>
                  <a:srgbClr val="304A9D"/>
                </a:solidFill>
                <a:highlight>
                  <a:srgbClr val="FFFFFF"/>
                </a:highlight>
                <a:latin typeface="Verdana"/>
                <a:ea typeface="Verdana"/>
                <a:cs typeface="Verdana"/>
                <a:sym typeface="Verdana"/>
              </a:rPr>
              <a:t>Some background</a:t>
            </a:r>
            <a:endParaRPr b="1" sz="2800">
              <a:solidFill>
                <a:srgbClr val="304A9D"/>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p:nvPr/>
        </p:nvSpPr>
        <p:spPr>
          <a:xfrm>
            <a:off x="0" y="1317722"/>
            <a:ext cx="9144000" cy="38257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7" name="Google Shape;207;p32"/>
          <p:cNvSpPr txBox="1"/>
          <p:nvPr>
            <p:ph idx="4294967295" type="ctrTitle"/>
          </p:nvPr>
        </p:nvSpPr>
        <p:spPr>
          <a:xfrm>
            <a:off x="183752" y="716891"/>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05 Empowering Learners</a:t>
            </a:r>
            <a:endParaRPr b="1" i="0" sz="2400" u="none" cap="none" strike="noStrike">
              <a:solidFill>
                <a:srgbClr val="304A9D"/>
              </a:solidFill>
              <a:latin typeface="Verdana"/>
              <a:ea typeface="Verdana"/>
              <a:cs typeface="Verdana"/>
              <a:sym typeface="Verdana"/>
            </a:endParaRPr>
          </a:p>
        </p:txBody>
      </p:sp>
      <p:pic>
        <p:nvPicPr>
          <p:cNvPr id="208" name="Google Shape;208;p32"/>
          <p:cNvPicPr preferRelativeResize="0"/>
          <p:nvPr/>
        </p:nvPicPr>
        <p:blipFill rotWithShape="1">
          <a:blip r:embed="rId3">
            <a:alphaModFix/>
          </a:blip>
          <a:srcRect b="72490" l="0" r="67835" t="5396"/>
          <a:stretch/>
        </p:blipFill>
        <p:spPr>
          <a:xfrm>
            <a:off x="-1" y="1317721"/>
            <a:ext cx="2959769" cy="1136721"/>
          </a:xfrm>
          <a:prstGeom prst="rect">
            <a:avLst/>
          </a:prstGeom>
          <a:noFill/>
          <a:ln>
            <a:noFill/>
          </a:ln>
        </p:spPr>
      </p:pic>
      <p:pic>
        <p:nvPicPr>
          <p:cNvPr id="209" name="Google Shape;209;p32"/>
          <p:cNvPicPr preferRelativeResize="0"/>
          <p:nvPr/>
        </p:nvPicPr>
        <p:blipFill rotWithShape="1">
          <a:blip r:embed="rId3">
            <a:alphaModFix/>
          </a:blip>
          <a:srcRect b="72279" l="66886" r="0" t="0"/>
          <a:stretch/>
        </p:blipFill>
        <p:spPr>
          <a:xfrm>
            <a:off x="6083405" y="-19520"/>
            <a:ext cx="3060595" cy="1431226"/>
          </a:xfrm>
          <a:prstGeom prst="rect">
            <a:avLst/>
          </a:prstGeom>
          <a:noFill/>
          <a:ln>
            <a:noFill/>
          </a:ln>
        </p:spPr>
      </p:pic>
      <p:pic>
        <p:nvPicPr>
          <p:cNvPr id="210" name="Google Shape;210;p32"/>
          <p:cNvPicPr preferRelativeResize="0"/>
          <p:nvPr/>
        </p:nvPicPr>
        <p:blipFill rotWithShape="1">
          <a:blip r:embed="rId3">
            <a:alphaModFix/>
          </a:blip>
          <a:srcRect b="72602" l="34605" r="34547" t="5396"/>
          <a:stretch/>
        </p:blipFill>
        <p:spPr>
          <a:xfrm>
            <a:off x="3230627" y="1317721"/>
            <a:ext cx="2838591" cy="1130968"/>
          </a:xfrm>
          <a:prstGeom prst="rect">
            <a:avLst/>
          </a:prstGeom>
          <a:noFill/>
          <a:ln>
            <a:noFill/>
          </a:ln>
        </p:spPr>
      </p:pic>
      <p:sp>
        <p:nvSpPr>
          <p:cNvPr id="211" name="Google Shape;211;p32"/>
          <p:cNvSpPr txBox="1"/>
          <p:nvPr/>
        </p:nvSpPr>
        <p:spPr>
          <a:xfrm>
            <a:off x="119582" y="2448689"/>
            <a:ext cx="2942603" cy="263145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Accessibility and inclusion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 ensure accessibility to learning resources and activities, for all learners, including those with special needs. To consider and respond to learners’ (digital) expectations, abilities, uses and misconceptions, as well as contextual, physical or cognitive constraints to their use of digital technologies.</a:t>
            </a:r>
            <a:endParaRPr b="0" i="0" sz="1100" u="none" cap="none" strike="noStrike">
              <a:solidFill>
                <a:srgbClr val="000000"/>
              </a:solidFill>
              <a:latin typeface="Arial"/>
              <a:ea typeface="Arial"/>
              <a:cs typeface="Arial"/>
              <a:sym typeface="Arial"/>
            </a:endParaRPr>
          </a:p>
        </p:txBody>
      </p:sp>
      <p:sp>
        <p:nvSpPr>
          <p:cNvPr id="212" name="Google Shape;212;p32"/>
          <p:cNvSpPr txBox="1"/>
          <p:nvPr/>
        </p:nvSpPr>
        <p:spPr>
          <a:xfrm>
            <a:off x="3230627" y="2448689"/>
            <a:ext cx="2532442" cy="241601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Differentiation and personalisation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 use digital technologies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address learners’ diverse learning needs, by allowing learners to advance at different levels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speeds, and to follow individual learning pathways and objectives.</a:t>
            </a:r>
            <a:endParaRPr b="0" i="0" sz="1100" u="none" cap="none" strike="noStrike">
              <a:solidFill>
                <a:srgbClr val="000000"/>
              </a:solidFill>
              <a:latin typeface="Arial"/>
              <a:ea typeface="Arial"/>
              <a:cs typeface="Arial"/>
              <a:sym typeface="Arial"/>
            </a:endParaRPr>
          </a:p>
        </p:txBody>
      </p:sp>
      <p:sp>
        <p:nvSpPr>
          <p:cNvPr id="213" name="Google Shape;213;p32"/>
          <p:cNvSpPr txBox="1"/>
          <p:nvPr/>
        </p:nvSpPr>
        <p:spPr>
          <a:xfrm>
            <a:off x="6033927" y="1433218"/>
            <a:ext cx="3029861" cy="37086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Actively engaging learners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 use digital technologies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foster learners’ active and creative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engagement with a subject matter.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 use digital technologies within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pedagogic strategies that foster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learners’ transversal skills, deep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thinking and creative expression. To open up learning to new, real-world contexts, which involve learners themselves in hands-on activities, scientific investigation or complex problem solving, or in other ways increase learners’ active involvement in complex subject matters.</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p:nvPr/>
        </p:nvSpPr>
        <p:spPr>
          <a:xfrm>
            <a:off x="0" y="1314922"/>
            <a:ext cx="9144000" cy="3828578"/>
          </a:xfrm>
          <a:prstGeom prst="rect">
            <a:avLst/>
          </a:prstGeom>
          <a:solidFill>
            <a:srgbClr val="F9F9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9" name="Google Shape;219;p33"/>
          <p:cNvSpPr txBox="1"/>
          <p:nvPr>
            <p:ph idx="4294967295" type="ctrTitle"/>
          </p:nvPr>
        </p:nvSpPr>
        <p:spPr>
          <a:xfrm>
            <a:off x="173844" y="816139"/>
            <a:ext cx="8520600" cy="67259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06 Facilitating Learners’ Digital Competence</a:t>
            </a:r>
            <a:endParaRPr b="1" i="0" sz="2400" u="none" cap="none" strike="noStrike">
              <a:solidFill>
                <a:srgbClr val="304A9D"/>
              </a:solidFill>
              <a:latin typeface="Verdana"/>
              <a:ea typeface="Verdana"/>
              <a:cs typeface="Verdana"/>
              <a:sym typeface="Verdana"/>
            </a:endParaRPr>
          </a:p>
        </p:txBody>
      </p:sp>
      <p:sp>
        <p:nvSpPr>
          <p:cNvPr id="220" name="Google Shape;220;p33"/>
          <p:cNvSpPr txBox="1"/>
          <p:nvPr/>
        </p:nvSpPr>
        <p:spPr>
          <a:xfrm>
            <a:off x="195335" y="1963453"/>
            <a:ext cx="3528951" cy="306234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Information and media literacy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To incorporate learning activities, assignments and assessments which require learners to articulate information needs; to find information and resources in digital environments; to organise, process, analyse and interpret information; and to compare and critically evaluate the credibility and reliability of information and its 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Digital communication and collaboration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To incorporate learning activities, assignments and assessments which require learners to effectively and responsibly use digital technologies for communication, collaboration and civic participation.</a:t>
            </a:r>
            <a:endParaRPr b="0" i="0" sz="1100" u="none" cap="none" strike="noStrike">
              <a:solidFill>
                <a:srgbClr val="000000"/>
              </a:solidFill>
              <a:latin typeface="Arial"/>
              <a:ea typeface="Arial"/>
              <a:cs typeface="Arial"/>
              <a:sym typeface="Arial"/>
            </a:endParaRPr>
          </a:p>
        </p:txBody>
      </p:sp>
      <p:sp>
        <p:nvSpPr>
          <p:cNvPr id="221" name="Google Shape;221;p33"/>
          <p:cNvSpPr txBox="1"/>
          <p:nvPr/>
        </p:nvSpPr>
        <p:spPr>
          <a:xfrm>
            <a:off x="5186185" y="1590545"/>
            <a:ext cx="3761507" cy="340090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Digital content creation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To incorporate learning activities, assignments and assessments which require learners to express themselves through digital means, and to modify and create digital content in different formats. To teach learners how copyright and licenses apply to digital content, how to reference sources and attribute licenses.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Responsible use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To take measures to ensure learners’ physical, psychological and social wellbeing while using digital technologies. To empower learners to manage risks and use digital technologies safely and responsibly.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Digital problem solving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To incorporate learning activities, assignments and assessments which require learners to identify and solve technical problems, or to transfer technological knowledge creatively to new situations</a:t>
            </a:r>
            <a:endParaRPr b="0" i="0" sz="1100" u="none" cap="none" strike="noStrike">
              <a:solidFill>
                <a:srgbClr val="000000"/>
              </a:solidFill>
              <a:latin typeface="Verdana"/>
              <a:ea typeface="Verdana"/>
              <a:cs typeface="Verdana"/>
              <a:sym typeface="Verdana"/>
            </a:endParaRPr>
          </a:p>
        </p:txBody>
      </p:sp>
      <p:pic>
        <p:nvPicPr>
          <p:cNvPr id="222" name="Google Shape;222;p33"/>
          <p:cNvPicPr preferRelativeResize="0"/>
          <p:nvPr/>
        </p:nvPicPr>
        <p:blipFill rotWithShape="1">
          <a:blip r:embed="rId3">
            <a:alphaModFix/>
          </a:blip>
          <a:srcRect b="0" l="0" r="0" t="0"/>
          <a:stretch/>
        </p:blipFill>
        <p:spPr>
          <a:xfrm>
            <a:off x="241602" y="1555923"/>
            <a:ext cx="1146039" cy="426628"/>
          </a:xfrm>
          <a:prstGeom prst="rect">
            <a:avLst/>
          </a:prstGeom>
          <a:noFill/>
          <a:ln>
            <a:noFill/>
          </a:ln>
        </p:spPr>
      </p:pic>
      <p:pic>
        <p:nvPicPr>
          <p:cNvPr id="223" name="Google Shape;223;p33"/>
          <p:cNvPicPr preferRelativeResize="0"/>
          <p:nvPr/>
        </p:nvPicPr>
        <p:blipFill rotWithShape="1">
          <a:blip r:embed="rId4">
            <a:alphaModFix/>
          </a:blip>
          <a:srcRect b="0" l="0" r="0" t="0"/>
          <a:stretch/>
        </p:blipFill>
        <p:spPr>
          <a:xfrm>
            <a:off x="217687" y="3444371"/>
            <a:ext cx="1112579" cy="593933"/>
          </a:xfrm>
          <a:prstGeom prst="rect">
            <a:avLst/>
          </a:prstGeom>
          <a:noFill/>
          <a:ln>
            <a:noFill/>
          </a:ln>
        </p:spPr>
      </p:pic>
      <p:pic>
        <p:nvPicPr>
          <p:cNvPr id="224" name="Google Shape;224;p33"/>
          <p:cNvPicPr preferRelativeResize="0"/>
          <p:nvPr/>
        </p:nvPicPr>
        <p:blipFill rotWithShape="1">
          <a:blip r:embed="rId5">
            <a:alphaModFix/>
          </a:blip>
          <a:srcRect b="0" l="0" r="0" t="0"/>
          <a:stretch/>
        </p:blipFill>
        <p:spPr>
          <a:xfrm>
            <a:off x="4386225" y="1659203"/>
            <a:ext cx="869236" cy="614612"/>
          </a:xfrm>
          <a:prstGeom prst="rect">
            <a:avLst/>
          </a:prstGeom>
          <a:noFill/>
          <a:ln>
            <a:noFill/>
          </a:ln>
        </p:spPr>
      </p:pic>
      <p:pic>
        <p:nvPicPr>
          <p:cNvPr id="225" name="Google Shape;225;p33"/>
          <p:cNvPicPr preferRelativeResize="0"/>
          <p:nvPr/>
        </p:nvPicPr>
        <p:blipFill rotWithShape="1">
          <a:blip r:embed="rId6">
            <a:alphaModFix/>
          </a:blip>
          <a:srcRect b="0" l="0" r="0" t="0"/>
          <a:stretch/>
        </p:blipFill>
        <p:spPr>
          <a:xfrm>
            <a:off x="4336607" y="3027326"/>
            <a:ext cx="960906" cy="544372"/>
          </a:xfrm>
          <a:prstGeom prst="rect">
            <a:avLst/>
          </a:prstGeom>
          <a:noFill/>
          <a:ln>
            <a:noFill/>
          </a:ln>
        </p:spPr>
      </p:pic>
      <p:pic>
        <p:nvPicPr>
          <p:cNvPr id="226" name="Google Shape;226;p33"/>
          <p:cNvPicPr preferRelativeResize="0"/>
          <p:nvPr/>
        </p:nvPicPr>
        <p:blipFill rotWithShape="1">
          <a:blip r:embed="rId7">
            <a:alphaModFix/>
          </a:blip>
          <a:srcRect b="0" l="0" r="0" t="0"/>
          <a:stretch/>
        </p:blipFill>
        <p:spPr>
          <a:xfrm>
            <a:off x="4243137" y="4055003"/>
            <a:ext cx="1009720" cy="65851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chemeClr val="lt1"/>
                </a:solidFill>
                <a:latin typeface="Verdana"/>
                <a:ea typeface="Verdana"/>
                <a:cs typeface="Verdana"/>
                <a:sym typeface="Verdana"/>
              </a:rPr>
              <a:t>References</a:t>
            </a:r>
            <a:endParaRPr b="1" i="0" sz="2400" u="none" cap="none" strike="noStrike">
              <a:solidFill>
                <a:schemeClr val="lt1"/>
              </a:solidFill>
              <a:latin typeface="Verdana"/>
              <a:ea typeface="Verdana"/>
              <a:cs typeface="Verdana"/>
              <a:sym typeface="Verdana"/>
            </a:endParaRPr>
          </a:p>
        </p:txBody>
      </p:sp>
      <p:sp>
        <p:nvSpPr>
          <p:cNvPr id="232" name="Google Shape;232;p34"/>
          <p:cNvSpPr txBox="1"/>
          <p:nvPr/>
        </p:nvSpPr>
        <p:spPr>
          <a:xfrm>
            <a:off x="254724" y="1705450"/>
            <a:ext cx="6614611" cy="3264068"/>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and Brecko, B., editor(s), Ferrari, A., </a:t>
            </a:r>
            <a:r>
              <a:rPr b="1" i="0" lang="en-GB" sz="1200" u="none" cap="none" strike="noStrike">
                <a:solidFill>
                  <a:srgbClr val="000000"/>
                </a:solidFill>
                <a:latin typeface="Arial"/>
                <a:ea typeface="Arial"/>
                <a:cs typeface="Arial"/>
                <a:sym typeface="Arial"/>
              </a:rPr>
              <a:t>DIGCOMP</a:t>
            </a:r>
            <a:r>
              <a:rPr b="0" i="0" lang="en-GB" sz="1200" u="none" cap="none" strike="noStrike">
                <a:solidFill>
                  <a:srgbClr val="000000"/>
                </a:solidFill>
                <a:latin typeface="Arial"/>
                <a:ea typeface="Arial"/>
                <a:cs typeface="Arial"/>
                <a:sym typeface="Arial"/>
              </a:rPr>
              <a:t>: A Framework for Developing and Understanding Digital Competence in Europe, Publications Office of the European Union, Luxembourg, 2013, ISBN 978-92-79-31465-0, doi:10.2788/52966, JRC83167</a:t>
            </a:r>
            <a:r>
              <a:rPr b="0" i="0" lang="en-GB" sz="1200" u="none" cap="none" strike="noStrike">
                <a:solidFill>
                  <a:schemeClr val="dk1"/>
                </a:solidFill>
                <a:highlight>
                  <a:srgbClr val="FFFFFF"/>
                </a:highlight>
                <a:latin typeface="Verdana"/>
                <a:ea typeface="Verdana"/>
                <a:cs typeface="Verdana"/>
                <a:sym typeface="Verdana"/>
              </a:rPr>
              <a:t>; </a:t>
            </a:r>
            <a:r>
              <a:rPr b="0" i="0" lang="en-GB" sz="1200" u="sng" cap="none" strike="noStrike">
                <a:solidFill>
                  <a:schemeClr val="hlink"/>
                </a:solidFill>
                <a:highlight>
                  <a:srgbClr val="FFFFFF"/>
                </a:highlight>
                <a:latin typeface="Verdana"/>
                <a:ea typeface="Verdana"/>
                <a:cs typeface="Verdana"/>
                <a:sym typeface="Verdana"/>
                <a:hlinkClick r:id="rId3"/>
              </a:rPr>
              <a:t>https://publications.jrc.ec.europa.eu/repository/handle/JRC83167</a:t>
            </a:r>
            <a:r>
              <a:rPr b="0" i="0" lang="en-GB" sz="1200" u="none" cap="none" strike="noStrike">
                <a:solidFill>
                  <a:schemeClr val="dk1"/>
                </a:solidFill>
                <a:highlight>
                  <a:srgbClr val="FFFFFF"/>
                </a:highlight>
                <a:latin typeface="Verdana"/>
                <a:ea typeface="Verdana"/>
                <a:cs typeface="Verdana"/>
                <a:sym typeface="Verdana"/>
              </a:rPr>
              <a:t> </a:t>
            </a:r>
            <a:endParaRPr b="0" i="0" sz="1200" u="none" cap="none" strike="noStrike">
              <a:solidFill>
                <a:schemeClr val="dk1"/>
              </a:solidFill>
              <a:highlight>
                <a:srgbClr val="FFFFFF"/>
              </a:highlight>
              <a:latin typeface="Verdana"/>
              <a:ea typeface="Verdana"/>
              <a:cs typeface="Verdana"/>
              <a:sym typeface="Verdana"/>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Council Recommendation of 22 May 2018 on key competences for lifelong learning, ST/9009/2018/INIT; The Official Journal 2018/C 189/01: </a:t>
            </a:r>
            <a:r>
              <a:rPr b="0" i="0" lang="en-GB" sz="1200" u="sng" cap="none" strike="noStrike">
                <a:solidFill>
                  <a:schemeClr val="hlink"/>
                </a:solidFill>
                <a:latin typeface="Arial"/>
                <a:ea typeface="Arial"/>
                <a:cs typeface="Arial"/>
                <a:sym typeface="Arial"/>
                <a:hlinkClick r:id="rId4"/>
              </a:rPr>
              <a:t>https://eur-lex.europa.eu/legal-content/EN/TXT/?uri=OJ%3AC%3A2018 %3A189 %3ATOC</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Carretero Gomez, S., Vuorikari, R. and Punie, Y., </a:t>
            </a:r>
            <a:r>
              <a:rPr b="1" i="0" lang="en-GB" sz="1200" u="none" cap="none" strike="noStrike">
                <a:solidFill>
                  <a:srgbClr val="000000"/>
                </a:solidFill>
                <a:latin typeface="Arial"/>
                <a:ea typeface="Arial"/>
                <a:cs typeface="Arial"/>
                <a:sym typeface="Arial"/>
              </a:rPr>
              <a:t>DigComp 2.1</a:t>
            </a:r>
            <a:r>
              <a:rPr b="0" i="0" lang="en-GB" sz="1200" u="none" cap="none" strike="noStrike">
                <a:solidFill>
                  <a:srgbClr val="000000"/>
                </a:solidFill>
                <a:latin typeface="Arial"/>
                <a:ea typeface="Arial"/>
                <a:cs typeface="Arial"/>
                <a:sym typeface="Arial"/>
              </a:rPr>
              <a:t>: The Digital Competence Framework for Citizens with eight proficiency levels and examples of use, Publications Office of the European Union, Luxembourg, 2017, ISBN 978-92-79-68006-9 (pdf), JRC106281. </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Learning to swim in the Digital Ocean (poster): </a:t>
            </a:r>
            <a:r>
              <a:rPr b="0" i="0" lang="en-GB" sz="1200" u="sng" cap="none" strike="noStrike">
                <a:solidFill>
                  <a:schemeClr val="hlink"/>
                </a:solidFill>
                <a:latin typeface="Arial"/>
                <a:ea typeface="Arial"/>
                <a:cs typeface="Arial"/>
                <a:sym typeface="Arial"/>
                <a:hlinkClick r:id="rId5"/>
              </a:rPr>
              <a:t>https://joint-research-centre.ec.europa.eu/system/files/2017-05/digcomp-framework-poster-af-ok.pdf</a:t>
            </a:r>
            <a:r>
              <a:rPr b="0" i="0" lang="en-GB"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idx="4294967295" type="ctrTitle"/>
          </p:nvPr>
        </p:nvSpPr>
        <p:spPr>
          <a:xfrm>
            <a:off x="0" y="1002575"/>
            <a:ext cx="9144000" cy="538500"/>
          </a:xfrm>
          <a:prstGeom prst="rect">
            <a:avLst/>
          </a:prstGeom>
          <a:solidFill>
            <a:srgbClr val="304A9D"/>
          </a:solidFill>
          <a:ln>
            <a:noFill/>
          </a:ln>
        </p:spPr>
        <p:txBody>
          <a:bodyPr anchorCtr="0" anchor="t" bIns="91425" lIns="270000"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chemeClr val="lt1"/>
                </a:solidFill>
                <a:latin typeface="Verdana"/>
                <a:ea typeface="Verdana"/>
                <a:cs typeface="Verdana"/>
                <a:sym typeface="Verdana"/>
              </a:rPr>
              <a:t>References</a:t>
            </a:r>
            <a:endParaRPr b="1" i="0" sz="2400" u="none" cap="none" strike="noStrike">
              <a:solidFill>
                <a:schemeClr val="lt1"/>
              </a:solidFill>
              <a:latin typeface="Verdana"/>
              <a:ea typeface="Verdana"/>
              <a:cs typeface="Verdana"/>
              <a:sym typeface="Verdana"/>
            </a:endParaRPr>
          </a:p>
        </p:txBody>
      </p:sp>
      <p:sp>
        <p:nvSpPr>
          <p:cNvPr id="238" name="Google Shape;238;p35"/>
          <p:cNvSpPr txBox="1"/>
          <p:nvPr/>
        </p:nvSpPr>
        <p:spPr>
          <a:xfrm>
            <a:off x="254724" y="1705450"/>
            <a:ext cx="6614611" cy="2597476"/>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Vuorikari, R., Kluzer, S. and Punie, Y., </a:t>
            </a:r>
            <a:r>
              <a:rPr b="1" i="0" lang="en-GB" sz="1200" u="none" cap="none" strike="noStrike">
                <a:solidFill>
                  <a:srgbClr val="000000"/>
                </a:solidFill>
                <a:latin typeface="Arial"/>
                <a:ea typeface="Arial"/>
                <a:cs typeface="Arial"/>
                <a:sym typeface="Arial"/>
              </a:rPr>
              <a:t>DigComp 2.2</a:t>
            </a:r>
            <a:r>
              <a:rPr b="0" i="0" lang="en-GB" sz="1200" u="none" cap="none" strike="noStrike">
                <a:solidFill>
                  <a:srgbClr val="000000"/>
                </a:solidFill>
                <a:latin typeface="Arial"/>
                <a:ea typeface="Arial"/>
                <a:cs typeface="Arial"/>
                <a:sym typeface="Arial"/>
              </a:rPr>
              <a:t>: The Digital Competence Framework for Citizens - With new examples of knowledge, skills and attitudes, Publications Office of the European Union, Luxembourg, 2022, ISBN 978-92-76-48882-8 (online), JRC128415: </a:t>
            </a:r>
            <a:r>
              <a:rPr b="0" i="0" lang="en-GB" sz="1200" u="sng" cap="none" strike="noStrike">
                <a:solidFill>
                  <a:schemeClr val="hlink"/>
                </a:solidFill>
                <a:latin typeface="Arial"/>
                <a:ea typeface="Arial"/>
                <a:cs typeface="Arial"/>
                <a:sym typeface="Arial"/>
                <a:hlinkClick r:id="rId3"/>
              </a:rPr>
              <a:t>https://publications.jrc.ec.europa.eu/repository/handle/JRC128415</a:t>
            </a:r>
            <a:endParaRPr b="0" i="0" sz="1200" u="none" cap="none" strike="noStrike">
              <a:solidFill>
                <a:srgbClr val="000000"/>
              </a:solidFill>
              <a:latin typeface="Arial"/>
              <a:ea typeface="Arial"/>
              <a:cs typeface="Arial"/>
              <a:sym typeface="Arial"/>
            </a:endParaRPr>
          </a:p>
          <a:p>
            <a:pPr indent="-304800" lvl="0" marL="457200" marR="0" rtl="0" algn="l">
              <a:lnSpc>
                <a:spcPct val="114000"/>
              </a:lnSpc>
              <a:spcBef>
                <a:spcPts val="600"/>
              </a:spcBef>
              <a:spcAft>
                <a:spcPts val="0"/>
              </a:spcAft>
              <a:buClr>
                <a:schemeClr val="dk1"/>
              </a:buClr>
              <a:buSzPts val="1200"/>
              <a:buFont typeface="Verdana"/>
              <a:buChar char="●"/>
            </a:pPr>
            <a:r>
              <a:rPr b="0" i="0" lang="en-GB" sz="1200" u="none" cap="none" strike="noStrike">
                <a:solidFill>
                  <a:srgbClr val="000000"/>
                </a:solidFill>
                <a:latin typeface="Arial"/>
                <a:ea typeface="Arial"/>
                <a:cs typeface="Arial"/>
                <a:sym typeface="Arial"/>
              </a:rPr>
              <a:t>Punie, Y., editor(s), Redecker, C., European Framework for the Digital Competence of Educators: </a:t>
            </a:r>
            <a:r>
              <a:rPr b="1" i="0" lang="en-GB" sz="1200" u="none" cap="none" strike="noStrike">
                <a:solidFill>
                  <a:srgbClr val="000000"/>
                </a:solidFill>
                <a:latin typeface="Arial"/>
                <a:ea typeface="Arial"/>
                <a:cs typeface="Arial"/>
                <a:sym typeface="Arial"/>
              </a:rPr>
              <a:t>DigCompEdu</a:t>
            </a:r>
            <a:r>
              <a:rPr b="0" i="0" lang="en-GB" sz="1200" u="none" cap="none" strike="noStrike">
                <a:solidFill>
                  <a:srgbClr val="000000"/>
                </a:solidFill>
                <a:latin typeface="Arial"/>
                <a:ea typeface="Arial"/>
                <a:cs typeface="Arial"/>
                <a:sym typeface="Arial"/>
              </a:rPr>
              <a:t>, Publications Office of the European Union, Luxembourg, 2017, ISBN 978-92-79-73494-6 (pdf), JRC107466: </a:t>
            </a:r>
            <a:r>
              <a:rPr b="0" i="0" lang="en-GB" sz="1200" u="sng" cap="none" strike="noStrike">
                <a:solidFill>
                  <a:schemeClr val="hlink"/>
                </a:solidFill>
                <a:latin typeface="Arial"/>
                <a:ea typeface="Arial"/>
                <a:cs typeface="Arial"/>
                <a:sym typeface="Arial"/>
                <a:hlinkClick r:id="rId4"/>
              </a:rPr>
              <a:t>https://publications.jrc.ec.europa.eu/repository/handle/JRC107466</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a:p>
            <a:pPr indent="-228600" lvl="0" marL="457200" marR="0" rtl="0" algn="l">
              <a:lnSpc>
                <a:spcPct val="114000"/>
              </a:lnSpc>
              <a:spcBef>
                <a:spcPts val="600"/>
              </a:spcBef>
              <a:spcAft>
                <a:spcPts val="0"/>
              </a:spcAft>
              <a:buClr>
                <a:schemeClr val="dk1"/>
              </a:buClr>
              <a:buSzPts val="1200"/>
              <a:buFont typeface="Verdana"/>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p:nvPr/>
        </p:nvSpPr>
        <p:spPr>
          <a:xfrm>
            <a:off x="0" y="4337850"/>
            <a:ext cx="9144000" cy="907800"/>
          </a:xfrm>
          <a:prstGeom prst="rect">
            <a:avLst/>
          </a:prstGeom>
          <a:solidFill>
            <a:schemeClr val="lt2"/>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4" name="Google Shape;244;p36"/>
          <p:cNvPicPr preferRelativeResize="0"/>
          <p:nvPr/>
        </p:nvPicPr>
        <p:blipFill rotWithShape="1">
          <a:blip r:embed="rId3">
            <a:alphaModFix/>
          </a:blip>
          <a:srcRect b="0" l="0" r="0" t="0"/>
          <a:stretch/>
        </p:blipFill>
        <p:spPr>
          <a:xfrm>
            <a:off x="0" y="0"/>
            <a:ext cx="9144000" cy="1828800"/>
          </a:xfrm>
          <a:prstGeom prst="rect">
            <a:avLst/>
          </a:prstGeom>
          <a:noFill/>
          <a:ln>
            <a:noFill/>
          </a:ln>
        </p:spPr>
      </p:pic>
      <p:sp>
        <p:nvSpPr>
          <p:cNvPr id="245" name="Google Shape;245;p36"/>
          <p:cNvSpPr txBox="1"/>
          <p:nvPr>
            <p:ph idx="4294967295" type="ctrTitle"/>
          </p:nvPr>
        </p:nvSpPr>
        <p:spPr>
          <a:xfrm>
            <a:off x="1435768" y="1156208"/>
            <a:ext cx="5903495" cy="10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3300" u="none" cap="none" strike="noStrike">
                <a:solidFill>
                  <a:srgbClr val="304A9D"/>
                </a:solidFill>
                <a:highlight>
                  <a:srgbClr val="FFFFFF"/>
                </a:highlight>
                <a:latin typeface="Verdana"/>
                <a:ea typeface="Verdana"/>
                <a:cs typeface="Verdana"/>
                <a:sym typeface="Verdana"/>
              </a:rPr>
              <a:t>Do you have questions?</a:t>
            </a:r>
            <a:endParaRPr b="1" i="0" sz="3300" u="none" cap="none" strike="noStrike">
              <a:solidFill>
                <a:srgbClr val="304A9D"/>
              </a:solidFill>
              <a:latin typeface="Verdana"/>
              <a:ea typeface="Verdana"/>
              <a:cs typeface="Verdana"/>
              <a:sym typeface="Verdana"/>
            </a:endParaRPr>
          </a:p>
        </p:txBody>
      </p:sp>
      <p:pic>
        <p:nvPicPr>
          <p:cNvPr id="246" name="Google Shape;246;p36"/>
          <p:cNvPicPr preferRelativeResize="0"/>
          <p:nvPr/>
        </p:nvPicPr>
        <p:blipFill rotWithShape="1">
          <a:blip r:embed="rId4">
            <a:alphaModFix/>
          </a:blip>
          <a:srcRect b="0" l="0" r="0" t="0"/>
          <a:stretch/>
        </p:blipFill>
        <p:spPr>
          <a:xfrm>
            <a:off x="169475" y="225125"/>
            <a:ext cx="2013470" cy="692700"/>
          </a:xfrm>
          <a:prstGeom prst="rect">
            <a:avLst/>
          </a:prstGeom>
          <a:noFill/>
          <a:ln>
            <a:noFill/>
          </a:ln>
        </p:spPr>
      </p:pic>
      <p:pic>
        <p:nvPicPr>
          <p:cNvPr id="247" name="Google Shape;247;p36"/>
          <p:cNvPicPr preferRelativeResize="0"/>
          <p:nvPr/>
        </p:nvPicPr>
        <p:blipFill rotWithShape="1">
          <a:blip r:embed="rId5">
            <a:alphaModFix/>
          </a:blip>
          <a:srcRect b="0" l="0" r="0" t="0"/>
          <a:stretch/>
        </p:blipFill>
        <p:spPr>
          <a:xfrm>
            <a:off x="6296999" y="188400"/>
            <a:ext cx="2756125" cy="786225"/>
          </a:xfrm>
          <a:prstGeom prst="rect">
            <a:avLst/>
          </a:prstGeom>
          <a:noFill/>
          <a:ln>
            <a:noFill/>
          </a:ln>
        </p:spPr>
      </p:pic>
      <p:sp>
        <p:nvSpPr>
          <p:cNvPr id="248" name="Google Shape;248;p36"/>
          <p:cNvSpPr txBox="1"/>
          <p:nvPr/>
        </p:nvSpPr>
        <p:spPr>
          <a:xfrm>
            <a:off x="533400" y="4433100"/>
            <a:ext cx="8235300" cy="71555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000"/>
              <a:buFont typeface="Arial"/>
              <a:buNone/>
            </a:pPr>
            <a:r>
              <a:rPr b="0" i="0" lang="en-GB" sz="1000" u="none" cap="none" strike="noStrike">
                <a:solidFill>
                  <a:srgbClr val="666666"/>
                </a:solidFill>
                <a:latin typeface="Verdana"/>
                <a:ea typeface="Verdana"/>
                <a:cs typeface="Verdana"/>
                <a:sym typeface="Verdana"/>
              </a:rPr>
              <a:t>The YDML project has been funded with support from the European Commission in the frames of Erasmus+ program, KA2 (ref. No 608788-EPP-1-2019-1-BG-EPPKA2-CBY-ACPALA). This publication reflects the views only of the author, and the Commission cannot be held responsible for any use which may be made of the information contained therein.</a:t>
            </a:r>
            <a:endParaRPr b="0" i="0" sz="1000" u="none" cap="none" strike="noStrike">
              <a:solidFill>
                <a:srgbClr val="666666"/>
              </a:solidFill>
              <a:latin typeface="Verdana"/>
              <a:ea typeface="Verdana"/>
              <a:cs typeface="Verdana"/>
              <a:sym typeface="Verdana"/>
            </a:endParaRPr>
          </a:p>
        </p:txBody>
      </p:sp>
      <p:sp>
        <p:nvSpPr>
          <p:cNvPr id="249" name="Google Shape;249;p36"/>
          <p:cNvSpPr txBox="1"/>
          <p:nvPr/>
        </p:nvSpPr>
        <p:spPr>
          <a:xfrm>
            <a:off x="3233450" y="1831523"/>
            <a:ext cx="232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04A9D"/>
                </a:solidFill>
                <a:latin typeface="Verdana"/>
                <a:ea typeface="Verdana"/>
                <a:cs typeface="Verdana"/>
                <a:sym typeface="Verdana"/>
              </a:rPr>
              <a:t>www.digitalyouth.eu</a:t>
            </a:r>
            <a:endParaRPr b="0" i="0" sz="1400" u="none" cap="none" strike="noStrike">
              <a:solidFill>
                <a:srgbClr val="304A9D"/>
              </a:solidFill>
              <a:latin typeface="Verdana"/>
              <a:ea typeface="Verdana"/>
              <a:cs typeface="Verdana"/>
              <a:sym typeface="Verdana"/>
            </a:endParaRPr>
          </a:p>
        </p:txBody>
      </p:sp>
      <p:pic>
        <p:nvPicPr>
          <p:cNvPr id="250" name="Google Shape;250;p36"/>
          <p:cNvPicPr preferRelativeResize="0"/>
          <p:nvPr/>
        </p:nvPicPr>
        <p:blipFill rotWithShape="1">
          <a:blip r:embed="rId6">
            <a:alphaModFix/>
          </a:blip>
          <a:srcRect b="0" l="0" r="0" t="0"/>
          <a:stretch/>
        </p:blipFill>
        <p:spPr>
          <a:xfrm>
            <a:off x="304800" y="3354400"/>
            <a:ext cx="8637158" cy="1016400"/>
          </a:xfrm>
          <a:prstGeom prst="rect">
            <a:avLst/>
          </a:prstGeom>
          <a:noFill/>
          <a:ln>
            <a:noFill/>
          </a:ln>
        </p:spPr>
      </p:pic>
      <p:pic>
        <p:nvPicPr>
          <p:cNvPr descr="Creative Commons License" id="251" name="Google Shape;251;p36"/>
          <p:cNvPicPr preferRelativeResize="0"/>
          <p:nvPr/>
        </p:nvPicPr>
        <p:blipFill rotWithShape="1">
          <a:blip r:embed="rId7">
            <a:alphaModFix/>
          </a:blip>
          <a:srcRect b="0" l="0" r="0" t="0"/>
          <a:stretch/>
        </p:blipFill>
        <p:spPr>
          <a:xfrm>
            <a:off x="1524552" y="2391642"/>
            <a:ext cx="838200" cy="296863"/>
          </a:xfrm>
          <a:prstGeom prst="rect">
            <a:avLst/>
          </a:prstGeom>
          <a:noFill/>
          <a:ln>
            <a:noFill/>
          </a:ln>
        </p:spPr>
      </p:pic>
      <p:sp>
        <p:nvSpPr>
          <p:cNvPr id="252" name="Google Shape;252;p36"/>
          <p:cNvSpPr/>
          <p:nvPr/>
        </p:nvSpPr>
        <p:spPr>
          <a:xfrm>
            <a:off x="2495310" y="2143249"/>
            <a:ext cx="5223600" cy="1128300"/>
          </a:xfrm>
          <a:prstGeom prst="rect">
            <a:avLst/>
          </a:prstGeom>
          <a:solidFill>
            <a:srgbClr val="FFFFFF"/>
          </a:solidFill>
          <a:ln>
            <a:noFill/>
          </a:ln>
        </p:spPr>
        <p:txBody>
          <a:bodyPr anchorCtr="0" anchor="t" bIns="0" lIns="91425" spcFirstLastPara="1" rIns="122175" wrap="square" tIns="203125">
            <a:noAutofit/>
          </a:bodyPr>
          <a:lstStyle/>
          <a:p>
            <a:pPr indent="0" lvl="0" marL="0" marR="0" rtl="0" algn="l">
              <a:lnSpc>
                <a:spcPct val="100000"/>
              </a:lnSpc>
              <a:spcBef>
                <a:spcPts val="0"/>
              </a:spcBef>
              <a:spcAft>
                <a:spcPts val="0"/>
              </a:spcAft>
              <a:buNone/>
            </a:pPr>
            <a:r>
              <a:rPr b="0" i="0" lang="en-GB" sz="1000" u="sng" cap="none" strike="noStrike">
                <a:solidFill>
                  <a:schemeClr val="hlink"/>
                </a:solidFill>
                <a:latin typeface="Arial"/>
                <a:ea typeface="Arial"/>
                <a:cs typeface="Arial"/>
                <a:sym typeface="Arial"/>
                <a:hlinkClick r:id="rId8"/>
              </a:rPr>
              <a:t>Creative Commons Attribution-NonCommercial 4.0 International License</a:t>
            </a:r>
            <a:endParaRPr b="0" i="0" sz="10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GB" sz="1000" u="none" cap="none" strike="noStrike">
                <a:solidFill>
                  <a:schemeClr val="dk1"/>
                </a:solidFill>
                <a:latin typeface="Arial"/>
                <a:ea typeface="Arial"/>
                <a:cs typeface="Arial"/>
                <a:sym typeface="Arial"/>
              </a:rPr>
              <a:t>Attribution-NonCommercial (CC BY-NC 4.0)</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b="0" i="0" lang="en-GB" sz="1000" u="none" cap="none" strike="noStrike">
                <a:solidFill>
                  <a:schemeClr val="dk1"/>
                </a:solidFill>
                <a:latin typeface="Arial"/>
                <a:ea typeface="Arial"/>
                <a:cs typeface="Arial"/>
                <a:sym typeface="Arial"/>
              </a:rPr>
              <a:t>You will have to acknowledge the author (when mentioned) and to refer to YDML project.</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You are free to:</a:t>
            </a:r>
            <a:endParaRPr b="0" i="0" sz="1000" u="none" cap="none" strike="noStrike">
              <a:solidFill>
                <a:srgbClr val="434343"/>
              </a:solidFill>
              <a:latin typeface="Arial"/>
              <a:ea typeface="Arial"/>
              <a:cs typeface="Arial"/>
              <a:sym typeface="Arial"/>
            </a:endParaRPr>
          </a:p>
          <a:p>
            <a:pPr indent="-63500" lvl="0" marL="0" marR="0" rtl="0" algn="l">
              <a:lnSpc>
                <a:spcPct val="100000"/>
              </a:lnSpc>
              <a:spcBef>
                <a:spcPts val="0"/>
              </a:spcBef>
              <a:spcAft>
                <a:spcPts val="0"/>
              </a:spcAft>
              <a:buClr>
                <a:schemeClr val="dk1"/>
              </a:buClr>
              <a:buSzPts val="1000"/>
              <a:buFont typeface="Arial"/>
              <a:buChar char="•"/>
            </a:pPr>
            <a:r>
              <a:rPr b="1" i="0" lang="en-GB" sz="1000" u="none" cap="none" strike="noStrike">
                <a:solidFill>
                  <a:schemeClr val="dk1"/>
                </a:solidFill>
                <a:latin typeface="Arial"/>
                <a:ea typeface="Arial"/>
                <a:cs typeface="Arial"/>
                <a:sym typeface="Arial"/>
              </a:rPr>
              <a:t>Share</a:t>
            </a:r>
            <a:r>
              <a:rPr b="0" i="0" lang="en-GB" sz="1000" u="none" cap="none" strike="noStrike">
                <a:solidFill>
                  <a:schemeClr val="dk1"/>
                </a:solidFill>
                <a:latin typeface="Arial"/>
                <a:ea typeface="Arial"/>
                <a:cs typeface="Arial"/>
                <a:sym typeface="Arial"/>
              </a:rPr>
              <a:t> — copy and redistribute the material in any medium or format for free use</a:t>
            </a:r>
            <a:endParaRPr b="0" i="0" sz="1000" u="none" cap="none" strike="noStrike">
              <a:solidFill>
                <a:schemeClr val="dk1"/>
              </a:solidFill>
              <a:latin typeface="Arial"/>
              <a:ea typeface="Arial"/>
              <a:cs typeface="Arial"/>
              <a:sym typeface="Arial"/>
            </a:endParaRPr>
          </a:p>
          <a:p>
            <a:pPr indent="-63500" lvl="0" marL="0" marR="0" rtl="0" algn="l">
              <a:lnSpc>
                <a:spcPct val="100000"/>
              </a:lnSpc>
              <a:spcBef>
                <a:spcPts val="0"/>
              </a:spcBef>
              <a:spcAft>
                <a:spcPts val="0"/>
              </a:spcAft>
              <a:buClr>
                <a:schemeClr val="dk1"/>
              </a:buClr>
              <a:buSzPts val="1000"/>
              <a:buFont typeface="Arial"/>
              <a:buChar char="•"/>
            </a:pPr>
            <a:r>
              <a:rPr b="1" i="0" lang="en-GB" sz="1000" u="none" cap="none" strike="noStrike">
                <a:solidFill>
                  <a:schemeClr val="dk1"/>
                </a:solidFill>
                <a:latin typeface="Arial"/>
                <a:ea typeface="Arial"/>
                <a:cs typeface="Arial"/>
                <a:sym typeface="Arial"/>
              </a:rPr>
              <a:t>Adapt</a:t>
            </a:r>
            <a:r>
              <a:rPr b="0" i="0" lang="en-GB" sz="1000" u="none" cap="none" strike="noStrike">
                <a:solidFill>
                  <a:schemeClr val="dk1"/>
                </a:solidFill>
                <a:latin typeface="Arial"/>
                <a:ea typeface="Arial"/>
                <a:cs typeface="Arial"/>
                <a:sym typeface="Arial"/>
              </a:rPr>
              <a:t> — remix, transform, and build upon the material</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4294967295" type="ctrTitle"/>
          </p:nvPr>
        </p:nvSpPr>
        <p:spPr>
          <a:xfrm>
            <a:off x="235500" y="849598"/>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76" name="Google Shape;76;p15"/>
          <p:cNvSpPr txBox="1"/>
          <p:nvPr/>
        </p:nvSpPr>
        <p:spPr>
          <a:xfrm>
            <a:off x="235500" y="1350755"/>
            <a:ext cx="7979586" cy="675796"/>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Digital Competence Framework for Citizens (DigComp) provides a common understanding of what digital competence is:</a:t>
            </a:r>
            <a:endParaRPr b="0" i="0" sz="1400" u="none" cap="none" strike="noStrike">
              <a:solidFill>
                <a:srgbClr val="000000"/>
              </a:solidFill>
              <a:latin typeface="Arial"/>
              <a:ea typeface="Arial"/>
              <a:cs typeface="Arial"/>
              <a:sym typeface="Arial"/>
            </a:endParaRPr>
          </a:p>
        </p:txBody>
      </p:sp>
      <p:sp>
        <p:nvSpPr>
          <p:cNvPr id="77" name="Google Shape;77;p15"/>
          <p:cNvSpPr/>
          <p:nvPr/>
        </p:nvSpPr>
        <p:spPr>
          <a:xfrm>
            <a:off x="1876789" y="2026551"/>
            <a:ext cx="5238021"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“Digital Competence can be broadly defined as the confident, critical and creative use of ICT to achieve goals related to work, employability, learning, leisure, inclusion and/or participation in society. Digital competence is a transversal key competence which, as such, enables us to acquire other key competences (e.g. language, mathematics, learning to learn, cultural awareness). It is related to many of the 21st Century skills which should be acquired by all citizens, to ensure their active participation in society and the economy.”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1"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rgbClr val="000000"/>
                </a:solidFill>
                <a:latin typeface="Arial"/>
                <a:ea typeface="Arial"/>
                <a:cs typeface="Arial"/>
                <a:sym typeface="Arial"/>
              </a:rPr>
              <a:t>DIGCOMP: A Framework for Developing and Understanding Digital Competence in Europe, Publications Office of the European Union, Luxembourg, 2013, ISBN 978-92-79-31465-0, doi:10.2788/52966, JRC83167.</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4294967295" type="ctrTitle"/>
          </p:nvPr>
        </p:nvSpPr>
        <p:spPr>
          <a:xfrm>
            <a:off x="264528" y="838811"/>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a:t>
            </a:r>
            <a:endParaRPr b="1" i="0" sz="2400" u="none" cap="none" strike="noStrike">
              <a:solidFill>
                <a:srgbClr val="304A9D"/>
              </a:solidFill>
              <a:latin typeface="Verdana"/>
              <a:ea typeface="Verdana"/>
              <a:cs typeface="Verdana"/>
              <a:sym typeface="Verdana"/>
            </a:endParaRPr>
          </a:p>
        </p:txBody>
      </p:sp>
      <p:sp>
        <p:nvSpPr>
          <p:cNvPr id="83" name="Google Shape;83;p16"/>
          <p:cNvSpPr txBox="1"/>
          <p:nvPr/>
        </p:nvSpPr>
        <p:spPr>
          <a:xfrm>
            <a:off x="264528" y="1375054"/>
            <a:ext cx="7330282" cy="3424625"/>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The DigComp project is carried out by the Joint Research Centre (JRC) on behalf of the European Commission since 2010;</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 2013, after a wide stakeholder consultation, JRC published the report “DIGCOMP: A Framework for Developing and Understanding Digital Competence in Europe”, which contains: </a:t>
            </a:r>
            <a:endParaRPr b="0" i="0" sz="1400" u="none" cap="none" strike="noStrike">
              <a:solidFill>
                <a:srgbClr val="000000"/>
              </a:solidFill>
              <a:latin typeface="Arial"/>
              <a:ea typeface="Arial"/>
              <a:cs typeface="Arial"/>
              <a:sym typeface="Arial"/>
            </a:endParaRPr>
          </a:p>
          <a:p>
            <a:pPr indent="-285750" lvl="0" marL="285750" marR="0" rtl="0" algn="l">
              <a:lnSpc>
                <a:spcPct val="114000"/>
              </a:lnSpc>
              <a:spcBef>
                <a:spcPts val="6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detailed descriptions of the competences necessary for a person to be proficient in digital environments;</a:t>
            </a:r>
            <a:endParaRPr b="0" i="0" sz="1400" u="none" cap="none" strike="noStrike">
              <a:solidFill>
                <a:srgbClr val="000000"/>
              </a:solidFill>
              <a:latin typeface="Arial"/>
              <a:ea typeface="Arial"/>
              <a:cs typeface="Arial"/>
              <a:sym typeface="Arial"/>
            </a:endParaRPr>
          </a:p>
          <a:p>
            <a:pPr indent="-285750" lvl="0" marL="285750" marR="0" rtl="0" algn="l">
              <a:lnSpc>
                <a:spcPct val="114000"/>
              </a:lnSpc>
              <a:spcBef>
                <a:spcPts val="6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describes them in terms of </a:t>
            </a:r>
            <a:r>
              <a:rPr b="0" i="1" lang="en-GB" sz="1400" u="none" cap="none" strike="noStrike">
                <a:solidFill>
                  <a:srgbClr val="000000"/>
                </a:solidFill>
                <a:latin typeface="Arial"/>
                <a:ea typeface="Arial"/>
                <a:cs typeface="Arial"/>
                <a:sym typeface="Arial"/>
              </a:rPr>
              <a:t>knowledge, skills, and attitudes</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85750" lvl="0" marL="285750" marR="0" rtl="0" algn="l">
              <a:lnSpc>
                <a:spcPct val="114000"/>
              </a:lnSpc>
              <a:spcBef>
                <a:spcPts val="6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suggests </a:t>
            </a:r>
            <a:r>
              <a:rPr b="1" i="0" lang="en-GB" sz="1400" u="none" cap="none" strike="noStrike">
                <a:solidFill>
                  <a:srgbClr val="000000"/>
                </a:solidFill>
                <a:latin typeface="Arial"/>
                <a:ea typeface="Arial"/>
                <a:cs typeface="Arial"/>
                <a:sym typeface="Arial"/>
              </a:rPr>
              <a:t>3 proficiency levels </a:t>
            </a:r>
            <a:r>
              <a:rPr b="0" i="0" lang="en-GB" sz="1400" u="none" cap="none" strike="noStrike">
                <a:solidFill>
                  <a:srgbClr val="000000"/>
                </a:solidFill>
                <a:latin typeface="Arial"/>
                <a:ea typeface="Arial"/>
                <a:cs typeface="Arial"/>
                <a:sym typeface="Arial"/>
              </a:rPr>
              <a:t>for each competence;</a:t>
            </a:r>
            <a:endParaRPr b="0" i="0" sz="1400" u="none" cap="none" strike="noStrike">
              <a:solidFill>
                <a:srgbClr val="000000"/>
              </a:solidFill>
              <a:latin typeface="Arial"/>
              <a:ea typeface="Arial"/>
              <a:cs typeface="Arial"/>
              <a:sym typeface="Arial"/>
            </a:endParaRPr>
          </a:p>
          <a:p>
            <a:pPr indent="-285750" lvl="0" marL="285750" marR="0" rtl="0" algn="l">
              <a:lnSpc>
                <a:spcPct val="114000"/>
              </a:lnSpc>
              <a:spcBef>
                <a:spcPts val="6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provides a self-assessment grid for mapping digital competence levels;</a:t>
            </a:r>
            <a:endParaRPr b="0" i="0" sz="1400" u="none" cap="none" strike="noStrike">
              <a:solidFill>
                <a:srgbClr val="000000"/>
              </a:solidFill>
              <a:latin typeface="Arial"/>
              <a:ea typeface="Arial"/>
              <a:cs typeface="Arial"/>
              <a:sym typeface="Arial"/>
            </a:endParaRPr>
          </a:p>
          <a:p>
            <a:pPr indent="-285750" lvl="0" marL="285750" marR="0" rtl="0" algn="l">
              <a:lnSpc>
                <a:spcPct val="114000"/>
              </a:lnSpc>
              <a:spcBef>
                <a:spcPts val="6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relevance of Digital Competence for other </a:t>
            </a:r>
            <a:r>
              <a:rPr b="0" i="0" lang="en-GB" sz="1400" u="sng" cap="none" strike="noStrike">
                <a:solidFill>
                  <a:schemeClr val="hlink"/>
                </a:solidFill>
                <a:latin typeface="Arial"/>
                <a:ea typeface="Arial"/>
                <a:cs typeface="Arial"/>
                <a:sym typeface="Arial"/>
                <a:hlinkClick r:id="rId3"/>
              </a:rPr>
              <a:t>Key Competences for Lifelong learning</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4294967295" type="ctrTitle"/>
          </p:nvPr>
        </p:nvSpPr>
        <p:spPr>
          <a:xfrm>
            <a:off x="264528" y="838811"/>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 </a:t>
            </a:r>
            <a:r>
              <a:rPr b="1" i="1" lang="en-GB" sz="2400" u="none" cap="none" strike="noStrike">
                <a:solidFill>
                  <a:srgbClr val="304A9D"/>
                </a:solidFill>
                <a:highlight>
                  <a:srgbClr val="FFFFFF"/>
                </a:highlight>
                <a:latin typeface="Verdana"/>
                <a:ea typeface="Verdana"/>
                <a:cs typeface="Verdana"/>
                <a:sym typeface="Verdana"/>
              </a:rPr>
              <a:t>areas</a:t>
            </a:r>
            <a:r>
              <a:rPr b="1" i="0" lang="en-GB" sz="2400" u="none" cap="none" strike="noStrike">
                <a:solidFill>
                  <a:srgbClr val="304A9D"/>
                </a:solidFill>
                <a:highlight>
                  <a:srgbClr val="FFFFFF"/>
                </a:highlight>
                <a:latin typeface="Verdana"/>
                <a:ea typeface="Verdana"/>
                <a:cs typeface="Verdana"/>
                <a:sym typeface="Verdana"/>
              </a:rPr>
              <a:t> of digital competence </a:t>
            </a:r>
            <a:endParaRPr b="1" i="0" sz="2400" u="none" cap="none" strike="noStrike">
              <a:solidFill>
                <a:srgbClr val="304A9D"/>
              </a:solidFill>
              <a:highlight>
                <a:srgbClr val="FFFFFF"/>
              </a:highlight>
              <a:latin typeface="Verdana"/>
              <a:ea typeface="Verdana"/>
              <a:cs typeface="Verdana"/>
              <a:sym typeface="Verdana"/>
            </a:endParaRPr>
          </a:p>
        </p:txBody>
      </p:sp>
      <p:sp>
        <p:nvSpPr>
          <p:cNvPr id="89" name="Google Shape;89;p17"/>
          <p:cNvSpPr txBox="1"/>
          <p:nvPr/>
        </p:nvSpPr>
        <p:spPr>
          <a:xfrm>
            <a:off x="264528" y="1375054"/>
            <a:ext cx="7511651" cy="344706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The areas of digital competence are the following: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1. </a:t>
            </a:r>
            <a:r>
              <a:rPr b="1" i="0" lang="en-GB" sz="1400" u="none" cap="none" strike="noStrike">
                <a:solidFill>
                  <a:srgbClr val="000000"/>
                </a:solidFill>
                <a:latin typeface="Arial"/>
                <a:ea typeface="Arial"/>
                <a:cs typeface="Arial"/>
                <a:sym typeface="Arial"/>
              </a:rPr>
              <a:t>Information</a:t>
            </a:r>
            <a:r>
              <a:rPr b="1" i="0" lang="en-GB" sz="1200" u="none" cap="none" strike="noStrike">
                <a:solidFill>
                  <a:srgbClr val="000000"/>
                </a:solidFill>
                <a:latin typeface="Arial"/>
                <a:ea typeface="Arial"/>
                <a:cs typeface="Arial"/>
                <a:sym typeface="Arial"/>
              </a:rPr>
              <a:t>: </a:t>
            </a:r>
            <a:r>
              <a:rPr b="0" i="0" lang="en-GB" sz="1200" u="none" cap="none" strike="noStrike">
                <a:solidFill>
                  <a:srgbClr val="000000"/>
                </a:solidFill>
                <a:latin typeface="Arial"/>
                <a:ea typeface="Arial"/>
                <a:cs typeface="Arial"/>
                <a:sym typeface="Arial"/>
              </a:rPr>
              <a:t>identify, locate, retrieve, store, organise and analyse digital information, judging its relevance and purpose</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2. </a:t>
            </a:r>
            <a:r>
              <a:rPr b="1" i="0" lang="en-GB" sz="1400" u="none" cap="none" strike="noStrike">
                <a:solidFill>
                  <a:srgbClr val="000000"/>
                </a:solidFill>
                <a:latin typeface="Arial"/>
                <a:ea typeface="Arial"/>
                <a:cs typeface="Arial"/>
                <a:sym typeface="Arial"/>
              </a:rPr>
              <a:t>Communication: </a:t>
            </a:r>
            <a:r>
              <a:rPr b="0" i="0" lang="en-GB" sz="1200" u="none" cap="none" strike="noStrike">
                <a:solidFill>
                  <a:srgbClr val="000000"/>
                </a:solidFill>
                <a:latin typeface="Arial"/>
                <a:ea typeface="Arial"/>
                <a:cs typeface="Arial"/>
                <a:sym typeface="Arial"/>
              </a:rPr>
              <a:t>communicate in digital environments, share resources through online tools, link with others and collaborate through digital tools, interact with and participate in communities and networks, cross-cultural awareness.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3. </a:t>
            </a:r>
            <a:r>
              <a:rPr b="1" i="0" lang="en-GB" sz="1400" u="none" cap="none" strike="noStrike">
                <a:solidFill>
                  <a:srgbClr val="000000"/>
                </a:solidFill>
                <a:latin typeface="Arial"/>
                <a:ea typeface="Arial"/>
                <a:cs typeface="Arial"/>
                <a:sym typeface="Arial"/>
              </a:rPr>
              <a:t>Content-creation: </a:t>
            </a:r>
            <a:r>
              <a:rPr b="0" i="0" lang="en-GB" sz="1200" u="none" cap="none" strike="noStrike">
                <a:solidFill>
                  <a:srgbClr val="000000"/>
                </a:solidFill>
                <a:latin typeface="Arial"/>
                <a:ea typeface="Arial"/>
                <a:cs typeface="Arial"/>
                <a:sym typeface="Arial"/>
              </a:rPr>
              <a:t>Create and edit new content (from word processing to images and video); integrate and re-elaborate previous knowledge and content; produce creative expressions, media outputs and programming; deal with and apply intellectual property rights and licences.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4. </a:t>
            </a:r>
            <a:r>
              <a:rPr b="1" i="0" lang="en-GB" sz="1400" u="none" cap="none" strike="noStrike">
                <a:solidFill>
                  <a:srgbClr val="000000"/>
                </a:solidFill>
                <a:latin typeface="Arial"/>
                <a:ea typeface="Arial"/>
                <a:cs typeface="Arial"/>
                <a:sym typeface="Arial"/>
              </a:rPr>
              <a:t>Safety: </a:t>
            </a:r>
            <a:r>
              <a:rPr b="0" i="0" lang="en-GB" sz="1200" u="none" cap="none" strike="noStrike">
                <a:solidFill>
                  <a:srgbClr val="000000"/>
                </a:solidFill>
                <a:latin typeface="Arial"/>
                <a:ea typeface="Arial"/>
                <a:cs typeface="Arial"/>
                <a:sym typeface="Arial"/>
              </a:rPr>
              <a:t>personal protection, data protection, digital identity protection, security measures, safe and sustainable use.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5. </a:t>
            </a:r>
            <a:r>
              <a:rPr b="1" i="0" lang="en-GB" sz="1400" u="none" cap="none" strike="noStrike">
                <a:solidFill>
                  <a:srgbClr val="000000"/>
                </a:solidFill>
                <a:latin typeface="Arial"/>
                <a:ea typeface="Arial"/>
                <a:cs typeface="Arial"/>
                <a:sym typeface="Arial"/>
              </a:rPr>
              <a:t>Problem-solving: </a:t>
            </a:r>
            <a:r>
              <a:rPr b="0" i="0" lang="en-GB" sz="1200" u="none" cap="none" strike="noStrike">
                <a:solidFill>
                  <a:srgbClr val="000000"/>
                </a:solidFill>
                <a:latin typeface="Arial"/>
                <a:ea typeface="Arial"/>
                <a:cs typeface="Arial"/>
                <a:sym typeface="Arial"/>
              </a:rPr>
              <a:t>identify digital needs and resources, make informed decisions as to which are the most appropriate digital tools according to the purpose or need, solve conceptual problems through digital means, creatively use technologies, solve technical problems, update one's own and others' competences. </a:t>
            </a:r>
            <a:endParaRPr b="0" i="0" sz="1400" u="none" cap="none" strike="noStrike">
              <a:solidFill>
                <a:srgbClr val="000000"/>
              </a:solidFill>
              <a:latin typeface="Arial"/>
              <a:ea typeface="Arial"/>
              <a:cs typeface="Arial"/>
              <a:sym typeface="Arial"/>
            </a:endParaRPr>
          </a:p>
        </p:txBody>
      </p:sp>
      <p:pic>
        <p:nvPicPr>
          <p:cNvPr id="90" name="Google Shape;90;p17"/>
          <p:cNvPicPr preferRelativeResize="0"/>
          <p:nvPr/>
        </p:nvPicPr>
        <p:blipFill rotWithShape="1">
          <a:blip r:embed="rId3">
            <a:alphaModFix/>
          </a:blip>
          <a:srcRect b="0" l="0" r="0" t="0"/>
          <a:stretch/>
        </p:blipFill>
        <p:spPr>
          <a:xfrm>
            <a:off x="7496569" y="906138"/>
            <a:ext cx="1288559" cy="11742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idx="4294967295" type="ctrTitle"/>
          </p:nvPr>
        </p:nvSpPr>
        <p:spPr>
          <a:xfrm>
            <a:off x="761833" y="973595"/>
            <a:ext cx="7732461"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b="1" i="0" sz="2400" u="none" cap="none" strike="noStrike">
              <a:solidFill>
                <a:srgbClr val="304A9D"/>
              </a:solidFill>
              <a:latin typeface="Verdana"/>
              <a:ea typeface="Verdana"/>
              <a:cs typeface="Verdana"/>
              <a:sym typeface="Verdana"/>
            </a:endParaRPr>
          </a:p>
        </p:txBody>
      </p:sp>
      <p:sp>
        <p:nvSpPr>
          <p:cNvPr id="96" name="Google Shape;96;p18"/>
          <p:cNvSpPr txBox="1"/>
          <p:nvPr/>
        </p:nvSpPr>
        <p:spPr>
          <a:xfrm>
            <a:off x="761833" y="1509838"/>
            <a:ext cx="3748252" cy="1903696"/>
          </a:xfrm>
          <a:prstGeom prst="rect">
            <a:avLst/>
          </a:prstGeom>
          <a:noFill/>
          <a:ln>
            <a:noFill/>
          </a:ln>
        </p:spPr>
        <p:txBody>
          <a:bodyPr anchorCtr="0" anchor="t" bIns="91425" lIns="91425" spcFirstLastPara="1" rIns="91425" wrap="square" tIns="91425">
            <a:spAutoFit/>
          </a:bodyPr>
          <a:lstStyle/>
          <a:p>
            <a:pPr indent="0" lvl="0" marL="0" marR="0" rtl="0" algn="l">
              <a:lnSpc>
                <a:spcPct val="114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DigComp 2.1 (2017) is a further development of the Digital Competence Framework for Citizens. </a:t>
            </a:r>
            <a:endParaRPr b="0" i="0" sz="1400" u="none" cap="none" strike="noStrike">
              <a:solidFill>
                <a:srgbClr val="000000"/>
              </a:solidFill>
              <a:latin typeface="Arial"/>
              <a:ea typeface="Arial"/>
              <a:cs typeface="Arial"/>
              <a:sym typeface="Arial"/>
            </a:endParaRPr>
          </a:p>
          <a:p>
            <a:pPr indent="0" lvl="0" marL="0" marR="0" rtl="0" algn="l">
              <a:lnSpc>
                <a:spcPct val="114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Based on the reference conceptual model published in DigComp 2.0, it presents </a:t>
            </a:r>
            <a:br>
              <a:rPr b="0" i="0" lang="en-GB" sz="1400" u="none" cap="none" strike="noStrike">
                <a:solidFill>
                  <a:srgbClr val="000000"/>
                </a:solidFill>
                <a:latin typeface="Arial"/>
                <a:ea typeface="Arial"/>
                <a:cs typeface="Arial"/>
                <a:sym typeface="Arial"/>
              </a:rPr>
            </a:br>
            <a:r>
              <a:rPr b="1" i="0" lang="en-GB" sz="1400" u="none" cap="none" strike="noStrike">
                <a:solidFill>
                  <a:srgbClr val="000000"/>
                </a:solidFill>
                <a:latin typeface="Arial"/>
                <a:ea typeface="Arial"/>
                <a:cs typeface="Arial"/>
                <a:sym typeface="Arial"/>
              </a:rPr>
              <a:t>8 proficiency levels</a:t>
            </a:r>
            <a:r>
              <a:rPr b="0" i="0" lang="en-GB" sz="1400" u="none" cap="none" strike="noStrike">
                <a:solidFill>
                  <a:srgbClr val="000000"/>
                </a:solidFill>
                <a:latin typeface="Arial"/>
                <a:ea typeface="Arial"/>
                <a:cs typeface="Arial"/>
                <a:sym typeface="Arial"/>
              </a:rPr>
              <a:t> and examples of use applied to the learning and employment field.</a:t>
            </a:r>
            <a:endParaRPr b="0" i="0" sz="1400" u="none" cap="none" strike="noStrike">
              <a:solidFill>
                <a:srgbClr val="000000"/>
              </a:solidFill>
              <a:latin typeface="Arial"/>
              <a:ea typeface="Arial"/>
              <a:cs typeface="Arial"/>
              <a:sym typeface="Arial"/>
            </a:endParaRPr>
          </a:p>
        </p:txBody>
      </p:sp>
      <p:pic>
        <p:nvPicPr>
          <p:cNvPr id="97" name="Google Shape;97;p18"/>
          <p:cNvPicPr preferRelativeResize="0"/>
          <p:nvPr/>
        </p:nvPicPr>
        <p:blipFill rotWithShape="1">
          <a:blip r:embed="rId3">
            <a:alphaModFix/>
          </a:blip>
          <a:srcRect b="0" l="0" r="0" t="0"/>
          <a:stretch/>
        </p:blipFill>
        <p:spPr>
          <a:xfrm>
            <a:off x="5573512" y="973595"/>
            <a:ext cx="2208501" cy="31351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rotWithShape="1">
          <a:blip r:embed="rId3">
            <a:alphaModFix/>
          </a:blip>
          <a:srcRect b="0" l="0" r="0" t="0"/>
          <a:stretch/>
        </p:blipFill>
        <p:spPr>
          <a:xfrm>
            <a:off x="1942499" y="0"/>
            <a:ext cx="7201501" cy="5143500"/>
          </a:xfrm>
          <a:prstGeom prst="rect">
            <a:avLst/>
          </a:prstGeom>
          <a:noFill/>
          <a:ln>
            <a:noFill/>
          </a:ln>
        </p:spPr>
      </p:pic>
      <p:sp>
        <p:nvSpPr>
          <p:cNvPr id="103" name="Google Shape;103;p19"/>
          <p:cNvSpPr txBox="1"/>
          <p:nvPr/>
        </p:nvSpPr>
        <p:spPr>
          <a:xfrm>
            <a:off x="130629" y="1045543"/>
            <a:ext cx="1811870" cy="3085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1600" u="none" cap="none" strike="noStrike">
              <a:solidFill>
                <a:srgbClr val="304A9D"/>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2800"/>
              <a:buFont typeface="Arial"/>
              <a:buNone/>
            </a:pPr>
            <a:r>
              <a:rPr b="0" i="0" lang="en-GB" sz="1600" u="none" cap="none" strike="noStrike">
                <a:solidFill>
                  <a:srgbClr val="304A9D"/>
                </a:solidFill>
                <a:highlight>
                  <a:srgbClr val="FFFFFF"/>
                </a:highlight>
                <a:latin typeface="Verdana"/>
                <a:ea typeface="Verdana"/>
                <a:cs typeface="Verdana"/>
                <a:sym typeface="Verdana"/>
              </a:rPr>
              <a:t>learning to swim in the digital ocean – </a:t>
            </a:r>
            <a:r>
              <a:rPr b="0" i="1" lang="en-GB" sz="1600" u="none" cap="none" strike="noStrike">
                <a:solidFill>
                  <a:srgbClr val="304A9D"/>
                </a:solidFill>
                <a:highlight>
                  <a:srgbClr val="FFFFFF"/>
                </a:highlight>
                <a:latin typeface="Verdana"/>
                <a:ea typeface="Verdana"/>
                <a:cs typeface="Verdana"/>
                <a:sym typeface="Verdana"/>
              </a:rPr>
              <a:t>the 8 proficiency levels </a:t>
            </a:r>
            <a:endParaRPr b="0" i="1" sz="1600" u="none" cap="none" strike="noStrike">
              <a:solidFill>
                <a:srgbClr val="304A9D"/>
              </a:solidFill>
              <a:highlight>
                <a:srgbClr val="FFFFFF"/>
              </a:highlight>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4294967295" type="ctrTitle"/>
          </p:nvPr>
        </p:nvSpPr>
        <p:spPr>
          <a:xfrm>
            <a:off x="235500" y="544800"/>
            <a:ext cx="8520600" cy="70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GB" sz="2400" u="none" cap="none" strike="noStrike">
                <a:solidFill>
                  <a:srgbClr val="304A9D"/>
                </a:solidFill>
                <a:highlight>
                  <a:srgbClr val="FFFFFF"/>
                </a:highlight>
                <a:latin typeface="Verdana"/>
                <a:ea typeface="Verdana"/>
                <a:cs typeface="Verdana"/>
                <a:sym typeface="Verdana"/>
              </a:rPr>
              <a:t>DigComp 2.2 (2022)</a:t>
            </a:r>
            <a:endParaRPr b="1" i="0" sz="2400" u="none" cap="none" strike="noStrike">
              <a:solidFill>
                <a:srgbClr val="304A9D"/>
              </a:solidFill>
              <a:latin typeface="Verdana"/>
              <a:ea typeface="Verdana"/>
              <a:cs typeface="Verdana"/>
              <a:sym typeface="Verdana"/>
            </a:endParaRPr>
          </a:p>
        </p:txBody>
      </p:sp>
      <p:sp>
        <p:nvSpPr>
          <p:cNvPr id="109" name="Google Shape;109;p20"/>
          <p:cNvSpPr txBox="1"/>
          <p:nvPr/>
        </p:nvSpPr>
        <p:spPr>
          <a:xfrm>
            <a:off x="254724" y="1241900"/>
            <a:ext cx="3712714" cy="213901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DigComp 2.2 framework - more than 250 </a:t>
            </a:r>
            <a:r>
              <a:rPr b="1" i="0" lang="en-GB" sz="1400" u="none" cap="none" strike="noStrike">
                <a:solidFill>
                  <a:srgbClr val="000000"/>
                </a:solidFill>
                <a:latin typeface="Arial"/>
                <a:ea typeface="Arial"/>
                <a:cs typeface="Arial"/>
                <a:sym typeface="Arial"/>
              </a:rPr>
              <a:t>new examples </a:t>
            </a:r>
            <a:r>
              <a:rPr b="0" i="0" lang="en-GB" sz="1400" u="none" cap="none" strike="noStrike">
                <a:solidFill>
                  <a:srgbClr val="000000"/>
                </a:solidFill>
                <a:latin typeface="Arial"/>
                <a:ea typeface="Arial"/>
                <a:cs typeface="Arial"/>
                <a:sym typeface="Arial"/>
              </a:rPr>
              <a:t>of knowledge, skills and attitudes, incl. new and emerging ones such as systems driven by artificial intelligence (AI).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 specific appendix on Citizens interacting with AI systems and on Remote/Hybrid work.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The pentagon &gt;&gt;&gt;&gt;</a:t>
            </a:r>
            <a:endParaRPr b="0" i="0" sz="1400" u="none" cap="none" strike="noStrike">
              <a:solidFill>
                <a:srgbClr val="000000"/>
              </a:solidFill>
              <a:latin typeface="Arial"/>
              <a:ea typeface="Arial"/>
              <a:cs typeface="Arial"/>
              <a:sym typeface="Arial"/>
            </a:endParaRPr>
          </a:p>
        </p:txBody>
      </p:sp>
      <p:pic>
        <p:nvPicPr>
          <p:cNvPr id="110" name="Google Shape;110;p20"/>
          <p:cNvPicPr preferRelativeResize="0"/>
          <p:nvPr/>
        </p:nvPicPr>
        <p:blipFill rotWithShape="1">
          <a:blip r:embed="rId3">
            <a:alphaModFix/>
          </a:blip>
          <a:srcRect b="0" l="0" r="0" t="0"/>
          <a:stretch/>
        </p:blipFill>
        <p:spPr>
          <a:xfrm>
            <a:off x="4653905" y="773364"/>
            <a:ext cx="3572566" cy="32555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4294967295" type="title"/>
          </p:nvPr>
        </p:nvSpPr>
        <p:spPr>
          <a:xfrm>
            <a:off x="311700" y="2907250"/>
            <a:ext cx="8520600" cy="8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800"/>
              <a:buNone/>
            </a:pPr>
            <a:r>
              <a:rPr b="1" lang="en-GB">
                <a:solidFill>
                  <a:srgbClr val="304A9D"/>
                </a:solidFill>
                <a:highlight>
                  <a:srgbClr val="FFFFFF"/>
                </a:highlight>
                <a:latin typeface="Verdana"/>
                <a:ea typeface="Verdana"/>
                <a:cs typeface="Verdana"/>
                <a:sym typeface="Verdana"/>
              </a:rPr>
              <a:t>Discussion: </a:t>
            </a:r>
            <a:r>
              <a:rPr i="1" lang="en-GB" sz="2400">
                <a:solidFill>
                  <a:srgbClr val="304A9D"/>
                </a:solidFill>
                <a:highlight>
                  <a:srgbClr val="FFFFFF"/>
                </a:highlight>
                <a:latin typeface="Verdana"/>
                <a:ea typeface="Verdana"/>
                <a:cs typeface="Verdana"/>
                <a:sym typeface="Verdana"/>
              </a:rPr>
              <a:t>The areas of digital competence</a:t>
            </a:r>
            <a:endParaRPr b="1" i="1" sz="2400">
              <a:solidFill>
                <a:srgbClr val="304A9D"/>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