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ywellmind.com/mental-health-stigmas-in-mass-media-4153888" TargetMode="External"/><Relationship Id="rId3" Type="http://schemas.openxmlformats.org/officeDocument/2006/relationships/hyperlink" Target="https://www.medialit.org/" TargetMode="External"/><Relationship Id="rId4" Type="http://schemas.openxmlformats.org/officeDocument/2006/relationships/hyperlink" Target="https://www.verywellmind.com/pandemic-caused-increase-in-internet-addiction-study-finds-5213760" TargetMode="External"/><Relationship Id="rId5" Type="http://schemas.openxmlformats.org/officeDocument/2006/relationships/hyperlink" Target="https://www.verywellmind.com/mental-health-effects-of-reading-negative-comments-online-5090287" TargetMode="External"/><Relationship Id="rId6" Type="http://schemas.openxmlformats.org/officeDocument/2006/relationships/hyperlink" Target="https://www.verywellmind.com/what-is-cognition-2794982" TargetMode="External"/><Relationship Id="rId7" Type="http://schemas.openxmlformats.org/officeDocument/2006/relationships/hyperlink" Target="https://www.verywellmind.com/what-are-emotions-2795178" TargetMode="External"/><Relationship Id="rId8" Type="http://schemas.openxmlformats.org/officeDocument/2006/relationships/hyperlink" Target="https://www.verywellmind.com/what-are-moral-principles-5198602"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ywellmind.com/mental-health-stigmas-in-mass-media-4153888" TargetMode="External"/><Relationship Id="rId3" Type="http://schemas.openxmlformats.org/officeDocument/2006/relationships/hyperlink" Target="https://www.medialit.org/" TargetMode="External"/><Relationship Id="rId4" Type="http://schemas.openxmlformats.org/officeDocument/2006/relationships/hyperlink" Target="https://www.verywellmind.com/pandemic-caused-increase-in-internet-addiction-study-finds-5213760" TargetMode="External"/><Relationship Id="rId5" Type="http://schemas.openxmlformats.org/officeDocument/2006/relationships/hyperlink" Target="https://www.verywellmind.com/mental-health-effects-of-reading-negative-comments-online-5090287" TargetMode="External"/><Relationship Id="rId6" Type="http://schemas.openxmlformats.org/officeDocument/2006/relationships/hyperlink" Target="https://www.verywellmind.com/what-is-cognition-2794982" TargetMode="External"/><Relationship Id="rId7" Type="http://schemas.openxmlformats.org/officeDocument/2006/relationships/hyperlink" Target="https://www.verywellmind.com/what-are-emotions-2795178" TargetMode="External"/><Relationship Id="rId8" Type="http://schemas.openxmlformats.org/officeDocument/2006/relationships/hyperlink" Target="https://www.verywellmind.com/what-are-moral-principles-519860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https://medialiteracynow.org/what-is-media-literacy/</a:t>
            </a:r>
            <a:endParaRPr/>
          </a:p>
          <a:p>
            <a:pPr indent="0" lvl="0" marL="0" rtl="0" algn="l">
              <a:lnSpc>
                <a:spcPct val="100000"/>
              </a:lnSpc>
              <a:spcBef>
                <a:spcPts val="0"/>
              </a:spcBef>
              <a:spcAft>
                <a:spcPts val="0"/>
              </a:spcAft>
              <a:buSzPts val="1100"/>
              <a:buNone/>
            </a:pPr>
            <a:r>
              <a:rPr lang="en-US"/>
              <a:t>Set of skills that helps people to analyze the messages that they receive and send; to unlock the meaning…</a:t>
            </a:r>
            <a:endParaRPr/>
          </a:p>
          <a:p>
            <a:pPr indent="0" lvl="0" marL="0" rtl="0" algn="l">
              <a:lnSpc>
                <a:spcPct val="100000"/>
              </a:lnSpc>
              <a:spcBef>
                <a:spcPts val="0"/>
              </a:spcBef>
              <a:spcAft>
                <a:spcPts val="0"/>
              </a:spcAft>
              <a:buSzPts val="1100"/>
              <a:buNone/>
            </a:pPr>
            <a:r>
              <a:rPr lang="en-US"/>
              <a:t>5 key questions: 1/ Who created that message; 2/ What creative techniques are used to attract my attention?; 3/ How might different people understand this message differently from me?; 4/ What lifestyles, values and points of view are represented in or omitted from this message?; 5/ Why is this message being sent?</a:t>
            </a:r>
            <a:endParaRPr/>
          </a:p>
          <a:p>
            <a:pPr indent="0" lvl="0" marL="0" marR="0" rtl="0" algn="l">
              <a:lnSpc>
                <a:spcPct val="100000"/>
              </a:lnSpc>
              <a:spcBef>
                <a:spcPts val="0"/>
              </a:spcBef>
              <a:spcAft>
                <a:spcPts val="0"/>
              </a:spcAft>
              <a:buClr>
                <a:srgbClr val="000000"/>
              </a:buClr>
              <a:buSzPts val="1100"/>
              <a:buFont typeface="Arial"/>
              <a:buNone/>
            </a:pPr>
            <a:r>
              <a:rPr lang="en-US"/>
              <a:t>Media literacy </a:t>
            </a:r>
            <a:r>
              <a:rPr b="1" i="0" lang="en-US" sz="1100" u="none" cap="none" strike="noStrike">
                <a:solidFill>
                  <a:srgbClr val="000000"/>
                </a:solidFill>
                <a:latin typeface="Arial"/>
                <a:ea typeface="Arial"/>
                <a:cs typeface="Arial"/>
                <a:sym typeface="Arial"/>
              </a:rPr>
              <a:t>expands the concept of literacy</a:t>
            </a:r>
            <a:r>
              <a:rPr b="0" i="0" lang="en-US" sz="1100" u="none" cap="none" strike="noStrike">
                <a:solidFill>
                  <a:srgbClr val="000000"/>
                </a:solidFill>
                <a:latin typeface="Arial"/>
                <a:ea typeface="Arial"/>
                <a:cs typeface="Arial"/>
                <a:sym typeface="Arial"/>
              </a:rPr>
              <a:t>, as today’s messages come in many forms and literacy can </a:t>
            </a:r>
            <a:r>
              <a:rPr b="1" i="0" lang="en-US" sz="1100" u="none" cap="none" strike="noStrike">
                <a:solidFill>
                  <a:srgbClr val="000000"/>
                </a:solidFill>
                <a:latin typeface="Arial"/>
                <a:ea typeface="Arial"/>
                <a:cs typeface="Arial"/>
                <a:sym typeface="Arial"/>
              </a:rPr>
              <a:t>no longer refer simply to the ability to read and write</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r>
              <a:rPr b="1" i="0" lang="en-US" sz="1100" u="none" cap="none" strike="noStrike">
                <a:solidFill>
                  <a:srgbClr val="000000"/>
                </a:solidFill>
                <a:latin typeface="Arial"/>
                <a:ea typeface="Arial"/>
                <a:cs typeface="Arial"/>
                <a:sym typeface="Arial"/>
              </a:rPr>
              <a:t>Media Literacy is the ability to:</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Decode media messages (including the systems in which they exist) [&gt;&gt;&gt;&gt; напр. мемета?]</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Assess the influence of those messages on thoughts, feelings, and behaviors.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Create media thoughtfully and conscientiously.</a:t>
            </a:r>
            <a:endParaRPr/>
          </a:p>
          <a:p>
            <a:pPr indent="0" lvl="0" marL="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Key 21st century skill which teaches students to apply critical thinking to media messages </a:t>
            </a:r>
            <a:r>
              <a:rPr b="0" i="0" lang="en-US" sz="1100" u="none" cap="none" strike="noStrike">
                <a:solidFill>
                  <a:srgbClr val="000000"/>
                </a:solidFill>
                <a:latin typeface="Arial"/>
                <a:ea typeface="Arial"/>
                <a:cs typeface="Arial"/>
                <a:sym typeface="Arial"/>
              </a:rPr>
              <a:t>and to use media to create their own messages; critical to the health and well-being (offers a solution to public health issues, such as body image issues and substance use, exacerbated by toxic media messages); Empowers all people to engage in a global media environment… (civic engagement; </a:t>
            </a:r>
            <a:r>
              <a:rPr b="1" i="0" lang="en-US" sz="1100" u="none" cap="none" strike="noStrike">
                <a:solidFill>
                  <a:srgbClr val="000000"/>
                </a:solidFill>
                <a:latin typeface="Arial"/>
                <a:ea typeface="Arial"/>
                <a:cs typeface="Arial"/>
                <a:sym typeface="Arial"/>
              </a:rPr>
              <a:t>better </a:t>
            </a:r>
            <a:r>
              <a:rPr b="0" i="0" lang="en-US" sz="1100" u="none" cap="none" strike="noStrike">
                <a:solidFill>
                  <a:srgbClr val="000000"/>
                </a:solidFill>
                <a:latin typeface="Arial"/>
                <a:ea typeface="Arial"/>
                <a:cs typeface="Arial"/>
                <a:sym typeface="Arial"/>
              </a:rPr>
              <a:t>digital</a:t>
            </a:r>
            <a:r>
              <a:rPr b="1" i="0" lang="en-US" sz="1100" u="none" cap="none" strike="noStrike">
                <a:solidFill>
                  <a:srgbClr val="000000"/>
                </a:solidFill>
                <a:latin typeface="Arial"/>
                <a:ea typeface="Arial"/>
                <a:cs typeface="Arial"/>
                <a:sym typeface="Arial"/>
              </a:rPr>
              <a:t> citizens as we consume media</a:t>
            </a:r>
            <a:r>
              <a:rPr b="0" i="0" lang="en-US" sz="1100" u="none" cap="none" strike="noStrike">
                <a:solidFill>
                  <a:srgbClr val="000000"/>
                </a:solidFill>
                <a:latin typeface="Arial"/>
                <a:ea typeface="Arial"/>
                <a:cs typeface="Arial"/>
                <a:sym typeface="Arial"/>
              </a:rPr>
              <a:t>, produce and share own stories);</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Used well, the media can entertain and inform children in positive ways. However, since most children aren’t taught to use media thoughtfully, many media messages contribute to public health issues such as obesity, bullying and aggression, low self-esteem, depression, negative body image, risky sexual behavior, and substance abuse, among other problems.</a:t>
            </a:r>
            <a:endParaRPr b="0"/>
          </a:p>
          <a:p>
            <a:pPr indent="0" lvl="0" marL="0" rtl="0" algn="l">
              <a:lnSpc>
                <a:spcPct val="100000"/>
              </a:lnSpc>
              <a:spcBef>
                <a:spcPts val="0"/>
              </a:spcBef>
              <a:spcAft>
                <a:spcPts val="0"/>
              </a:spcAft>
              <a:buSzPts val="1100"/>
              <a:buNone/>
            </a:pPr>
            <a:r>
              <a:rPr lang="en-US"/>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https://www.verywellmind.com/what-is-media-literacy-5214468</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is the ability to apply critical thinking skills to the messages, signs, and symbols transmitted through </a:t>
            </a:r>
            <a:r>
              <a:rPr b="0" i="0" lang="en-US" sz="1100" u="sng" cap="none" strike="noStrike">
                <a:solidFill>
                  <a:schemeClr val="hlink"/>
                </a:solidFill>
                <a:latin typeface="Arial"/>
                <a:ea typeface="Arial"/>
                <a:cs typeface="Arial"/>
                <a:sym typeface="Arial"/>
                <a:hlinkClick r:id="rId2"/>
              </a:rPr>
              <a:t>mass media</a:t>
            </a:r>
            <a:r>
              <a:rPr b="0" i="0" lang="en-US" sz="1100" u="sng" cap="none" strike="noStrike">
                <a:solidFill>
                  <a:srgbClr val="000000"/>
                </a:solidFill>
                <a:latin typeface="Arial"/>
                <a:ea typeface="Arial"/>
                <a:cs typeface="Arial"/>
                <a:sym typeface="Arial"/>
              </a:rPr>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According to the </a:t>
            </a:r>
            <a:r>
              <a:rPr b="0" i="0" lang="en-US" sz="1100" u="sng" cap="none" strike="noStrike">
                <a:solidFill>
                  <a:schemeClr val="hlink"/>
                </a:solidFill>
                <a:latin typeface="Arial"/>
                <a:ea typeface="Arial"/>
                <a:cs typeface="Arial"/>
                <a:sym typeface="Arial"/>
                <a:hlinkClick r:id="rId3"/>
              </a:rPr>
              <a:t>Center for Media Literacy</a:t>
            </a:r>
            <a:r>
              <a:rPr b="0" i="0" lang="en-US" sz="1100" u="none" cap="none" strike="noStrike">
                <a:solidFill>
                  <a:srgbClr val="000000"/>
                </a:solidFill>
                <a:latin typeface="Arial"/>
                <a:ea typeface="Arial"/>
                <a:cs typeface="Arial"/>
                <a:sym typeface="Arial"/>
              </a:rPr>
              <a:t>, media literacy "provides a framework to access, analyze, evaluate, create, and participate with messages in a variety of forms—from print to video to the </a:t>
            </a:r>
            <a:r>
              <a:rPr b="0" i="0" lang="en-US" sz="1100" u="sng" cap="none" strike="noStrike">
                <a:solidFill>
                  <a:schemeClr val="hlink"/>
                </a:solidFill>
                <a:latin typeface="Arial"/>
                <a:ea typeface="Arial"/>
                <a:cs typeface="Arial"/>
                <a:sym typeface="Arial"/>
                <a:hlinkClick r:id="rId4"/>
              </a:rPr>
              <a:t>internet</a:t>
            </a:r>
            <a:r>
              <a:rPr b="0" i="0" lang="en-US" sz="1100" u="none" cap="none" strike="noStrike">
                <a:solidFill>
                  <a:srgbClr val="000000"/>
                </a:solidFill>
                <a:latin typeface="Arial"/>
                <a:ea typeface="Arial"/>
                <a:cs typeface="Arial"/>
                <a:sym typeface="Arial"/>
              </a:rPr>
              <a:t>. Media literacy builds an understanding of the role of media in society as well as essential skills of inquiry and self-expression necessary for citizens of a democracy."</a:t>
            </a:r>
            <a:endParaRPr b="0" i="0" sz="1100" u="sng"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enables us to understand and evaluate all of the media messages we encounter on a daily basis, empowering us to make </a:t>
            </a:r>
            <a:r>
              <a:rPr b="1" i="0" lang="en-US" sz="1100" u="none" cap="none" strike="noStrike">
                <a:solidFill>
                  <a:srgbClr val="000000"/>
                </a:solidFill>
                <a:latin typeface="Arial"/>
                <a:ea typeface="Arial"/>
                <a:cs typeface="Arial"/>
                <a:sym typeface="Arial"/>
              </a:rPr>
              <a:t>better choices </a:t>
            </a:r>
            <a:r>
              <a:rPr b="0" i="0" lang="en-US" sz="1100" u="none" cap="none" strike="noStrike">
                <a:solidFill>
                  <a:srgbClr val="000000"/>
                </a:solidFill>
                <a:latin typeface="Arial"/>
                <a:ea typeface="Arial"/>
                <a:cs typeface="Arial"/>
                <a:sym typeface="Arial"/>
              </a:rPr>
              <a:t>about what we choose to read, watch, and listen to. It also helps us become smarter, more discerning members of society.</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Media scholar W. James Potter observes that all </a:t>
            </a:r>
            <a:r>
              <a:rPr b="0" i="0" lang="en-US" sz="1100" u="sng" cap="none" strike="noStrike">
                <a:solidFill>
                  <a:schemeClr val="hlink"/>
                </a:solidFill>
                <a:latin typeface="Arial"/>
                <a:ea typeface="Arial"/>
                <a:cs typeface="Arial"/>
                <a:sym typeface="Arial"/>
                <a:hlinkClick r:id="rId5"/>
              </a:rPr>
              <a:t>media messages</a:t>
            </a:r>
            <a:r>
              <a:rPr b="0" i="0" lang="en-US" sz="1100" u="none" cap="none" strike="noStrike">
                <a:solidFill>
                  <a:srgbClr val="000000"/>
                </a:solidFill>
                <a:latin typeface="Arial"/>
                <a:ea typeface="Arial"/>
                <a:cs typeface="Arial"/>
                <a:sym typeface="Arial"/>
              </a:rPr>
              <a:t> include four dimensions:</a:t>
            </a:r>
            <a:r>
              <a:rPr b="0" baseline="30000" i="0" lang="en-US" sz="1100" u="none" cap="none" strike="noStrike">
                <a:solidFill>
                  <a:srgbClr val="000000"/>
                </a:solidFill>
                <a:latin typeface="Arial"/>
                <a:ea typeface="Arial"/>
                <a:cs typeface="Arial"/>
                <a:sym typeface="Arial"/>
              </a:rPr>
              <a:t>10</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6"/>
              </a:rPr>
              <a:t>Cognitive</a:t>
            </a:r>
            <a:r>
              <a:rPr b="0" i="0" lang="en-US" sz="1100" u="none" cap="none" strike="noStrike">
                <a:solidFill>
                  <a:srgbClr val="000000"/>
                </a:solidFill>
                <a:latin typeface="Arial"/>
                <a:ea typeface="Arial"/>
                <a:cs typeface="Arial"/>
                <a:sym typeface="Arial"/>
              </a:rPr>
              <a:t>: the information that is being conveyed</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7"/>
              </a:rPr>
              <a:t>Emotional</a:t>
            </a:r>
            <a:r>
              <a:rPr b="0" i="0" lang="en-US" sz="1100" u="none" cap="none" strike="noStrike">
                <a:solidFill>
                  <a:srgbClr val="000000"/>
                </a:solidFill>
                <a:latin typeface="Arial"/>
                <a:ea typeface="Arial"/>
                <a:cs typeface="Arial"/>
                <a:sym typeface="Arial"/>
              </a:rPr>
              <a:t>: the underlying feelings that are being expressed</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Aesthetic: the overall precision and artistry of the message</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8"/>
              </a:rPr>
              <a:t>Moral</a:t>
            </a:r>
            <a:r>
              <a:rPr b="0" i="0" lang="en-US" sz="1100" u="none" cap="none" strike="noStrike">
                <a:solidFill>
                  <a:srgbClr val="000000"/>
                </a:solidFill>
                <a:latin typeface="Arial"/>
                <a:ea typeface="Arial"/>
                <a:cs typeface="Arial"/>
                <a:sym typeface="Arial"/>
              </a:rPr>
              <a:t>: the values being conveyed through the message</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psychologist Karen Dill-Shackleford suggests that we can use these four dimensions as a jumping off point to improve our media literacy skills.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Sleutelbevoegdhede vir LLL (2018): Digitale bevoegdheid behels die selfversekerde, kritiese en verantwoordelike gebruik van, en betrokkenheid by, digitale tegnologieë vir leer, by die werk en vir deelname aan die samelewing. Dit sluit inligting- en datageletterdheid, kommunikasie en samewerking, mediageletterdheid, digitale inhoudskepping (insluitend programmering), veiligheid (insluitend digitale welstand en bevoegdhede met betrekking tot kuberveiligheid), intellektuele eiendomsverwante vrae, probleemoplossing en kritiese denke in.</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Sleutelbevoegdhede vir LLL (2018): Digitale bevoegdheid behels die selfversekerde, kritiese en verantwoordelike gebruik van, en betrokkenheid by, digitale tegnologieë vir leer, by die werk en vir deelname aan die samelewing. Dit sluit inligting- en datageletterdheid, kommunikasie en samewerking, mediageletterdheid, digitale inhoudskepping (insluitend programmering), veiligheid (insluitend digitale welstand en bevoegdhede met betrekking tot kuberveiligheid), intellektuele eiendomsverwante vrae, probleemoplossing en kritiese denke in.</a:t>
            </a:r>
            <a:endParaRPr/>
          </a:p>
          <a:p>
            <a:pPr indent="0" lvl="0" marL="0" rtl="0" algn="l">
              <a:lnSpc>
                <a:spcPct val="100000"/>
              </a:lnSpc>
              <a:spcBef>
                <a:spcPts val="0"/>
              </a:spcBef>
              <a:spcAft>
                <a:spcPts val="0"/>
              </a:spcAft>
              <a:buClr>
                <a:schemeClr val="dk1"/>
              </a:buClr>
              <a:buSzPts val="1100"/>
              <a:buFont typeface="Arial"/>
              <a:buNone/>
            </a:pPr>
            <a:r>
              <a:rPr lang="en-US"/>
              <a:t>Die Amptelike Tydskrif 2018/C 189/01: https://eur-lex.europa.eu/legal-content/EN/TXT/?uri=OJ%3AC%3A2018 %3A189 %3ATOC</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Clr>
                <a:schemeClr val="dk1"/>
              </a:buClr>
              <a:buSzPts val="1100"/>
              <a:buFont typeface="Arial"/>
              <a:buNone/>
            </a:pPr>
            <a:r>
              <a:rPr lang="en-US"/>
              <a:t>4 vlakke: Grondslag; Intermediêr; Gevorderd; Hoogs gespesialiseerd - elke vlak het 2 stappe</a:t>
            </a:r>
            <a:endParaRPr/>
          </a:p>
          <a:p>
            <a:pPr indent="0" lvl="0" marL="158750" rtl="0" algn="l">
              <a:lnSpc>
                <a:spcPct val="100000"/>
              </a:lnSpc>
              <a:spcBef>
                <a:spcPts val="0"/>
              </a:spcBef>
              <a:spcAft>
                <a:spcPts val="0"/>
              </a:spcAft>
              <a:buClr>
                <a:schemeClr val="dk1"/>
              </a:buClr>
              <a:buSzPts val="1100"/>
              <a:buFont typeface="Arial"/>
              <a:buNone/>
            </a:pPr>
            <a:r>
              <a:rPr lang="en-US"/>
              <a:t>Die vlakke verskil volgens: kompleksiteit van take (persoon kan doen); outonomie (met leiding, op sy eie ... om ander te lei) &amp; kognitiewe domein (onthou, verstaan, toepas, evalueer, skep)</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Die 8 sleutelbevoegdhede vir LLL: Geletterdheidsbevoegdheid; Veeltalige bevoegdheid; Wiskundige bevoegdheid en bevoegdheid in wetenskap, tegnologie en ingenieurswese; Digitale bevoegdheid; Persoonlike, sosiale en leer-om-bevoegdheid; Burgerskapbevoegdheid; Entrepreneurskap bevoegdheid; Kulturele bewustheid en uitdrukkingsbevoegdheid</a:t>
            </a:r>
            <a:endParaRPr/>
          </a:p>
          <a:p>
            <a:pPr indent="0" lvl="0" marL="0" rtl="0" algn="l">
              <a:lnSpc>
                <a:spcPct val="100000"/>
              </a:lnSpc>
              <a:spcBef>
                <a:spcPts val="0"/>
              </a:spcBef>
              <a:spcAft>
                <a:spcPts val="0"/>
              </a:spcAft>
              <a:buClr>
                <a:schemeClr val="dk1"/>
              </a:buClr>
              <a:buSzPts val="1100"/>
              <a:buFont typeface="Arial"/>
              <a:buNone/>
            </a:pPr>
            <a:r>
              <a:rPr lang="en-US"/>
              <a:t>Die Amptelike Tydskrif 2018/C 189/01: https://eur-lex.europa.eu/legal-content/EN/TXT/?uri=OJ%3AC%3A2018 %3A189 %3ATOC</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https://medialiteracynow.org/what-is-media-literacy/</a:t>
            </a:r>
            <a:endParaRPr/>
          </a:p>
          <a:p>
            <a:pPr indent="0" lvl="0" marL="0" rtl="0" algn="l">
              <a:lnSpc>
                <a:spcPct val="100000"/>
              </a:lnSpc>
              <a:spcBef>
                <a:spcPts val="0"/>
              </a:spcBef>
              <a:spcAft>
                <a:spcPts val="0"/>
              </a:spcAft>
              <a:buSzPts val="1100"/>
              <a:buNone/>
            </a:pPr>
            <a:r>
              <a:rPr lang="en-US"/>
              <a:t>Set of skills that helps people to analyze the messages that they receive and send; to unlock the meaning…</a:t>
            </a:r>
            <a:endParaRPr/>
          </a:p>
          <a:p>
            <a:pPr indent="0" lvl="0" marL="0" rtl="0" algn="l">
              <a:lnSpc>
                <a:spcPct val="100000"/>
              </a:lnSpc>
              <a:spcBef>
                <a:spcPts val="0"/>
              </a:spcBef>
              <a:spcAft>
                <a:spcPts val="0"/>
              </a:spcAft>
              <a:buSzPts val="1100"/>
              <a:buNone/>
            </a:pPr>
            <a:r>
              <a:rPr lang="en-US"/>
              <a:t>5 key questions: 1/ Who created that message; 2/ What creative techniques are used to attract my attention?; 3/ How might different people understand this message differently from me?; 4/ What lifestyles, values and points of view are represented in or omitted from this message?; 5/ Why is this message being sent?</a:t>
            </a:r>
            <a:endParaRPr/>
          </a:p>
          <a:p>
            <a:pPr indent="0" lvl="0" marL="0" marR="0" rtl="0" algn="l">
              <a:lnSpc>
                <a:spcPct val="100000"/>
              </a:lnSpc>
              <a:spcBef>
                <a:spcPts val="0"/>
              </a:spcBef>
              <a:spcAft>
                <a:spcPts val="0"/>
              </a:spcAft>
              <a:buClr>
                <a:srgbClr val="000000"/>
              </a:buClr>
              <a:buSzPts val="1100"/>
              <a:buFont typeface="Arial"/>
              <a:buNone/>
            </a:pPr>
            <a:r>
              <a:rPr lang="en-US"/>
              <a:t>Media literacy </a:t>
            </a:r>
            <a:r>
              <a:rPr b="1" i="0" lang="en-US" sz="1100" u="none" cap="none" strike="noStrike">
                <a:solidFill>
                  <a:srgbClr val="000000"/>
                </a:solidFill>
                <a:latin typeface="Arial"/>
                <a:ea typeface="Arial"/>
                <a:cs typeface="Arial"/>
                <a:sym typeface="Arial"/>
              </a:rPr>
              <a:t>expands the concept of literacy</a:t>
            </a:r>
            <a:r>
              <a:rPr b="0" i="0" lang="en-US" sz="1100" u="none" cap="none" strike="noStrike">
                <a:solidFill>
                  <a:srgbClr val="000000"/>
                </a:solidFill>
                <a:latin typeface="Arial"/>
                <a:ea typeface="Arial"/>
                <a:cs typeface="Arial"/>
                <a:sym typeface="Arial"/>
              </a:rPr>
              <a:t>, as today’s messages come in many forms and literacy can </a:t>
            </a:r>
            <a:r>
              <a:rPr b="1" i="0" lang="en-US" sz="1100" u="none" cap="none" strike="noStrike">
                <a:solidFill>
                  <a:srgbClr val="000000"/>
                </a:solidFill>
                <a:latin typeface="Arial"/>
                <a:ea typeface="Arial"/>
                <a:cs typeface="Arial"/>
                <a:sym typeface="Arial"/>
              </a:rPr>
              <a:t>no longer refer simply to the ability to read and write</a:t>
            </a:r>
            <a:r>
              <a:rPr b="0" i="0" lang="en-US" sz="1100" u="none" cap="none" strike="noStrike">
                <a:solidFill>
                  <a:srgbClr val="000000"/>
                </a:solidFill>
                <a:latin typeface="Arial"/>
                <a:ea typeface="Arial"/>
                <a:cs typeface="Arial"/>
                <a:sym typeface="Arial"/>
              </a:rPr>
              <a:t>.</a:t>
            </a:r>
            <a:br>
              <a:rPr b="0" i="0" lang="en-US" sz="1100" u="none" cap="none" strike="noStrike">
                <a:solidFill>
                  <a:srgbClr val="000000"/>
                </a:solidFill>
                <a:latin typeface="Arial"/>
                <a:ea typeface="Arial"/>
                <a:cs typeface="Arial"/>
                <a:sym typeface="Arial"/>
              </a:rPr>
            </a:br>
            <a:r>
              <a:rPr b="1" i="0" lang="en-US" sz="1100" u="none" cap="none" strike="noStrike">
                <a:solidFill>
                  <a:srgbClr val="000000"/>
                </a:solidFill>
                <a:latin typeface="Arial"/>
                <a:ea typeface="Arial"/>
                <a:cs typeface="Arial"/>
                <a:sym typeface="Arial"/>
              </a:rPr>
              <a:t>Media Literacy is the ability to:</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Decode media messages (including the systems in which they exist).</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Assess the influence of those messages on thoughts, feelings, and behaviors.</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Create media thoughtfully and conscientiously.</a:t>
            </a:r>
            <a:endParaRPr/>
          </a:p>
          <a:p>
            <a:pPr indent="0" lvl="0" marL="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Key 21st century skill which teaches students to apply critical thinking to media messages </a:t>
            </a:r>
            <a:r>
              <a:rPr b="0" i="0" lang="en-US" sz="1100" u="none" cap="none" strike="noStrike">
                <a:solidFill>
                  <a:srgbClr val="000000"/>
                </a:solidFill>
                <a:latin typeface="Arial"/>
                <a:ea typeface="Arial"/>
                <a:cs typeface="Arial"/>
                <a:sym typeface="Arial"/>
              </a:rPr>
              <a:t>and to use media to create their own messages; critical to the health and well-being (offers a solution to public health issues, such as body image issues and substance use, exacerbated by toxic media messages); Empowers all people to engage in a global media environment… (civic engagement; </a:t>
            </a:r>
            <a:r>
              <a:rPr b="1" i="0" lang="en-US" sz="1100" u="none" cap="none" strike="noStrike">
                <a:solidFill>
                  <a:srgbClr val="000000"/>
                </a:solidFill>
                <a:latin typeface="Arial"/>
                <a:ea typeface="Arial"/>
                <a:cs typeface="Arial"/>
                <a:sym typeface="Arial"/>
              </a:rPr>
              <a:t>better </a:t>
            </a:r>
            <a:r>
              <a:rPr b="0" i="0" lang="en-US" sz="1100" u="none" cap="none" strike="noStrike">
                <a:solidFill>
                  <a:srgbClr val="000000"/>
                </a:solidFill>
                <a:latin typeface="Arial"/>
                <a:ea typeface="Arial"/>
                <a:cs typeface="Arial"/>
                <a:sym typeface="Arial"/>
              </a:rPr>
              <a:t>digital</a:t>
            </a:r>
            <a:r>
              <a:rPr b="1" i="0" lang="en-US" sz="1100" u="none" cap="none" strike="noStrike">
                <a:solidFill>
                  <a:srgbClr val="000000"/>
                </a:solidFill>
                <a:latin typeface="Arial"/>
                <a:ea typeface="Arial"/>
                <a:cs typeface="Arial"/>
                <a:sym typeface="Arial"/>
              </a:rPr>
              <a:t> citizens as we consume media</a:t>
            </a:r>
            <a:r>
              <a:rPr b="0" i="0" lang="en-US" sz="1100" u="none" cap="none" strike="noStrike">
                <a:solidFill>
                  <a:srgbClr val="000000"/>
                </a:solidFill>
                <a:latin typeface="Arial"/>
                <a:ea typeface="Arial"/>
                <a:cs typeface="Arial"/>
                <a:sym typeface="Arial"/>
              </a:rPr>
              <a:t>, produce and share own stories);</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Used well, the media can entertain and inform children in positive ways. However, since most children aren’t taught to use media thoughtfully, many media messages contribute to public health issues such as obesity, bullying and aggression, low self-esteem, depression, negative body image, risky sexual behavior, and substance abuse, among other problems.</a:t>
            </a:r>
            <a:endParaRPr b="0"/>
          </a:p>
          <a:p>
            <a:pPr indent="0" lvl="0" marL="0" rtl="0" algn="l">
              <a:lnSpc>
                <a:spcPct val="100000"/>
              </a:lnSpc>
              <a:spcBef>
                <a:spcPts val="0"/>
              </a:spcBef>
              <a:spcAft>
                <a:spcPts val="0"/>
              </a:spcAft>
              <a:buSzPts val="1100"/>
              <a:buNone/>
            </a:pPr>
            <a:r>
              <a:rPr lang="en-US"/>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https://www.verywellmind.com/what-is-media-literacy-5214468</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is the ability to apply critical thinking skills to the messages, signs, and symbols transmitted through </a:t>
            </a:r>
            <a:r>
              <a:rPr b="0" i="0" lang="en-US" sz="1100" u="sng" cap="none" strike="noStrike">
                <a:solidFill>
                  <a:schemeClr val="hlink"/>
                </a:solidFill>
                <a:latin typeface="Arial"/>
                <a:ea typeface="Arial"/>
                <a:cs typeface="Arial"/>
                <a:sym typeface="Arial"/>
                <a:hlinkClick r:id="rId2"/>
              </a:rPr>
              <a:t>mass media</a:t>
            </a:r>
            <a:r>
              <a:rPr b="0" i="0" lang="en-US" sz="1100" u="sng" cap="none" strike="noStrike">
                <a:solidFill>
                  <a:srgbClr val="000000"/>
                </a:solidFill>
                <a:latin typeface="Arial"/>
                <a:ea typeface="Arial"/>
                <a:cs typeface="Arial"/>
                <a:sym typeface="Arial"/>
              </a:rPr>
              <a: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According to the </a:t>
            </a:r>
            <a:r>
              <a:rPr b="0" i="0" lang="en-US" sz="1100" u="sng" cap="none" strike="noStrike">
                <a:solidFill>
                  <a:schemeClr val="hlink"/>
                </a:solidFill>
                <a:latin typeface="Arial"/>
                <a:ea typeface="Arial"/>
                <a:cs typeface="Arial"/>
                <a:sym typeface="Arial"/>
                <a:hlinkClick r:id="rId3"/>
              </a:rPr>
              <a:t>Center for Media Literacy</a:t>
            </a:r>
            <a:r>
              <a:rPr b="0" i="0" lang="en-US" sz="1100" u="none" cap="none" strike="noStrike">
                <a:solidFill>
                  <a:srgbClr val="000000"/>
                </a:solidFill>
                <a:latin typeface="Arial"/>
                <a:ea typeface="Arial"/>
                <a:cs typeface="Arial"/>
                <a:sym typeface="Arial"/>
              </a:rPr>
              <a:t>, media literacy "provides a framework to access, analyze, evaluate, create, and participate with messages in a variety of forms—from print to video to the </a:t>
            </a:r>
            <a:r>
              <a:rPr b="0" i="0" lang="en-US" sz="1100" u="sng" cap="none" strike="noStrike">
                <a:solidFill>
                  <a:schemeClr val="hlink"/>
                </a:solidFill>
                <a:latin typeface="Arial"/>
                <a:ea typeface="Arial"/>
                <a:cs typeface="Arial"/>
                <a:sym typeface="Arial"/>
                <a:hlinkClick r:id="rId4"/>
              </a:rPr>
              <a:t>internet</a:t>
            </a:r>
            <a:r>
              <a:rPr b="0" i="0" lang="en-US" sz="1100" u="none" cap="none" strike="noStrike">
                <a:solidFill>
                  <a:srgbClr val="000000"/>
                </a:solidFill>
                <a:latin typeface="Arial"/>
                <a:ea typeface="Arial"/>
                <a:cs typeface="Arial"/>
                <a:sym typeface="Arial"/>
              </a:rPr>
              <a:t>. Media literacy builds an understanding of the role of media in society as well as essential skills of inquiry and self-expression necessary for citizens of a democracy."</a:t>
            </a:r>
            <a:endParaRPr b="0" i="0" sz="1100" u="sng"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literacy enables us to understand and evaluate all of the media messages we encounter on a daily basis, empowering us to make </a:t>
            </a:r>
            <a:r>
              <a:rPr b="1" i="0" lang="en-US" sz="1100" u="none" cap="none" strike="noStrike">
                <a:solidFill>
                  <a:srgbClr val="000000"/>
                </a:solidFill>
                <a:latin typeface="Arial"/>
                <a:ea typeface="Arial"/>
                <a:cs typeface="Arial"/>
                <a:sym typeface="Arial"/>
              </a:rPr>
              <a:t>better choices </a:t>
            </a:r>
            <a:r>
              <a:rPr b="0" i="0" lang="en-US" sz="1100" u="none" cap="none" strike="noStrike">
                <a:solidFill>
                  <a:srgbClr val="000000"/>
                </a:solidFill>
                <a:latin typeface="Arial"/>
                <a:ea typeface="Arial"/>
                <a:cs typeface="Arial"/>
                <a:sym typeface="Arial"/>
              </a:rPr>
              <a:t>about what we choose to read, watch, and listen to. It also helps us become smarter, more discerning members of society.</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Media scholar W. James Potter observes that all </a:t>
            </a:r>
            <a:r>
              <a:rPr b="0" i="0" lang="en-US" sz="1100" u="sng" cap="none" strike="noStrike">
                <a:solidFill>
                  <a:schemeClr val="hlink"/>
                </a:solidFill>
                <a:latin typeface="Arial"/>
                <a:ea typeface="Arial"/>
                <a:cs typeface="Arial"/>
                <a:sym typeface="Arial"/>
                <a:hlinkClick r:id="rId5"/>
              </a:rPr>
              <a:t>media messages</a:t>
            </a:r>
            <a:r>
              <a:rPr b="0" i="0" lang="en-US" sz="1100" u="none" cap="none" strike="noStrike">
                <a:solidFill>
                  <a:srgbClr val="000000"/>
                </a:solidFill>
                <a:latin typeface="Arial"/>
                <a:ea typeface="Arial"/>
                <a:cs typeface="Arial"/>
                <a:sym typeface="Arial"/>
              </a:rPr>
              <a:t> include four dimensions:</a:t>
            </a:r>
            <a:r>
              <a:rPr b="0" baseline="30000" i="0" lang="en-US" sz="1100" u="none" cap="none" strike="noStrike">
                <a:solidFill>
                  <a:srgbClr val="000000"/>
                </a:solidFill>
                <a:latin typeface="Arial"/>
                <a:ea typeface="Arial"/>
                <a:cs typeface="Arial"/>
                <a:sym typeface="Arial"/>
              </a:rPr>
              <a:t>10</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6"/>
              </a:rPr>
              <a:t>Cognitive</a:t>
            </a:r>
            <a:r>
              <a:rPr b="0" i="0" lang="en-US" sz="1100" u="none" cap="none" strike="noStrike">
                <a:solidFill>
                  <a:srgbClr val="000000"/>
                </a:solidFill>
                <a:latin typeface="Arial"/>
                <a:ea typeface="Arial"/>
                <a:cs typeface="Arial"/>
                <a:sym typeface="Arial"/>
              </a:rPr>
              <a:t>: the information that is being conveyed</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7"/>
              </a:rPr>
              <a:t>Emotional</a:t>
            </a:r>
            <a:r>
              <a:rPr b="0" i="0" lang="en-US" sz="1100" u="none" cap="none" strike="noStrike">
                <a:solidFill>
                  <a:srgbClr val="000000"/>
                </a:solidFill>
                <a:latin typeface="Arial"/>
                <a:ea typeface="Arial"/>
                <a:cs typeface="Arial"/>
                <a:sym typeface="Arial"/>
              </a:rPr>
              <a:t>: the underlying feelings that are being expressed</a:t>
            </a:r>
            <a:endParaRPr/>
          </a:p>
          <a:p>
            <a:pPr indent="-298450" lvl="0" marL="4572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Aesthetic: the overall precision and artistry of the message</a:t>
            </a:r>
            <a:endParaRPr/>
          </a:p>
          <a:p>
            <a:pPr indent="-298450" lvl="0" marL="457200" rtl="0" algn="l">
              <a:lnSpc>
                <a:spcPct val="100000"/>
              </a:lnSpc>
              <a:spcBef>
                <a:spcPts val="0"/>
              </a:spcBef>
              <a:spcAft>
                <a:spcPts val="0"/>
              </a:spcAft>
              <a:buSzPts val="1100"/>
              <a:buChar char="●"/>
            </a:pPr>
            <a:r>
              <a:rPr b="0" i="0" lang="en-US" sz="1100" u="sng" cap="none" strike="noStrike">
                <a:solidFill>
                  <a:schemeClr val="hlink"/>
                </a:solidFill>
                <a:latin typeface="Arial"/>
                <a:ea typeface="Arial"/>
                <a:cs typeface="Arial"/>
                <a:sym typeface="Arial"/>
                <a:hlinkClick r:id="rId8"/>
              </a:rPr>
              <a:t>Moral</a:t>
            </a:r>
            <a:r>
              <a:rPr b="0" i="0" lang="en-US" sz="1100" u="none" cap="none" strike="noStrike">
                <a:solidFill>
                  <a:srgbClr val="000000"/>
                </a:solidFill>
                <a:latin typeface="Arial"/>
                <a:ea typeface="Arial"/>
                <a:cs typeface="Arial"/>
                <a:sym typeface="Arial"/>
              </a:rPr>
              <a:t>: the values being conveyed through the message</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Media psychologist Karen Dill-Shackleford suggests that we can use these four dimensions as a jumping off point to improve our media literacy skills.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2"/>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9" name="Google Shape;19;p3"/>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3"/>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3"/>
          <p:cNvSpPr txBox="1"/>
          <p:nvPr/>
        </p:nvSpPr>
        <p:spPr>
          <a:xfrm>
            <a:off x="7001525" y="178513"/>
            <a:ext cx="202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4"/>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4"/>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5"/>
          <p:cNvPicPr preferRelativeResize="0"/>
          <p:nvPr/>
        </p:nvPicPr>
        <p:blipFill rotWithShape="1">
          <a:blip r:embed="rId2">
            <a:alphaModFix/>
          </a:blip>
          <a:srcRect b="0" l="0" r="0" t="0"/>
          <a:stretch/>
        </p:blipFill>
        <p:spPr>
          <a:xfrm>
            <a:off x="-72150" y="3683575"/>
            <a:ext cx="2708725" cy="2166976"/>
          </a:xfrm>
          <a:prstGeom prst="rect">
            <a:avLst/>
          </a:prstGeom>
          <a:noFill/>
          <a:ln>
            <a:noFill/>
          </a:ln>
        </p:spPr>
      </p:pic>
      <p:pic>
        <p:nvPicPr>
          <p:cNvPr id="30" name="Google Shape;30;p5"/>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31" name="Google Shape;31;p5"/>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7"/>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digitalyouth.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hyperlink" Target="http://creativecommons.org/licenses/by-nc/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21.jpg"/><Relationship Id="rId6" Type="http://schemas.openxmlformats.org/officeDocument/2006/relationships/image" Target="../media/image18.jpg"/><Relationship Id="rId7" Type="http://schemas.openxmlformats.org/officeDocument/2006/relationships/image" Target="../media/image20.jpg"/><Relationship Id="rId8"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a:solidFill>
                  <a:srgbClr val="304A9D"/>
                </a:solidFill>
                <a:highlight>
                  <a:schemeClr val="lt1"/>
                </a:highlight>
                <a:latin typeface="Verdana"/>
                <a:ea typeface="Verdana"/>
                <a:cs typeface="Verdana"/>
                <a:sym typeface="Verdana"/>
              </a:rPr>
              <a:t>Ulwazi lwemidiya e dijithali</a:t>
            </a:r>
            <a:endParaRPr sz="2100">
              <a:solidFill>
                <a:srgbClr val="202124"/>
              </a:solidFill>
              <a:highlight>
                <a:srgbClr val="F8F9FA"/>
              </a:highlight>
            </a:endParaRPr>
          </a:p>
          <a:p>
            <a:pPr indent="0" lvl="0" marL="0" marR="0" rtl="0" algn="l">
              <a:lnSpc>
                <a:spcPct val="100000"/>
              </a:lnSpc>
              <a:spcBef>
                <a:spcPts val="0"/>
              </a:spcBef>
              <a:spcAft>
                <a:spcPts val="0"/>
              </a:spcAft>
              <a:buClr>
                <a:schemeClr val="dk1"/>
              </a:buClr>
              <a:buSzPts val="2800"/>
              <a:buFont typeface="Arial"/>
              <a:buNone/>
            </a:pPr>
            <a:r>
              <a:t/>
            </a:r>
            <a:endParaRPr b="1">
              <a:solidFill>
                <a:srgbClr val="304A9D"/>
              </a:solidFill>
              <a:highlight>
                <a:schemeClr val="lt1"/>
              </a:highlight>
              <a:latin typeface="Verdana"/>
              <a:ea typeface="Verdana"/>
              <a:cs typeface="Verdana"/>
              <a:sym typeface="Verdana"/>
            </a:endParaRPr>
          </a:p>
        </p:txBody>
      </p:sp>
      <p:sp>
        <p:nvSpPr>
          <p:cNvPr id="64" name="Google Shape;64;p13"/>
          <p:cNvSpPr txBox="1"/>
          <p:nvPr/>
        </p:nvSpPr>
        <p:spPr>
          <a:xfrm>
            <a:off x="159250" y="3163525"/>
            <a:ext cx="4743000" cy="68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500">
                <a:solidFill>
                  <a:schemeClr val="dk1"/>
                </a:solidFill>
                <a:highlight>
                  <a:srgbClr val="FFFFFF"/>
                </a:highlight>
                <a:latin typeface="Verdana"/>
                <a:ea typeface="Verdana"/>
                <a:cs typeface="Verdana"/>
                <a:sym typeface="Verdana"/>
              </a:rPr>
              <a:t>Obhalile:</a:t>
            </a:r>
            <a:endParaRPr b="1" sz="1500">
              <a:solidFill>
                <a:schemeClr val="dk1"/>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dk1"/>
              </a:solidFill>
              <a:highlight>
                <a:schemeClr val="lt1"/>
              </a:highlight>
              <a:latin typeface="Verdana"/>
              <a:ea typeface="Verdana"/>
              <a:cs typeface="Verdana"/>
              <a:sym typeface="Verdana"/>
            </a:endParaRPr>
          </a:p>
        </p:txBody>
      </p:sp>
      <p:sp>
        <p:nvSpPr>
          <p:cNvPr id="65" name="Google Shape;65;p13"/>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hlink"/>
                </a:solidFill>
                <a:latin typeface="Verdana"/>
                <a:ea typeface="Verdana"/>
                <a:cs typeface="Verdana"/>
                <a:sym typeface="Verdana"/>
                <a:hlinkClick r:id="rId3"/>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nvSpPr>
        <p:spPr>
          <a:xfrm>
            <a:off x="230925" y="608895"/>
            <a:ext cx="8520600" cy="65749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Ulwazi lwemidiya-izincazelo ezahlukahlukene</a:t>
            </a:r>
            <a:endParaRPr sz="2100">
              <a:solidFill>
                <a:srgbClr val="202124"/>
              </a:solidFill>
              <a:highlight>
                <a:srgbClr val="F8F9FA"/>
              </a:highlight>
            </a:endParaRPr>
          </a:p>
          <a:p>
            <a:pPr indent="0" lvl="0" marL="0" marR="0" rtl="0" algn="l">
              <a:lnSpc>
                <a:spcPct val="100000"/>
              </a:lnSpc>
              <a:spcBef>
                <a:spcPts val="0"/>
              </a:spcBef>
              <a:spcAft>
                <a:spcPts val="0"/>
              </a:spcAft>
              <a:buClr>
                <a:schemeClr val="dk1"/>
              </a:buClr>
              <a:buSzPts val="2800"/>
              <a:buFont typeface="Arial"/>
              <a:buNone/>
            </a:pPr>
            <a:r>
              <a:t/>
            </a:r>
            <a:endParaRPr b="1" sz="2400">
              <a:solidFill>
                <a:srgbClr val="304A9D"/>
              </a:solidFill>
              <a:highlight>
                <a:srgbClr val="FFFFFF"/>
              </a:highlight>
              <a:latin typeface="Verdana"/>
              <a:ea typeface="Verdana"/>
              <a:cs typeface="Verdana"/>
              <a:sym typeface="Verdana"/>
            </a:endParaRPr>
          </a:p>
        </p:txBody>
      </p:sp>
      <p:sp>
        <p:nvSpPr>
          <p:cNvPr id="131" name="Google Shape;131;p22"/>
          <p:cNvSpPr txBox="1"/>
          <p:nvPr/>
        </p:nvSpPr>
        <p:spPr>
          <a:xfrm>
            <a:off x="254725" y="1143932"/>
            <a:ext cx="8472900" cy="258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US" sz="1200">
                <a:latin typeface="Verdana"/>
                <a:ea typeface="Verdana"/>
                <a:cs typeface="Verdana"/>
                <a:sym typeface="Verdana"/>
              </a:rPr>
              <a:t>1/</a:t>
            </a:r>
            <a:r>
              <a:rPr b="1" i="0" lang="en-US" sz="1200" u="none" cap="none" strike="noStrike">
                <a:solidFill>
                  <a:srgbClr val="000000"/>
                </a:solidFill>
                <a:latin typeface="Verdana"/>
                <a:ea typeface="Verdana"/>
                <a:cs typeface="Verdana"/>
                <a:sym typeface="Verdana"/>
              </a:rPr>
              <a:t> </a:t>
            </a:r>
            <a:r>
              <a:rPr lang="en-US" sz="1200">
                <a:solidFill>
                  <a:srgbClr val="202124"/>
                </a:solidFill>
                <a:highlight>
                  <a:srgbClr val="F8F9FA"/>
                </a:highlight>
                <a:latin typeface="Verdana"/>
                <a:ea typeface="Verdana"/>
                <a:cs typeface="Verdana"/>
                <a:sym typeface="Verdana"/>
              </a:rPr>
              <a:t>I-media literacy yikhono lokusebenzisa amakhono okucabanga okujulile emilayezweni, izimpawu kanye nezimpawu ezethulwa yimithombo yezindaba.</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2/ I-Media literacy yikhono loku:</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    Susa ikhodi yemiyalezo yemidiya (okuhlanganisa nezinhlelo etholakala kuzo);</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    Hlola umthelela waleyo miyalezo emicabangweni, emizweni nasekuziphatheni;</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    Dala imidiya ngokucabangisisa nangokucophelela.</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3/ Ngokuvumelana ne-Centre for Media Literacy, i-media literacy "ihlinzeka ngohlaka lokufinyelela, ukuhlaziya, ukuhlola, ukwakha, kanye nokuxhumana nemiyalezo ngezindlela ezihlukahlukene-kusukela kokunyatheliswayo kuye kuvidiyo kuye ku-inthanethi. indima yabezindaba emphakathini kanye namakhono abalulekile okuphenya kanye nokuziveza adingekayo ezakhamuzini zentando yeningi."</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t/>
            </a:r>
            <a:endParaRPr b="1" sz="1200">
              <a:latin typeface="Verdana"/>
              <a:ea typeface="Verdana"/>
              <a:cs typeface="Verdana"/>
              <a:sym typeface="Verdana"/>
            </a:endParaRPr>
          </a:p>
        </p:txBody>
      </p:sp>
      <p:sp>
        <p:nvSpPr>
          <p:cNvPr id="132" name="Google Shape;132;p22"/>
          <p:cNvSpPr/>
          <p:nvPr/>
        </p:nvSpPr>
        <p:spPr>
          <a:xfrm>
            <a:off x="2792185" y="3802597"/>
            <a:ext cx="6188528" cy="12926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sz="1200">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Isazi semidiya u-W. James Potter siphawula ukuthi yonke imilayezo yemidiya ihlanganisa izinhlangothi ezine:</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Ingqondo: ulwazi oludluliswayo</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Ngokomzwelo: imizwa engaphansi evezwayo</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rPr lang="en-US" sz="1200">
                <a:solidFill>
                  <a:srgbClr val="202124"/>
                </a:solidFill>
                <a:highlight>
                  <a:srgbClr val="F8F9FA"/>
                </a:highlight>
                <a:latin typeface="Verdana"/>
                <a:ea typeface="Verdana"/>
                <a:cs typeface="Verdana"/>
                <a:sym typeface="Verdana"/>
              </a:rPr>
              <a:t>Ubuhle: ubuciko bomlayezo</a:t>
            </a:r>
            <a:endParaRPr sz="1200">
              <a:solidFill>
                <a:srgbClr val="202124"/>
              </a:solidFill>
              <a:highlight>
                <a:srgbClr val="F8F9FA"/>
              </a:highlight>
              <a:latin typeface="Verdana"/>
              <a:ea typeface="Verdana"/>
              <a:cs typeface="Verdana"/>
              <a:sym typeface="Verdana"/>
            </a:endParaRPr>
          </a:p>
          <a:p>
            <a:pPr indent="0" lvl="0" marL="0" marR="190500" rtl="0" algn="l">
              <a:lnSpc>
                <a:spcPct val="128571"/>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Ukuziphatha: amanani adluliswa umlayezo</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None/>
            </a:pPr>
            <a:r>
              <a:t/>
            </a:r>
            <a:endParaRPr sz="1200">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Ulwazi lwe dijithali</a:t>
            </a:r>
            <a:endParaRPr b="1" sz="2800">
              <a:solidFill>
                <a:srgbClr val="304A9D"/>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idx="4294967295" type="ctrTitle"/>
          </p:nvPr>
        </p:nvSpPr>
        <p:spPr>
          <a:xfrm>
            <a:off x="235500" y="1306800"/>
            <a:ext cx="8520600" cy="8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Iyini i-Digital Literacy ngokusho kwakho? wanelana ngombono wakho</a:t>
            </a:r>
            <a:endParaRPr sz="2100">
              <a:solidFill>
                <a:srgbClr val="202124"/>
              </a:solidFill>
              <a:highlight>
                <a:srgbClr val="F8F9FA"/>
              </a:highlight>
            </a:endParaRPr>
          </a:p>
          <a:p>
            <a:pPr indent="0" lvl="0" marL="0" marR="0" rtl="0" algn="l">
              <a:lnSpc>
                <a:spcPct val="100000"/>
              </a:lnSpc>
              <a:spcBef>
                <a:spcPts val="0"/>
              </a:spcBef>
              <a:spcAft>
                <a:spcPts val="0"/>
              </a:spcAft>
              <a:buClr>
                <a:schemeClr val="dk1"/>
              </a:buClr>
              <a:buSzPts val="2800"/>
              <a:buFont typeface="Arial"/>
              <a:buNone/>
            </a:pPr>
            <a:r>
              <a:t/>
            </a:r>
            <a:endParaRPr b="1" sz="2400">
              <a:solidFill>
                <a:srgbClr val="304A9D"/>
              </a:solidFill>
              <a:highlight>
                <a:srgbClr val="FFFFFF"/>
              </a:highlight>
              <a:latin typeface="Verdana"/>
              <a:ea typeface="Verdana"/>
              <a:cs typeface="Verdana"/>
              <a:sym typeface="Verdana"/>
            </a:endParaRPr>
          </a:p>
        </p:txBody>
      </p:sp>
      <p:sp>
        <p:nvSpPr>
          <p:cNvPr id="143" name="Google Shape;143;p24"/>
          <p:cNvSpPr txBox="1"/>
          <p:nvPr/>
        </p:nvSpPr>
        <p:spPr>
          <a:xfrm>
            <a:off x="235500" y="2571750"/>
            <a:ext cx="6051600" cy="1398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Ayikho incazelo elungile noma engalungile.</a:t>
            </a:r>
            <a:endParaRPr sz="1200">
              <a:solidFill>
                <a:srgbClr val="202124"/>
              </a:solidFill>
              <a:highlight>
                <a:srgbClr val="F8F9FA"/>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Yabelana ngombono wakho nabanye ababambiqhaza ku-workshop.</a:t>
            </a:r>
            <a:endParaRPr sz="1200">
              <a:solidFill>
                <a:srgbClr val="202124"/>
              </a:solidFill>
              <a:highlight>
                <a:srgbClr val="F8F9FA"/>
              </a:highlight>
              <a:latin typeface="Verdana"/>
              <a:ea typeface="Verdana"/>
              <a:cs typeface="Verdana"/>
              <a:sym typeface="Verdana"/>
            </a:endParaRPr>
          </a:p>
          <a:p>
            <a:pPr indent="0" lvl="0" marL="0" marR="38100" rtl="0" algn="l">
              <a:lnSpc>
                <a:spcPct val="128571"/>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Ngale ndlela sizodala incazelo eyiqoqo ye-Digital Literacy yeqembu lethu elithile.</a:t>
            </a:r>
            <a:endParaRPr sz="1200">
              <a:solidFill>
                <a:srgbClr val="202124"/>
              </a:solidFill>
              <a:highlight>
                <a:srgbClr val="F8F9FA"/>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t/>
            </a:r>
            <a:endParaRPr sz="120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idx="4294967295" type="ctrTitle"/>
          </p:nvPr>
        </p:nvSpPr>
        <p:spPr>
          <a:xfrm>
            <a:off x="235500" y="784286"/>
            <a:ext cx="8520600" cy="5954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Ulwazi Lwe-Dijithali</a:t>
            </a:r>
            <a:endParaRPr b="1" i="1" sz="2400" u="none" cap="none" strike="noStrike">
              <a:solidFill>
                <a:srgbClr val="304A9D"/>
              </a:solidFill>
              <a:latin typeface="Verdana"/>
              <a:ea typeface="Verdana"/>
              <a:cs typeface="Verdana"/>
              <a:sym typeface="Verdana"/>
            </a:endParaRPr>
          </a:p>
        </p:txBody>
      </p:sp>
      <p:sp>
        <p:nvSpPr>
          <p:cNvPr id="149" name="Google Shape;149;p25"/>
          <p:cNvSpPr txBox="1"/>
          <p:nvPr/>
        </p:nvSpPr>
        <p:spPr>
          <a:xfrm>
            <a:off x="235500" y="1469572"/>
            <a:ext cx="844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a:p>
        </p:txBody>
      </p:sp>
      <p:pic>
        <p:nvPicPr>
          <p:cNvPr descr="Community-verified icon" id="150" name="Google Shape;150;p25"/>
          <p:cNvPicPr preferRelativeResize="0"/>
          <p:nvPr/>
        </p:nvPicPr>
        <p:blipFill>
          <a:blip r:embed="rId3">
            <a:alphaModFix/>
          </a:blip>
          <a:stretch>
            <a:fillRect/>
          </a:stretch>
        </p:blipFill>
        <p:spPr>
          <a:xfrm>
            <a:off x="152400" y="152400"/>
            <a:ext cx="152400" cy="152400"/>
          </a:xfrm>
          <a:prstGeom prst="rect">
            <a:avLst/>
          </a:prstGeom>
          <a:noFill/>
          <a:ln>
            <a:noFill/>
          </a:ln>
        </p:spPr>
      </p:pic>
      <p:sp>
        <p:nvSpPr>
          <p:cNvPr id="151" name="Google Shape;151;p25"/>
          <p:cNvSpPr txBox="1"/>
          <p:nvPr/>
        </p:nvSpPr>
        <p:spPr>
          <a:xfrm>
            <a:off x="304800" y="1294675"/>
            <a:ext cx="7630500" cy="378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solidFill>
                  <a:srgbClr val="202124"/>
                </a:solidFill>
                <a:highlight>
                  <a:srgbClr val="F8F9FA"/>
                </a:highlight>
                <a:latin typeface="Verdana"/>
                <a:ea typeface="Verdana"/>
                <a:cs typeface="Verdana"/>
                <a:sym typeface="Verdana"/>
              </a:rPr>
              <a:t>NgokweSincomo Samakhono Abalulekile Wokufunda Impilo Yonke (2018):</a:t>
            </a:r>
            <a:endParaRPr sz="1200">
              <a:solidFill>
                <a:srgbClr val="202124"/>
              </a:solidFill>
              <a:highlight>
                <a:srgbClr val="F8F9FA"/>
              </a:highlight>
              <a:latin typeface="Verdana"/>
              <a:ea typeface="Verdana"/>
              <a:cs typeface="Verdana"/>
              <a:sym typeface="Verdana"/>
            </a:endParaRPr>
          </a:p>
          <a:p>
            <a:pPr indent="0" lvl="0" marL="0" rtl="0" algn="l">
              <a:spcBef>
                <a:spcPts val="0"/>
              </a:spcBef>
              <a:spcAft>
                <a:spcPts val="0"/>
              </a:spcAft>
              <a:buNone/>
            </a:pPr>
            <a:r>
              <a:rPr lang="en-US" sz="1200">
                <a:solidFill>
                  <a:srgbClr val="202124"/>
                </a:solidFill>
                <a:highlight>
                  <a:srgbClr val="F8F9FA"/>
                </a:highlight>
                <a:latin typeface="Verdana"/>
                <a:ea typeface="Verdana"/>
                <a:cs typeface="Verdana"/>
                <a:sym typeface="Verdana"/>
              </a:rPr>
              <a:t>Ikhono ledijithali libandakanya ukusetshenziswa ngokuzethemba, okubucayi nokunomthwalo wemfanelo, nokusebenzisana nobuchwepheshe bedijithali bokufunda, emsebenzini nokubamba iqhaza emphakathini. Lokhu kuhlanganisa ulwazi nolwazi lokufunda ngedatha, ukuxhumana nokusebenzisana, ukufunda nokubhala kwabezindaba, ukwakhiwa kokuqukethwe kwedijithali (okuhlanganisa nezinhlelo), ukuphepha (okuhlanganisa ukuphila kahle kwedijithali nekhono lokuvikeleka ku-inthanethi), imibuzo ehlobene nempahla yengqondo, ukuxazulula izinkinga nokucabanga okujulile.</a:t>
            </a:r>
            <a:endParaRPr sz="1200">
              <a:solidFill>
                <a:srgbClr val="202124"/>
              </a:solidFill>
              <a:highlight>
                <a:srgbClr val="F8F9FA"/>
              </a:highlight>
              <a:latin typeface="Verdana"/>
              <a:ea typeface="Verdana"/>
              <a:cs typeface="Verdana"/>
              <a:sym typeface="Verdana"/>
            </a:endParaRPr>
          </a:p>
          <a:p>
            <a:pPr indent="0" lvl="0" marL="0" rtl="0" algn="l">
              <a:spcBef>
                <a:spcPts val="0"/>
              </a:spcBef>
              <a:spcAft>
                <a:spcPts val="0"/>
              </a:spcAft>
              <a:buNone/>
            </a:pPr>
            <a:r>
              <a:t/>
            </a:r>
            <a:endParaRPr sz="1200">
              <a:solidFill>
                <a:srgbClr val="202124"/>
              </a:solidFill>
              <a:highlight>
                <a:srgbClr val="F8F9FA"/>
              </a:highlight>
              <a:latin typeface="Verdana"/>
              <a:ea typeface="Verdana"/>
              <a:cs typeface="Verdana"/>
              <a:sym typeface="Verdana"/>
            </a:endParaRPr>
          </a:p>
          <a:p>
            <a:pPr indent="0" lvl="0" marL="0" rtl="0" algn="l">
              <a:spcBef>
                <a:spcPts val="0"/>
              </a:spcBef>
              <a:spcAft>
                <a:spcPts val="0"/>
              </a:spcAft>
              <a:buNone/>
            </a:pPr>
            <a:r>
              <a:rPr lang="en-US" sz="1200">
                <a:solidFill>
                  <a:srgbClr val="202124"/>
                </a:solidFill>
                <a:highlight>
                  <a:srgbClr val="F8F9FA"/>
                </a:highlight>
                <a:latin typeface="Verdana"/>
                <a:ea typeface="Verdana"/>
                <a:cs typeface="Verdana"/>
                <a:sym typeface="Verdana"/>
              </a:rPr>
              <a:t>Ulwazi... umsebenzi oyisisekelo nokusetshenziswa kwemishini ehlukene, isofthiwe namanethiwekhi; indlela ebucayi yokuba semthethweni, ukwethembeka kanye nomthelela wolwazi nedatha…</a:t>
            </a:r>
            <a:endParaRPr sz="1200">
              <a:solidFill>
                <a:srgbClr val="202124"/>
              </a:solidFill>
              <a:highlight>
                <a:srgbClr val="F8F9FA"/>
              </a:highlight>
              <a:latin typeface="Verdana"/>
              <a:ea typeface="Verdana"/>
              <a:cs typeface="Verdana"/>
              <a:sym typeface="Verdana"/>
            </a:endParaRPr>
          </a:p>
          <a:p>
            <a:pPr indent="0" lvl="0" marL="0" rtl="0" algn="l">
              <a:spcBef>
                <a:spcPts val="0"/>
              </a:spcBef>
              <a:spcAft>
                <a:spcPts val="0"/>
              </a:spcAft>
              <a:buNone/>
            </a:pPr>
            <a:r>
              <a:t/>
            </a:r>
            <a:endParaRPr sz="1200">
              <a:solidFill>
                <a:srgbClr val="202124"/>
              </a:solidFill>
              <a:highlight>
                <a:srgbClr val="F8F9FA"/>
              </a:highlight>
              <a:latin typeface="Verdana"/>
              <a:ea typeface="Verdana"/>
              <a:cs typeface="Verdana"/>
              <a:sym typeface="Verdana"/>
            </a:endParaRPr>
          </a:p>
          <a:p>
            <a:pPr indent="0" lvl="0" marL="0" rtl="0" algn="l">
              <a:spcBef>
                <a:spcPts val="0"/>
              </a:spcBef>
              <a:spcAft>
                <a:spcPts val="0"/>
              </a:spcAft>
              <a:buNone/>
            </a:pPr>
            <a:r>
              <a:rPr lang="en-US" sz="1200">
                <a:solidFill>
                  <a:srgbClr val="202124"/>
                </a:solidFill>
                <a:highlight>
                  <a:srgbClr val="F8F9FA"/>
                </a:highlight>
                <a:latin typeface="Verdana"/>
                <a:ea typeface="Verdana"/>
                <a:cs typeface="Verdana"/>
                <a:sym typeface="Verdana"/>
              </a:rPr>
              <a:t>Amakhono... ikhono lokusebenzisa, ukufinyelela, ukuhlunga, ukuhlola, ukudala, ukuhlela nokwabelana ngokuqukethwe kwedijithali; ukuphatha nokuvikela ulwazi, okuqukethwe, idatha kanye nobunikazi bedijithali; ukubona nokusebenzisana ngempumelelo nesoftware, amadivaysi, ubuhlakani bokwenziwa noma amarobhothi</a:t>
            </a:r>
            <a:endParaRPr sz="1200">
              <a:solidFill>
                <a:srgbClr val="202124"/>
              </a:solidFill>
              <a:highlight>
                <a:srgbClr val="F8F9FA"/>
              </a:highlight>
              <a:latin typeface="Verdana"/>
              <a:ea typeface="Verdana"/>
              <a:cs typeface="Verdana"/>
              <a:sym typeface="Verdana"/>
            </a:endParaRPr>
          </a:p>
          <a:p>
            <a:pPr indent="0" lvl="0" marL="0" marR="190500" rtl="0" algn="l">
              <a:lnSpc>
                <a:spcPct val="128571"/>
              </a:lnSpc>
              <a:spcBef>
                <a:spcPts val="0"/>
              </a:spcBef>
              <a:spcAft>
                <a:spcPts val="0"/>
              </a:spcAft>
              <a:buNone/>
            </a:pPr>
            <a:r>
              <a:rPr lang="en-US" sz="1200">
                <a:solidFill>
                  <a:srgbClr val="202124"/>
                </a:solidFill>
                <a:highlight>
                  <a:srgbClr val="F8F9FA"/>
                </a:highlight>
                <a:latin typeface="Verdana"/>
                <a:ea typeface="Verdana"/>
                <a:cs typeface="Verdana"/>
                <a:sym typeface="Verdana"/>
              </a:rPr>
              <a:t>Izimo zengqondo… ezibucayi, nokho ilukuluku, nomqondo ovulekile… indlela yokuziphatha, ephephile nenesibopho sokusebenzisa</a:t>
            </a:r>
            <a:endParaRPr sz="1200">
              <a:solidFill>
                <a:srgbClr val="202124"/>
              </a:solidFill>
              <a:highlight>
                <a:srgbClr val="F8F9FA"/>
              </a:highlight>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6"/>
          <p:cNvPicPr preferRelativeResize="0"/>
          <p:nvPr/>
        </p:nvPicPr>
        <p:blipFill rotWithShape="1">
          <a:blip r:embed="rId3">
            <a:alphaModFix/>
          </a:blip>
          <a:srcRect b="0" l="0" r="0" t="0"/>
          <a:stretch/>
        </p:blipFill>
        <p:spPr>
          <a:xfrm>
            <a:off x="1942499" y="0"/>
            <a:ext cx="7201501" cy="5143500"/>
          </a:xfrm>
          <a:prstGeom prst="rect">
            <a:avLst/>
          </a:prstGeom>
          <a:noFill/>
          <a:ln>
            <a:noFill/>
          </a:ln>
        </p:spPr>
      </p:pic>
      <p:sp>
        <p:nvSpPr>
          <p:cNvPr id="157" name="Google Shape;157;p26"/>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US" sz="2400" u="none" cap="none" strike="noStrike">
                <a:solidFill>
                  <a:srgbClr val="304A9D"/>
                </a:solidFill>
                <a:highlight>
                  <a:srgbClr val="FFFFFF"/>
                </a:highlight>
                <a:latin typeface="Verdana"/>
                <a:ea typeface="Verdana"/>
                <a:cs typeface="Verdana"/>
                <a:sym typeface="Verdana"/>
              </a:rPr>
              <a:t>DigCom</a:t>
            </a:r>
            <a:endParaRPr b="1" i="0" sz="24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lang="en-US" sz="1600">
                <a:solidFill>
                  <a:srgbClr val="304A9D"/>
                </a:solidFill>
                <a:highlight>
                  <a:srgbClr val="FFFFFF"/>
                </a:highlight>
                <a:latin typeface="Verdana"/>
                <a:ea typeface="Verdana"/>
                <a:cs typeface="Verdana"/>
                <a:sym typeface="Verdana"/>
              </a:rPr>
              <a:t>Funda ukubhukuda olwandle lwedijithali</a:t>
            </a:r>
            <a:endParaRPr b="0" i="0" sz="1600" u="none" cap="none" strike="noStrike">
              <a:solidFill>
                <a:srgbClr val="304A9D"/>
              </a:solidFill>
              <a:highlight>
                <a:srgbClr val="FFFFFF"/>
              </a:highlight>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idx="4294967295" type="ctrTitle"/>
          </p:nvPr>
        </p:nvSpPr>
        <p:spPr>
          <a:xfrm>
            <a:off x="406950" y="800625"/>
            <a:ext cx="8290800" cy="59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Ukufunda kwabezndaba kanye namakhono abalulekile</a:t>
            </a:r>
            <a:endParaRPr b="1" sz="2400">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b="1" sz="2400">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t/>
            </a:r>
            <a:endParaRPr b="1" sz="2400">
              <a:solidFill>
                <a:srgbClr val="304A9D"/>
              </a:solidFill>
              <a:highlight>
                <a:srgbClr val="FFFFFF"/>
              </a:highlight>
              <a:latin typeface="Verdana"/>
              <a:ea typeface="Verdana"/>
              <a:cs typeface="Verdana"/>
              <a:sym typeface="Verdana"/>
            </a:endParaRPr>
          </a:p>
        </p:txBody>
      </p:sp>
      <p:sp>
        <p:nvSpPr>
          <p:cNvPr id="163" name="Google Shape;163;p27"/>
          <p:cNvSpPr txBox="1"/>
          <p:nvPr/>
        </p:nvSpPr>
        <p:spPr>
          <a:xfrm>
            <a:off x="406949" y="1855825"/>
            <a:ext cx="7986000" cy="308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US" sz="1200">
                <a:solidFill>
                  <a:srgbClr val="202124"/>
                </a:solidFill>
                <a:highlight>
                  <a:srgbClr val="F8F9FA"/>
                </a:highlight>
                <a:latin typeface="Verdana"/>
                <a:ea typeface="Verdana"/>
                <a:cs typeface="Verdana"/>
                <a:sym typeface="Verdana"/>
              </a:rPr>
              <a:t>Amakhono Okufunda nokubhala:</a:t>
            </a:r>
            <a:endParaRPr b="1"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Ulwazi: ikhono lokubona, ukuqonda, ukuveza, ukwakha nokuhumusha imiqondo, imizwa, amaqiniso nemibono ngazo zombili izindlela zomlomo nezibhaliwe, kusetshenziswa izinto ezibonwayo, ezizwakalayo/ ezilalelwayo nezidijithali kuzo zonke izigaba nezimo.</a:t>
            </a:r>
            <a:endParaRPr sz="1200">
              <a:solidFill>
                <a:srgbClr val="202124"/>
              </a:solidFill>
              <a:highlight>
                <a:srgbClr val="F8F9FA"/>
              </a:highlight>
              <a:latin typeface="Verdana"/>
              <a:ea typeface="Verdana"/>
              <a:cs typeface="Verdana"/>
              <a:sym typeface="Verdana"/>
            </a:endParaRPr>
          </a:p>
          <a:p>
            <a:pPr indent="0" lvl="0" marL="0" marR="38100" rtl="0" algn="l">
              <a:lnSpc>
                <a:spcPct val="128571"/>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Amakhono: ukuxhumana ngomlomo nokubhaliwe + ukucinga, ukuqoqa nokucubungula ulwazi, ukusebenzisa amathuluzi</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b="1" sz="1200">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b="1" sz="1200">
              <a:latin typeface="Verdana"/>
              <a:ea typeface="Verdana"/>
              <a:cs typeface="Verdana"/>
              <a:sym typeface="Verdana"/>
            </a:endParaRPr>
          </a:p>
          <a:p>
            <a:pPr indent="0" lvl="0" marL="0" marR="38100" rtl="0" algn="l">
              <a:lnSpc>
                <a:spcPct val="128571"/>
              </a:lnSpc>
              <a:spcBef>
                <a:spcPts val="0"/>
              </a:spcBef>
              <a:spcAft>
                <a:spcPts val="0"/>
              </a:spcAft>
              <a:buClr>
                <a:schemeClr val="dk1"/>
              </a:buClr>
              <a:buSzPts val="1100"/>
              <a:buFont typeface="Arial"/>
              <a:buNone/>
            </a:pPr>
            <a:r>
              <a:rPr b="1" lang="en-US" sz="1200">
                <a:solidFill>
                  <a:srgbClr val="202124"/>
                </a:solidFill>
                <a:highlight>
                  <a:srgbClr val="F8F9FA"/>
                </a:highlight>
                <a:latin typeface="Verdana"/>
                <a:ea typeface="Verdana"/>
                <a:cs typeface="Verdana"/>
                <a:sym typeface="Verdana"/>
              </a:rPr>
              <a:t>Imfundo yabezindaba nayo ibhekwa njengengxenye Yekhono Elibalulekile Lokuba yisakhamuzi</a:t>
            </a:r>
            <a:r>
              <a:rPr lang="en-US" sz="1200">
                <a:solidFill>
                  <a:srgbClr val="202124"/>
                </a:solidFill>
                <a:highlight>
                  <a:srgbClr val="F8F9FA"/>
                </a:highlight>
                <a:latin typeface="Verdana"/>
                <a:ea typeface="Verdana"/>
                <a:cs typeface="Verdana"/>
                <a:sym typeface="Verdana"/>
              </a:rPr>
              <a:t> - ngaphansi kwamakhono okuba yisakhamuzi (ikhono lokufinyelela, ukuqonda okujulile, nokusebenzelana nezinhlobo zemidiya zendabuko nezintsha kanye neqhaza nemisebenzi yabezindaba okufanele iqondwe ngentando yeningi. imiphakathi).</a:t>
            </a:r>
            <a:endParaRPr sz="1200">
              <a:solidFill>
                <a:srgbClr val="202124"/>
              </a:solidFill>
              <a:highlight>
                <a:srgbClr val="F8F9FA"/>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t/>
            </a:r>
            <a:endParaRPr b="1" sz="1200">
              <a:latin typeface="Verdana"/>
              <a:ea typeface="Verdana"/>
              <a:cs typeface="Verdana"/>
              <a:sym typeface="Verdana"/>
            </a:endParaRPr>
          </a:p>
          <a:p>
            <a:pPr indent="0" lvl="0" marL="0" marR="0" rtl="0" algn="l">
              <a:lnSpc>
                <a:spcPct val="100000"/>
              </a:lnSpc>
              <a:spcBef>
                <a:spcPts val="0"/>
              </a:spcBef>
              <a:spcAft>
                <a:spcPts val="0"/>
              </a:spcAft>
              <a:buNone/>
            </a:pPr>
            <a:r>
              <a:t/>
            </a:r>
            <a:endParaRPr b="1" sz="1200">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idx="4294967295" type="ctrTitle"/>
          </p:nvPr>
        </p:nvSpPr>
        <p:spPr>
          <a:xfrm>
            <a:off x="235500" y="1306800"/>
            <a:ext cx="8520600" cy="8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Ake sifinqe</a:t>
            </a:r>
            <a:endParaRPr b="1" i="1" sz="2400" u="none" cap="none" strike="noStrike">
              <a:solidFill>
                <a:srgbClr val="304A9D"/>
              </a:solidFill>
              <a:latin typeface="Verdana"/>
              <a:ea typeface="Verdana"/>
              <a:cs typeface="Verdana"/>
              <a:sym typeface="Verdana"/>
            </a:endParaRPr>
          </a:p>
        </p:txBody>
      </p:sp>
      <p:sp>
        <p:nvSpPr>
          <p:cNvPr id="169" name="Google Shape;169;p28"/>
          <p:cNvSpPr txBox="1"/>
          <p:nvPr/>
        </p:nvSpPr>
        <p:spPr>
          <a:xfrm>
            <a:off x="235500" y="2169600"/>
            <a:ext cx="6051600" cy="1675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200"/>
              <a:buFont typeface="Arial"/>
              <a:buNone/>
            </a:pPr>
            <a:r>
              <a:rPr lang="en-US" sz="1200">
                <a:solidFill>
                  <a:srgbClr val="202124"/>
                </a:solidFill>
                <a:highlight>
                  <a:srgbClr val="F8F9FA"/>
                </a:highlight>
                <a:latin typeface="Verdana"/>
                <a:ea typeface="Verdana"/>
                <a:cs typeface="Verdana"/>
                <a:sym typeface="Verdana"/>
              </a:rPr>
              <a:t>I-Media Literacy ne Digital Literacy:</a:t>
            </a:r>
            <a:endParaRPr sz="1200">
              <a:solidFill>
                <a:srgbClr val="202124"/>
              </a:solidFill>
              <a:highlight>
                <a:srgbClr val="F8F9FA"/>
              </a:highlight>
              <a:latin typeface="Verdana"/>
              <a:ea typeface="Verdana"/>
              <a:cs typeface="Verdana"/>
              <a:sym typeface="Verdana"/>
            </a:endParaRPr>
          </a:p>
          <a:p>
            <a:pPr indent="-304800" lvl="0" marL="457200" marR="0" rtl="0" algn="l">
              <a:lnSpc>
                <a:spcPct val="150000"/>
              </a:lnSpc>
              <a:spcBef>
                <a:spcPts val="0"/>
              </a:spcBef>
              <a:spcAft>
                <a:spcPts val="0"/>
              </a:spcAft>
              <a:buClr>
                <a:srgbClr val="202124"/>
              </a:buClr>
              <a:buSzPts val="1200"/>
              <a:buFont typeface="Verdana"/>
              <a:buChar char="●"/>
            </a:pPr>
            <a:r>
              <a:rPr lang="en-US" sz="1200">
                <a:solidFill>
                  <a:srgbClr val="202124"/>
                </a:solidFill>
                <a:highlight>
                  <a:srgbClr val="F8F9FA"/>
                </a:highlight>
                <a:latin typeface="Verdana"/>
                <a:ea typeface="Verdana"/>
                <a:cs typeface="Verdana"/>
                <a:sym typeface="Verdana"/>
              </a:rPr>
              <a:t>Kuhlobana kanjani okubili?</a:t>
            </a:r>
            <a:endParaRPr sz="1200">
              <a:solidFill>
                <a:srgbClr val="202124"/>
              </a:solidFill>
              <a:highlight>
                <a:srgbClr val="F8F9FA"/>
              </a:highlight>
              <a:latin typeface="Verdana"/>
              <a:ea typeface="Verdana"/>
              <a:cs typeface="Verdana"/>
              <a:sym typeface="Verdana"/>
            </a:endParaRPr>
          </a:p>
          <a:p>
            <a:pPr indent="-304800" lvl="0" marL="457200" marR="0" rtl="0" algn="l">
              <a:lnSpc>
                <a:spcPct val="150000"/>
              </a:lnSpc>
              <a:spcBef>
                <a:spcPts val="0"/>
              </a:spcBef>
              <a:spcAft>
                <a:spcPts val="0"/>
              </a:spcAft>
              <a:buClr>
                <a:srgbClr val="202124"/>
              </a:buClr>
              <a:buSzPts val="1200"/>
              <a:buFont typeface="Verdana"/>
              <a:buChar char="●"/>
            </a:pPr>
            <a:r>
              <a:rPr lang="en-US" sz="1200">
                <a:solidFill>
                  <a:srgbClr val="202124"/>
                </a:solidFill>
                <a:highlight>
                  <a:srgbClr val="F8F9FA"/>
                </a:highlight>
                <a:latin typeface="Verdana"/>
                <a:ea typeface="Verdana"/>
                <a:cs typeface="Verdana"/>
                <a:sym typeface="Verdana"/>
              </a:rPr>
              <a:t>Siyini isizinda esiyinhloko futhi yini isizinda esingaphansi kwesinye?</a:t>
            </a:r>
            <a:endParaRPr sz="1200">
              <a:solidFill>
                <a:srgbClr val="202124"/>
              </a:solidFill>
              <a:highlight>
                <a:srgbClr val="F8F9FA"/>
              </a:highlight>
              <a:latin typeface="Verdana"/>
              <a:ea typeface="Verdana"/>
              <a:cs typeface="Verdana"/>
              <a:sym typeface="Verdana"/>
            </a:endParaRPr>
          </a:p>
          <a:p>
            <a:pPr indent="-304800" lvl="0" marL="457200" marR="38100" rtl="0" algn="l">
              <a:lnSpc>
                <a:spcPct val="128571"/>
              </a:lnSpc>
              <a:spcBef>
                <a:spcPts val="0"/>
              </a:spcBef>
              <a:spcAft>
                <a:spcPts val="0"/>
              </a:spcAft>
              <a:buClr>
                <a:srgbClr val="202124"/>
              </a:buClr>
              <a:buSzPts val="1200"/>
              <a:buFont typeface="Verdana"/>
              <a:buChar char="●"/>
            </a:pPr>
            <a:r>
              <a:rPr lang="en-US" sz="1200">
                <a:solidFill>
                  <a:srgbClr val="202124"/>
                </a:solidFill>
                <a:highlight>
                  <a:srgbClr val="F8F9FA"/>
                </a:highlight>
                <a:latin typeface="Verdana"/>
                <a:ea typeface="Verdana"/>
                <a:cs typeface="Verdana"/>
                <a:sym typeface="Verdana"/>
              </a:rPr>
              <a:t>Ingabe kulungile ukubuza ukuthi iyiphi eyinhloko, futhi yimuphi - ongaphansi?</a:t>
            </a:r>
            <a:endParaRPr sz="1200">
              <a:solidFill>
                <a:srgbClr val="202124"/>
              </a:solidFill>
              <a:highlight>
                <a:srgbClr val="F8F9FA"/>
              </a:highlight>
              <a:latin typeface="Verdana"/>
              <a:ea typeface="Verdana"/>
              <a:cs typeface="Verdana"/>
              <a:sym typeface="Verdana"/>
            </a:endParaRPr>
          </a:p>
          <a:p>
            <a:pPr indent="0" lvl="0" marL="0" marR="0" rtl="0" algn="l">
              <a:lnSpc>
                <a:spcPct val="150000"/>
              </a:lnSpc>
              <a:spcBef>
                <a:spcPts val="0"/>
              </a:spcBef>
              <a:spcAft>
                <a:spcPts val="0"/>
              </a:spcAft>
              <a:buClr>
                <a:srgbClr val="000000"/>
              </a:buClr>
              <a:buSzPts val="1200"/>
              <a:buFont typeface="Arial"/>
              <a:buNone/>
            </a:pPr>
            <a:r>
              <a:t/>
            </a:r>
            <a:endParaRPr i="1" sz="1200">
              <a:solidFill>
                <a:schemeClr val="dk1"/>
              </a:solidFill>
              <a:highlight>
                <a:srgbClr val="FFFFFF"/>
              </a:highlight>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p:nvPr/>
        </p:nvSpPr>
        <p:spPr>
          <a:xfrm>
            <a:off x="0" y="4337850"/>
            <a:ext cx="9144000" cy="90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5" name="Google Shape;175;p29"/>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176" name="Google Shape;176;p29"/>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177" name="Google Shape;177;p29"/>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178" name="Google Shape;178;p29"/>
          <p:cNvSpPr txBox="1"/>
          <p:nvPr/>
        </p:nvSpPr>
        <p:spPr>
          <a:xfrm>
            <a:off x="533400" y="4433100"/>
            <a:ext cx="82353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666666"/>
                </a:solidFill>
                <a:latin typeface="Verdana"/>
                <a:ea typeface="Verdana"/>
                <a:cs typeface="Verdana"/>
                <a:sym typeface="Verdana"/>
              </a:rPr>
              <a:t>The YDML project has been funded with support from the European Commission in the frames of Erasmus+ program, KA2 (ref. No 608788-EPP-1-2019-1-BG-EPPKA2-CBY-ACPALA). This publication reflects the views only of the author, and the Commission cannot be held responsible for any use which may be made of the information contained therein.</a:t>
            </a:r>
            <a:endParaRPr b="0" i="0" sz="1000" u="none" cap="none" strike="noStrike">
              <a:solidFill>
                <a:srgbClr val="666666"/>
              </a:solidFill>
              <a:latin typeface="Verdana"/>
              <a:ea typeface="Verdana"/>
              <a:cs typeface="Verdana"/>
              <a:sym typeface="Verdana"/>
            </a:endParaRPr>
          </a:p>
        </p:txBody>
      </p:sp>
      <p:sp>
        <p:nvSpPr>
          <p:cNvPr id="179" name="Google Shape;179;p29"/>
          <p:cNvSpPr txBox="1"/>
          <p:nvPr/>
        </p:nvSpPr>
        <p:spPr>
          <a:xfrm>
            <a:off x="3076425" y="917825"/>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id="180" name="Google Shape;180;p29"/>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pic>
        <p:nvPicPr>
          <p:cNvPr descr="Creative Commons License" id="181" name="Google Shape;181;p29"/>
          <p:cNvPicPr preferRelativeResize="0"/>
          <p:nvPr/>
        </p:nvPicPr>
        <p:blipFill rotWithShape="1">
          <a:blip r:embed="rId7">
            <a:alphaModFix/>
          </a:blip>
          <a:srcRect b="0" l="0" r="0" t="0"/>
          <a:stretch/>
        </p:blipFill>
        <p:spPr>
          <a:xfrm>
            <a:off x="1524552" y="2391642"/>
            <a:ext cx="838200" cy="296863"/>
          </a:xfrm>
          <a:prstGeom prst="rect">
            <a:avLst/>
          </a:prstGeom>
          <a:noFill/>
          <a:ln>
            <a:noFill/>
          </a:ln>
        </p:spPr>
      </p:pic>
      <p:sp>
        <p:nvSpPr>
          <p:cNvPr id="182" name="Google Shape;182;p29"/>
          <p:cNvSpPr/>
          <p:nvPr/>
        </p:nvSpPr>
        <p:spPr>
          <a:xfrm>
            <a:off x="2495310" y="2143249"/>
            <a:ext cx="5223600" cy="1128300"/>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en-US" sz="1000" u="sng" cap="none" strike="noStrike">
                <a:solidFill>
                  <a:srgbClr val="0097A7"/>
                </a:solidFill>
                <a:latin typeface="Arial"/>
                <a:ea typeface="Arial"/>
                <a:cs typeface="Arial"/>
                <a:sym typeface="Arial"/>
                <a:hlinkClick r:id="rId8">
                  <a:extLst>
                    <a:ext uri="{A12FA001-AC4F-418D-AE19-62706E023703}">
                      <ahyp:hlinkClr val="tx"/>
                    </a:ext>
                  </a:extLst>
                </a:hlinkClick>
              </a:rPr>
              <a:t>Creative Commons Attribution-NonCommercial 4.0 International License</a:t>
            </a:r>
            <a:endParaRPr b="0" i="0" sz="10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000000"/>
                </a:solidFill>
                <a:latin typeface="Arial"/>
                <a:ea typeface="Arial"/>
                <a:cs typeface="Arial"/>
                <a:sym typeface="Arial"/>
              </a:rPr>
              <a:t>Attribution-NonCommercial (CC BY-NC 4.0)</a:t>
            </a:r>
            <a:endParaRPr b="1"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You will have to acknowledge the author (when mentioned) and to refer to YDML project.</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US" sz="1000" u="none" cap="none" strike="noStrike">
                <a:solidFill>
                  <a:srgbClr val="000000"/>
                </a:solidFill>
                <a:latin typeface="Arial"/>
                <a:ea typeface="Arial"/>
                <a:cs typeface="Arial"/>
                <a:sym typeface="Arial"/>
              </a:rPr>
              <a:t>Share</a:t>
            </a:r>
            <a:r>
              <a:rPr b="0" i="0" lang="en-US" sz="1000" u="none" cap="none" strike="noStrike">
                <a:solidFill>
                  <a:srgbClr val="000000"/>
                </a:solidFill>
                <a:latin typeface="Arial"/>
                <a:ea typeface="Arial"/>
                <a:cs typeface="Arial"/>
                <a:sym typeface="Arial"/>
              </a:rPr>
              <a:t> — copy and redistribute the material in any medium or format for free use</a:t>
            </a:r>
            <a:endParaRPr b="0" i="0" sz="1000" u="none" cap="none" strike="noStrike">
              <a:solidFill>
                <a:srgbClr val="000000"/>
              </a:solidFill>
              <a:latin typeface="Arial"/>
              <a:ea typeface="Arial"/>
              <a:cs typeface="Arial"/>
              <a:sym typeface="Arial"/>
            </a:endParaRPr>
          </a:p>
          <a:p>
            <a:pPr indent="-63500" lvl="0" marL="0" marR="0" rtl="0" algn="l">
              <a:lnSpc>
                <a:spcPct val="100000"/>
              </a:lnSpc>
              <a:spcBef>
                <a:spcPts val="0"/>
              </a:spcBef>
              <a:spcAft>
                <a:spcPts val="0"/>
              </a:spcAft>
              <a:buClr>
                <a:srgbClr val="000000"/>
              </a:buClr>
              <a:buSzPts val="1000"/>
              <a:buFont typeface="Arial"/>
              <a:buChar char="•"/>
            </a:pPr>
            <a:r>
              <a:rPr b="1" i="0" lang="en-US" sz="1000" u="none" cap="none" strike="noStrike">
                <a:solidFill>
                  <a:srgbClr val="000000"/>
                </a:solidFill>
                <a:latin typeface="Arial"/>
                <a:ea typeface="Arial"/>
                <a:cs typeface="Arial"/>
                <a:sym typeface="Arial"/>
              </a:rPr>
              <a:t>Adapt</a:t>
            </a:r>
            <a:r>
              <a:rPr b="0" i="0" lang="en-US" sz="1000" u="none" cap="none" strike="noStrike">
                <a:solidFill>
                  <a:srgbClr val="000000"/>
                </a:solidFill>
                <a:latin typeface="Arial"/>
                <a:ea typeface="Arial"/>
                <a:cs typeface="Arial"/>
                <a:sym typeface="Arial"/>
              </a:rPr>
              <a:t> — remix, transform, and build upon the material</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b="0" l="0" r="0" t="14682"/>
          <a:stretch/>
        </p:blipFill>
        <p:spPr>
          <a:xfrm>
            <a:off x="0" y="0"/>
            <a:ext cx="3634140" cy="2324734"/>
          </a:xfrm>
          <a:prstGeom prst="rect">
            <a:avLst/>
          </a:prstGeom>
          <a:noFill/>
          <a:ln>
            <a:noFill/>
          </a:ln>
        </p:spPr>
      </p:pic>
      <p:pic>
        <p:nvPicPr>
          <p:cNvPr id="71" name="Google Shape;71;p14"/>
          <p:cNvPicPr preferRelativeResize="0"/>
          <p:nvPr/>
        </p:nvPicPr>
        <p:blipFill rotWithShape="1">
          <a:blip r:embed="rId4">
            <a:alphaModFix/>
          </a:blip>
          <a:srcRect b="0" l="0" r="0" t="20075"/>
          <a:stretch/>
        </p:blipFill>
        <p:spPr>
          <a:xfrm>
            <a:off x="3634140" y="898071"/>
            <a:ext cx="3634140" cy="2177776"/>
          </a:xfrm>
          <a:prstGeom prst="rect">
            <a:avLst/>
          </a:prstGeom>
          <a:noFill/>
          <a:ln>
            <a:noFill/>
          </a:ln>
        </p:spPr>
      </p:pic>
      <p:pic>
        <p:nvPicPr>
          <p:cNvPr id="72" name="Google Shape;72;p14"/>
          <p:cNvPicPr preferRelativeResize="0"/>
          <p:nvPr/>
        </p:nvPicPr>
        <p:blipFill rotWithShape="1">
          <a:blip r:embed="rId5">
            <a:alphaModFix/>
          </a:blip>
          <a:srcRect b="0" l="0" r="0" t="0"/>
          <a:stretch/>
        </p:blipFill>
        <p:spPr>
          <a:xfrm>
            <a:off x="5948075" y="2724784"/>
            <a:ext cx="3204089" cy="2402343"/>
          </a:xfrm>
          <a:prstGeom prst="rect">
            <a:avLst/>
          </a:prstGeom>
          <a:noFill/>
          <a:ln>
            <a:noFill/>
          </a:ln>
        </p:spPr>
      </p:pic>
      <p:pic>
        <p:nvPicPr>
          <p:cNvPr id="73" name="Google Shape;73;p14"/>
          <p:cNvPicPr preferRelativeResize="0"/>
          <p:nvPr/>
        </p:nvPicPr>
        <p:blipFill rotWithShape="1">
          <a:blip r:embed="rId6">
            <a:alphaModFix/>
          </a:blip>
          <a:srcRect b="0" l="0" r="0" t="0"/>
          <a:stretch/>
        </p:blipFill>
        <p:spPr>
          <a:xfrm>
            <a:off x="3127708" y="2718663"/>
            <a:ext cx="3212253" cy="2408464"/>
          </a:xfrm>
          <a:prstGeom prst="rect">
            <a:avLst/>
          </a:prstGeom>
          <a:noFill/>
          <a:ln>
            <a:noFill/>
          </a:ln>
        </p:spPr>
      </p:pic>
      <p:pic>
        <p:nvPicPr>
          <p:cNvPr id="74" name="Google Shape;74;p14"/>
          <p:cNvPicPr preferRelativeResize="0"/>
          <p:nvPr/>
        </p:nvPicPr>
        <p:blipFill rotWithShape="1">
          <a:blip r:embed="rId7">
            <a:alphaModFix/>
          </a:blip>
          <a:srcRect b="0" l="0" r="0" t="0"/>
          <a:stretch/>
        </p:blipFill>
        <p:spPr>
          <a:xfrm>
            <a:off x="0" y="2721429"/>
            <a:ext cx="3208564" cy="2405698"/>
          </a:xfrm>
          <a:prstGeom prst="rect">
            <a:avLst/>
          </a:prstGeom>
          <a:noFill/>
          <a:ln>
            <a:noFill/>
          </a:ln>
        </p:spPr>
      </p:pic>
      <p:pic>
        <p:nvPicPr>
          <p:cNvPr id="75" name="Google Shape;75;p14"/>
          <p:cNvPicPr preferRelativeResize="0"/>
          <p:nvPr/>
        </p:nvPicPr>
        <p:blipFill rotWithShape="1">
          <a:blip r:embed="rId8">
            <a:alphaModFix/>
          </a:blip>
          <a:srcRect b="0" l="0" r="0" t="0"/>
          <a:stretch/>
        </p:blipFill>
        <p:spPr>
          <a:xfrm>
            <a:off x="-45027" y="3382"/>
            <a:ext cx="3853543" cy="51401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Ama-Ice Breakers</a:t>
            </a:r>
            <a:endParaRPr b="1" sz="2800">
              <a:solidFill>
                <a:srgbClr val="304A9D"/>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I Digital Media Literacy- ingxoxo</a:t>
            </a:r>
            <a:endParaRPr b="1" sz="2800">
              <a:solidFill>
                <a:srgbClr val="304A9D"/>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p:nvPr/>
        </p:nvSpPr>
        <p:spPr>
          <a:xfrm>
            <a:off x="3470836" y="551675"/>
            <a:ext cx="4320589" cy="4320589"/>
          </a:xfrm>
          <a:prstGeom prst="ellipse">
            <a:avLst/>
          </a:prstGeom>
          <a:solidFill>
            <a:srgbClr val="7030A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1" name="Google Shape;91;p17"/>
          <p:cNvSpPr txBox="1"/>
          <p:nvPr/>
        </p:nvSpPr>
        <p:spPr>
          <a:xfrm>
            <a:off x="5135544" y="2190945"/>
            <a:ext cx="2581736" cy="1033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2500">
                <a:solidFill>
                  <a:schemeClr val="lt1"/>
                </a:solidFill>
                <a:latin typeface="Calibri"/>
                <a:ea typeface="Calibri"/>
                <a:cs typeface="Calibri"/>
                <a:sym typeface="Calibri"/>
              </a:rPr>
              <a:t>ULWAZI LWE-MIDIYA</a:t>
            </a:r>
            <a:endParaRPr b="0" i="0" sz="2500" u="none" cap="none" strike="noStrike">
              <a:solidFill>
                <a:schemeClr val="lt1"/>
              </a:solidFill>
              <a:latin typeface="Arial"/>
              <a:ea typeface="Arial"/>
              <a:cs typeface="Arial"/>
              <a:sym typeface="Arial"/>
            </a:endParaRPr>
          </a:p>
        </p:txBody>
      </p:sp>
      <p:sp>
        <p:nvSpPr>
          <p:cNvPr id="92" name="Google Shape;92;p17"/>
          <p:cNvSpPr/>
          <p:nvPr/>
        </p:nvSpPr>
        <p:spPr>
          <a:xfrm>
            <a:off x="889100" y="548954"/>
            <a:ext cx="4320589" cy="4320589"/>
          </a:xfrm>
          <a:prstGeom prst="ellipse">
            <a:avLst/>
          </a:prstGeom>
          <a:solidFill>
            <a:srgbClr val="92D05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17"/>
          <p:cNvSpPr txBox="1"/>
          <p:nvPr/>
        </p:nvSpPr>
        <p:spPr>
          <a:xfrm>
            <a:off x="889100" y="2194451"/>
            <a:ext cx="2660993" cy="102959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lang="en-US" sz="2400">
                <a:solidFill>
                  <a:schemeClr val="lt1"/>
                </a:solidFill>
                <a:latin typeface="Calibri"/>
                <a:ea typeface="Calibri"/>
                <a:cs typeface="Calibri"/>
                <a:sym typeface="Calibri"/>
              </a:rPr>
              <a:t>ULWAZI LWE-DIJITHALI</a:t>
            </a:r>
            <a:endParaRPr b="0" i="0" sz="2400" u="none" cap="none" strike="noStrike">
              <a:solidFill>
                <a:schemeClr val="lt1"/>
              </a:solidFill>
              <a:latin typeface="Arial"/>
              <a:ea typeface="Arial"/>
              <a:cs typeface="Arial"/>
              <a:sym typeface="Arial"/>
            </a:endParaRPr>
          </a:p>
        </p:txBody>
      </p:sp>
      <p:sp>
        <p:nvSpPr>
          <p:cNvPr id="94" name="Google Shape;94;p17"/>
          <p:cNvSpPr txBox="1"/>
          <p:nvPr/>
        </p:nvSpPr>
        <p:spPr>
          <a:xfrm>
            <a:off x="3624238" y="2128099"/>
            <a:ext cx="1511306" cy="14280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rPr b="1" i="1" lang="en-US" sz="2400">
                <a:solidFill>
                  <a:schemeClr val="lt1"/>
                </a:solidFill>
                <a:latin typeface="Calibri"/>
                <a:ea typeface="Calibri"/>
                <a:cs typeface="Calibri"/>
                <a:sym typeface="Calibri"/>
              </a:rPr>
              <a:t>Ulwazi lwe midiya e-dijithali</a:t>
            </a:r>
            <a:endParaRPr b="0" i="1" sz="2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p:nvPr/>
        </p:nvSpPr>
        <p:spPr>
          <a:xfrm>
            <a:off x="3985186" y="551675"/>
            <a:ext cx="4320589" cy="4320589"/>
          </a:xfrm>
          <a:prstGeom prst="ellipse">
            <a:avLst/>
          </a:prstGeom>
          <a:solidFill>
            <a:srgbClr val="7030A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 name="Google Shape;100;p18"/>
          <p:cNvSpPr txBox="1"/>
          <p:nvPr/>
        </p:nvSpPr>
        <p:spPr>
          <a:xfrm rot="5400000">
            <a:off x="6616648" y="2060082"/>
            <a:ext cx="2116034" cy="112539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Font typeface="Arial"/>
              <a:buNone/>
            </a:pPr>
            <a:r>
              <a:rPr b="1" lang="en-US" sz="2100">
                <a:solidFill>
                  <a:schemeClr val="lt1"/>
                </a:solidFill>
                <a:latin typeface="Calibri"/>
                <a:ea typeface="Calibri"/>
                <a:cs typeface="Calibri"/>
                <a:sym typeface="Calibri"/>
              </a:rPr>
              <a:t>ULWAZI LWE-MIDIYA</a:t>
            </a:r>
            <a:endParaRPr sz="2100">
              <a:solidFill>
                <a:schemeClr val="lt1"/>
              </a:solidFill>
            </a:endParaRPr>
          </a:p>
          <a:p>
            <a:pPr indent="0" lvl="0" marL="0" marR="0" rtl="0" algn="ctr">
              <a:lnSpc>
                <a:spcPct val="100000"/>
              </a:lnSpc>
              <a:spcBef>
                <a:spcPts val="0"/>
              </a:spcBef>
              <a:spcAft>
                <a:spcPts val="0"/>
              </a:spcAft>
              <a:buClr>
                <a:schemeClr val="lt1"/>
              </a:buClr>
              <a:buSzPts val="3200"/>
              <a:buFont typeface="Arial"/>
              <a:buNone/>
            </a:pPr>
            <a:r>
              <a:t/>
            </a:r>
            <a:endParaRPr b="1" sz="2500">
              <a:solidFill>
                <a:schemeClr val="lt1"/>
              </a:solidFill>
              <a:latin typeface="Calibri"/>
              <a:ea typeface="Calibri"/>
              <a:cs typeface="Calibri"/>
              <a:sym typeface="Calibri"/>
            </a:endParaRPr>
          </a:p>
        </p:txBody>
      </p:sp>
      <p:sp>
        <p:nvSpPr>
          <p:cNvPr id="101" name="Google Shape;101;p18"/>
          <p:cNvSpPr/>
          <p:nvPr/>
        </p:nvSpPr>
        <p:spPr>
          <a:xfrm>
            <a:off x="2791376" y="548954"/>
            <a:ext cx="4320589" cy="4320589"/>
          </a:xfrm>
          <a:prstGeom prst="ellipse">
            <a:avLst/>
          </a:prstGeom>
          <a:solidFill>
            <a:srgbClr val="92D05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2" name="Google Shape;102;p18"/>
          <p:cNvSpPr txBox="1"/>
          <p:nvPr/>
        </p:nvSpPr>
        <p:spPr>
          <a:xfrm rot="-5400000">
            <a:off x="2261868" y="2077781"/>
            <a:ext cx="2462099" cy="126293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Font typeface="Arial"/>
              <a:buNone/>
            </a:pPr>
            <a:r>
              <a:rPr b="1" lang="en-US" sz="2400">
                <a:solidFill>
                  <a:schemeClr val="lt1"/>
                </a:solidFill>
                <a:latin typeface="Calibri"/>
                <a:ea typeface="Calibri"/>
                <a:cs typeface="Calibri"/>
                <a:sym typeface="Calibri"/>
              </a:rPr>
              <a:t>ULWAZI LWE-DIJITHALI</a:t>
            </a:r>
            <a:endParaRPr sz="2400">
              <a:solidFill>
                <a:schemeClr val="lt1"/>
              </a:solidFill>
            </a:endParaRPr>
          </a:p>
          <a:p>
            <a:pPr indent="0" lvl="0" marL="0" rtl="0" algn="ctr">
              <a:spcBef>
                <a:spcPts val="0"/>
              </a:spcBef>
              <a:spcAft>
                <a:spcPts val="0"/>
              </a:spcAft>
              <a:buClr>
                <a:schemeClr val="lt1"/>
              </a:buClr>
              <a:buSzPts val="3200"/>
              <a:buFont typeface="Arial"/>
              <a:buNone/>
            </a:pPr>
            <a:r>
              <a:t/>
            </a:r>
            <a:endParaRPr b="1" sz="2600">
              <a:solidFill>
                <a:schemeClr val="lt1"/>
              </a:solidFill>
              <a:latin typeface="Calibri"/>
              <a:ea typeface="Calibri"/>
              <a:cs typeface="Calibri"/>
              <a:sym typeface="Calibri"/>
            </a:endParaRPr>
          </a:p>
        </p:txBody>
      </p:sp>
      <p:sp>
        <p:nvSpPr>
          <p:cNvPr id="103" name="Google Shape;103;p18"/>
          <p:cNvSpPr txBox="1"/>
          <p:nvPr/>
        </p:nvSpPr>
        <p:spPr>
          <a:xfrm>
            <a:off x="4351565" y="1908774"/>
            <a:ext cx="2334985" cy="186312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400"/>
              <a:buFont typeface="Arial"/>
              <a:buNone/>
            </a:pPr>
            <a:r>
              <a:rPr b="1" i="1" lang="en-US" sz="2400">
                <a:solidFill>
                  <a:schemeClr val="lt1"/>
                </a:solidFill>
                <a:latin typeface="Calibri"/>
                <a:ea typeface="Calibri"/>
                <a:cs typeface="Calibri"/>
                <a:sym typeface="Calibri"/>
              </a:rPr>
              <a:t>Ulwazi lwe midiya e-dijithali</a:t>
            </a:r>
            <a:endParaRPr i="1" sz="2400">
              <a:solidFill>
                <a:schemeClr val="lt1"/>
              </a:solidFill>
            </a:endParaRPr>
          </a:p>
          <a:p>
            <a:pPr indent="0" lvl="0" marL="0" rtl="0" algn="ctr">
              <a:spcBef>
                <a:spcPts val="0"/>
              </a:spcBef>
              <a:spcAft>
                <a:spcPts val="0"/>
              </a:spcAft>
              <a:buClr>
                <a:schemeClr val="lt1"/>
              </a:buClr>
              <a:buSzPts val="2400"/>
              <a:buFont typeface="Arial"/>
              <a:buNone/>
            </a:pPr>
            <a:r>
              <a:t/>
            </a:r>
            <a:endParaRPr b="1" i="1" sz="2400">
              <a:solidFill>
                <a:schemeClr val="lt1"/>
              </a:solidFill>
              <a:latin typeface="Calibri"/>
              <a:ea typeface="Calibri"/>
              <a:cs typeface="Calibri"/>
              <a:sym typeface="Calibri"/>
            </a:endParaRPr>
          </a:p>
        </p:txBody>
      </p:sp>
      <p:sp>
        <p:nvSpPr>
          <p:cNvPr id="104" name="Google Shape;104;p18"/>
          <p:cNvSpPr/>
          <p:nvPr/>
        </p:nvSpPr>
        <p:spPr>
          <a:xfrm>
            <a:off x="117718" y="872266"/>
            <a:ext cx="2845651" cy="138499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SzPts val="1100"/>
              <a:buNone/>
            </a:pPr>
            <a:r>
              <a:rPr b="1" lang="en-US" sz="2600">
                <a:solidFill>
                  <a:schemeClr val="dk1"/>
                </a:solidFill>
                <a:highlight>
                  <a:srgbClr val="FFFFFF"/>
                </a:highlight>
                <a:latin typeface="Verdana"/>
                <a:ea typeface="Verdana"/>
                <a:cs typeface="Verdana"/>
                <a:sym typeface="Verdana"/>
              </a:rPr>
              <a:t>Ulwazi noma Ikhono?</a:t>
            </a:r>
            <a:endParaRPr b="1" sz="2600">
              <a:solidFill>
                <a:schemeClr val="dk1"/>
              </a:solidFill>
              <a:highlight>
                <a:srgbClr val="FFFFFF"/>
              </a:highlight>
              <a:latin typeface="Verdana"/>
              <a:ea typeface="Verdana"/>
              <a:cs typeface="Verdana"/>
              <a:sym typeface="Verdana"/>
            </a:endParaRPr>
          </a:p>
        </p:txBody>
      </p:sp>
      <p:sp>
        <p:nvSpPr>
          <p:cNvPr id="105" name="Google Shape;105;p18"/>
          <p:cNvSpPr/>
          <p:nvPr/>
        </p:nvSpPr>
        <p:spPr>
          <a:xfrm>
            <a:off x="117718" y="4659071"/>
            <a:ext cx="4055919" cy="41549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200">
                <a:solidFill>
                  <a:schemeClr val="dk1"/>
                </a:solidFill>
                <a:highlight>
                  <a:srgbClr val="FFFFFF"/>
                </a:highlight>
                <a:latin typeface="Verdana"/>
                <a:ea typeface="Verdana"/>
                <a:cs typeface="Verdana"/>
                <a:sym typeface="Verdana"/>
              </a:rPr>
              <a:t>*Ikhono = ulwazu, amakhono, isimo sengqondo</a:t>
            </a:r>
            <a:endParaRPr b="0" i="0" sz="1200" u="none" cap="none" strike="noStrike">
              <a:solidFill>
                <a:schemeClr val="dk1"/>
              </a:solidFill>
              <a:highlight>
                <a:srgbClr val="FFFFFF"/>
              </a:highlight>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p:nvPr/>
        </p:nvSpPr>
        <p:spPr>
          <a:xfrm>
            <a:off x="2350503" y="548954"/>
            <a:ext cx="4320589" cy="4320589"/>
          </a:xfrm>
          <a:prstGeom prst="ellipse">
            <a:avLst/>
          </a:prstGeom>
          <a:solidFill>
            <a:srgbClr val="7030A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19"/>
          <p:cNvSpPr txBox="1"/>
          <p:nvPr/>
        </p:nvSpPr>
        <p:spPr>
          <a:xfrm rot="5400000">
            <a:off x="4910311" y="2190707"/>
            <a:ext cx="2116034" cy="112539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Font typeface="Arial"/>
              <a:buNone/>
            </a:pPr>
            <a:r>
              <a:rPr b="1" lang="en-US" sz="2100">
                <a:solidFill>
                  <a:schemeClr val="lt1"/>
                </a:solidFill>
                <a:latin typeface="Calibri"/>
                <a:ea typeface="Calibri"/>
                <a:cs typeface="Calibri"/>
                <a:sym typeface="Calibri"/>
              </a:rPr>
              <a:t>ULWAZI LWE-MIDIYA</a:t>
            </a:r>
            <a:endParaRPr sz="2100">
              <a:solidFill>
                <a:schemeClr val="lt1"/>
              </a:solidFill>
            </a:endParaRPr>
          </a:p>
          <a:p>
            <a:pPr indent="0" lvl="0" marL="0" marR="0" rtl="0" algn="l">
              <a:lnSpc>
                <a:spcPct val="100000"/>
              </a:lnSpc>
              <a:spcBef>
                <a:spcPts val="0"/>
              </a:spcBef>
              <a:spcAft>
                <a:spcPts val="0"/>
              </a:spcAft>
              <a:buClr>
                <a:schemeClr val="lt1"/>
              </a:buClr>
              <a:buSzPts val="3200"/>
              <a:buFont typeface="Arial"/>
              <a:buNone/>
            </a:pPr>
            <a:r>
              <a:t/>
            </a:r>
            <a:endParaRPr b="1" sz="3200">
              <a:solidFill>
                <a:schemeClr val="lt1"/>
              </a:solidFill>
              <a:latin typeface="Calibri"/>
              <a:ea typeface="Calibri"/>
              <a:cs typeface="Calibri"/>
              <a:sym typeface="Calibri"/>
            </a:endParaRPr>
          </a:p>
        </p:txBody>
      </p:sp>
      <p:sp>
        <p:nvSpPr>
          <p:cNvPr id="112" name="Google Shape;112;p19"/>
          <p:cNvSpPr txBox="1"/>
          <p:nvPr/>
        </p:nvSpPr>
        <p:spPr>
          <a:xfrm rot="-5400000">
            <a:off x="1820996" y="2077781"/>
            <a:ext cx="2462099" cy="1262933"/>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3200"/>
              <a:buFont typeface="Arial"/>
              <a:buNone/>
            </a:pPr>
            <a:r>
              <a:rPr b="1" lang="en-US" sz="2400">
                <a:solidFill>
                  <a:schemeClr val="lt1"/>
                </a:solidFill>
                <a:latin typeface="Calibri"/>
                <a:ea typeface="Calibri"/>
                <a:cs typeface="Calibri"/>
                <a:sym typeface="Calibri"/>
              </a:rPr>
              <a:t>ULWAZI LWE-DIJITHALI</a:t>
            </a:r>
            <a:endParaRPr b="1" sz="3200">
              <a:solidFill>
                <a:schemeClr val="lt1"/>
              </a:solidFill>
              <a:latin typeface="Calibri"/>
              <a:ea typeface="Calibri"/>
              <a:cs typeface="Calibri"/>
              <a:sym typeface="Calibri"/>
            </a:endParaRPr>
          </a:p>
        </p:txBody>
      </p:sp>
      <p:sp>
        <p:nvSpPr>
          <p:cNvPr id="113" name="Google Shape;113;p19"/>
          <p:cNvSpPr/>
          <p:nvPr/>
        </p:nvSpPr>
        <p:spPr>
          <a:xfrm>
            <a:off x="2350504" y="548954"/>
            <a:ext cx="4320600" cy="4320600"/>
          </a:xfrm>
          <a:prstGeom prst="ellipse">
            <a:avLst/>
          </a:prstGeom>
          <a:solidFill>
            <a:srgbClr val="92D050">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19"/>
          <p:cNvSpPr txBox="1"/>
          <p:nvPr/>
        </p:nvSpPr>
        <p:spPr>
          <a:xfrm>
            <a:off x="3404503" y="2011415"/>
            <a:ext cx="2334900" cy="186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400"/>
              <a:buFont typeface="Arial"/>
              <a:buNone/>
            </a:pPr>
            <a:r>
              <a:rPr b="1" i="1" lang="en-US" sz="2400">
                <a:solidFill>
                  <a:schemeClr val="lt1"/>
                </a:solidFill>
                <a:latin typeface="Calibri"/>
                <a:ea typeface="Calibri"/>
                <a:cs typeface="Calibri"/>
                <a:sym typeface="Calibri"/>
              </a:rPr>
              <a:t>Ulwazi lwe midiya e-dijithali</a:t>
            </a:r>
            <a:endParaRPr b="1" i="1" sz="36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solidFill>
                  <a:srgbClr val="304A9D"/>
                </a:solidFill>
                <a:highlight>
                  <a:srgbClr val="FFFFFF"/>
                </a:highlight>
                <a:latin typeface="Verdana"/>
                <a:ea typeface="Verdana"/>
                <a:cs typeface="Verdana"/>
                <a:sym typeface="Verdana"/>
              </a:rPr>
              <a:t>Ulwazi lwe-Midiya</a:t>
            </a:r>
            <a:endParaRPr b="1" sz="2800">
              <a:solidFill>
                <a:srgbClr val="304A9D"/>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idx="4294967295" type="ctrTitle"/>
          </p:nvPr>
        </p:nvSpPr>
        <p:spPr>
          <a:xfrm>
            <a:off x="235500" y="1306800"/>
            <a:ext cx="8520600" cy="86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US" sz="2400">
                <a:solidFill>
                  <a:srgbClr val="304A9D"/>
                </a:solidFill>
                <a:highlight>
                  <a:srgbClr val="FFFFFF"/>
                </a:highlight>
                <a:latin typeface="Verdana"/>
                <a:ea typeface="Verdana"/>
                <a:cs typeface="Verdana"/>
                <a:sym typeface="Verdana"/>
              </a:rPr>
              <a:t>Iyini i-Media Literacy ngokusho kwakho? Wabelana ngombono wakho.</a:t>
            </a:r>
            <a:endParaRPr sz="2100">
              <a:solidFill>
                <a:srgbClr val="202124"/>
              </a:solidFill>
              <a:highlight>
                <a:srgbClr val="F8F9FA"/>
              </a:highlight>
            </a:endParaRPr>
          </a:p>
          <a:p>
            <a:pPr indent="0" lvl="0" marL="0" marR="0" rtl="0" algn="l">
              <a:lnSpc>
                <a:spcPct val="100000"/>
              </a:lnSpc>
              <a:spcBef>
                <a:spcPts val="0"/>
              </a:spcBef>
              <a:spcAft>
                <a:spcPts val="0"/>
              </a:spcAft>
              <a:buClr>
                <a:schemeClr val="dk1"/>
              </a:buClr>
              <a:buSzPts val="2800"/>
              <a:buFont typeface="Arial"/>
              <a:buNone/>
            </a:pPr>
            <a:r>
              <a:t/>
            </a:r>
            <a:endParaRPr b="1" sz="2400">
              <a:solidFill>
                <a:srgbClr val="304A9D"/>
              </a:solidFill>
              <a:highlight>
                <a:srgbClr val="FFFFFF"/>
              </a:highlight>
              <a:latin typeface="Verdana"/>
              <a:ea typeface="Verdana"/>
              <a:cs typeface="Verdana"/>
              <a:sym typeface="Verdana"/>
            </a:endParaRPr>
          </a:p>
        </p:txBody>
      </p:sp>
      <p:sp>
        <p:nvSpPr>
          <p:cNvPr id="125" name="Google Shape;125;p21"/>
          <p:cNvSpPr txBox="1"/>
          <p:nvPr/>
        </p:nvSpPr>
        <p:spPr>
          <a:xfrm>
            <a:off x="235500" y="2571750"/>
            <a:ext cx="6051600" cy="1398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Ayikho incazelo elungile noma engalungile.</a:t>
            </a:r>
            <a:endParaRPr sz="1200">
              <a:solidFill>
                <a:srgbClr val="202124"/>
              </a:solidFill>
              <a:highlight>
                <a:srgbClr val="F8F9FA"/>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Yabelana ngombono wakho nabanye ababambiqhaza ku-workshop.</a:t>
            </a:r>
            <a:endParaRPr sz="1200">
              <a:solidFill>
                <a:srgbClr val="202124"/>
              </a:solidFill>
              <a:highlight>
                <a:srgbClr val="F8F9FA"/>
              </a:highlight>
              <a:latin typeface="Verdana"/>
              <a:ea typeface="Verdana"/>
              <a:cs typeface="Verdana"/>
              <a:sym typeface="Verdana"/>
            </a:endParaRPr>
          </a:p>
          <a:p>
            <a:pPr indent="0" lvl="0" marL="0" marR="38100" rtl="0" algn="l">
              <a:lnSpc>
                <a:spcPct val="128571"/>
              </a:lnSpc>
              <a:spcBef>
                <a:spcPts val="0"/>
              </a:spcBef>
              <a:spcAft>
                <a:spcPts val="0"/>
              </a:spcAft>
              <a:buClr>
                <a:schemeClr val="dk1"/>
              </a:buClr>
              <a:buSzPts val="1100"/>
              <a:buFont typeface="Arial"/>
              <a:buNone/>
            </a:pPr>
            <a:r>
              <a:rPr lang="en-US" sz="1200">
                <a:solidFill>
                  <a:srgbClr val="202124"/>
                </a:solidFill>
                <a:highlight>
                  <a:srgbClr val="F8F9FA"/>
                </a:highlight>
                <a:latin typeface="Verdana"/>
                <a:ea typeface="Verdana"/>
                <a:cs typeface="Verdana"/>
                <a:sym typeface="Verdana"/>
              </a:rPr>
              <a:t>Ngale ndlela sizodala incazelo eyiqoqo ye-Media Literacy yeqembu lethu elithile.</a:t>
            </a:r>
            <a:endParaRPr sz="1200">
              <a:solidFill>
                <a:srgbClr val="202124"/>
              </a:solidFill>
              <a:highlight>
                <a:srgbClr val="F8F9FA"/>
              </a:highlight>
              <a:latin typeface="Verdana"/>
              <a:ea typeface="Verdana"/>
              <a:cs typeface="Verdana"/>
              <a:sym typeface="Verdana"/>
            </a:endParaRPr>
          </a:p>
          <a:p>
            <a:pPr indent="0" lvl="0" marL="0" marR="0" rtl="0" algn="l">
              <a:lnSpc>
                <a:spcPct val="150000"/>
              </a:lnSpc>
              <a:spcBef>
                <a:spcPts val="0"/>
              </a:spcBef>
              <a:spcAft>
                <a:spcPts val="0"/>
              </a:spcAft>
              <a:buClr>
                <a:schemeClr val="dk1"/>
              </a:buClr>
              <a:buSzPts val="1100"/>
              <a:buFont typeface="Arial"/>
              <a:buNone/>
            </a:pPr>
            <a:r>
              <a:t/>
            </a:r>
            <a:endParaRPr sz="1200">
              <a:solidFill>
                <a:schemeClr val="dk1"/>
              </a:solidFill>
              <a:highlight>
                <a:srgbClr val="FFFFFF"/>
              </a:highlight>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