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j1rlimzJWIFOZidSJUADAOQu01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" name="Google Shape;1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75" y="225125"/>
            <a:ext cx="2109176" cy="7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9842" y="188400"/>
            <a:ext cx="2933275" cy="8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219861"/>
            <a:ext cx="9144003" cy="107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" y="-24920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9" name="Google Shape;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550"/>
            <a:ext cx="8298752" cy="553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75" y="72737"/>
            <a:ext cx="1778252" cy="61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3"/>
          <p:cNvSpPr txBox="1"/>
          <p:nvPr/>
        </p:nvSpPr>
        <p:spPr>
          <a:xfrm>
            <a:off x="7001525" y="178513"/>
            <a:ext cx="202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4" name="Google Shape;2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7257788" y="2731213"/>
            <a:ext cx="2984875" cy="23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275" y="147125"/>
            <a:ext cx="1433952" cy="4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4"/>
          <p:cNvSpPr txBox="1"/>
          <p:nvPr/>
        </p:nvSpPr>
        <p:spPr>
          <a:xfrm>
            <a:off x="7053223" y="209288"/>
            <a:ext cx="220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cs" sz="13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3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1" name="Google Shape;3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63850"/>
            <a:ext cx="8298752" cy="553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75" y="225125"/>
            <a:ext cx="2109176" cy="7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9842" y="188400"/>
            <a:ext cx="2933275" cy="8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067461"/>
            <a:ext cx="9144003" cy="1076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hyperlink" Target="http://creativecommons.org/licenses/by-nc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2WBdlFr4FI0" TargetMode="External"/><Relationship Id="rId4" Type="http://schemas.openxmlformats.org/officeDocument/2006/relationships/hyperlink" Target="https://edu.gcfglobal.org/en/digital-media-literacy/how-filter-bubbles-isolate-you/1/" TargetMode="External"/><Relationship Id="rId5" Type="http://schemas.openxmlformats.org/officeDocument/2006/relationships/hyperlink" Target="https://www.webarchiv.cz/cs/topic-collections/dezinformacni-weby" TargetMode="External"/><Relationship Id="rId6" Type="http://schemas.openxmlformats.org/officeDocument/2006/relationships/hyperlink" Target="https://www.snopes.com/news/2016/01/14/fake-news-sit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idx="4294967295" type="ctrTitle"/>
          </p:nvPr>
        </p:nvSpPr>
        <p:spPr>
          <a:xfrm>
            <a:off x="169475" y="1953200"/>
            <a:ext cx="72177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cs" sz="2200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Social media bubbles</a:t>
            </a:r>
            <a:r>
              <a:rPr b="1" i="0" lang="cs" sz="22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 (filt</a:t>
            </a:r>
            <a:r>
              <a:rPr b="1" lang="cs" sz="2200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er</a:t>
            </a:r>
            <a:r>
              <a:rPr b="1" i="0" lang="cs" sz="22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 bubbles)</a:t>
            </a:r>
            <a:endParaRPr b="1" i="0" sz="22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59250" y="3163525"/>
            <a:ext cx="474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cs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Český tým</a:t>
            </a:r>
            <a:endParaRPr b="1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168400" y="3516201"/>
            <a:ext cx="287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" sz="1200" u="none" cap="none" strike="noStrike">
                <a:solidFill>
                  <a:srgbClr val="099148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1" i="0" sz="1200" u="none" cap="none" strike="noStrike">
              <a:solidFill>
                <a:srgbClr val="0991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/>
          <p:nvPr/>
        </p:nvSpPr>
        <p:spPr>
          <a:xfrm>
            <a:off x="0" y="4337850"/>
            <a:ext cx="9144000" cy="90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idx="4294967295" type="ctrTitle"/>
          </p:nvPr>
        </p:nvSpPr>
        <p:spPr>
          <a:xfrm>
            <a:off x="2758250" y="687900"/>
            <a:ext cx="28023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3300" u="none" cap="none" strike="noStrike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Otázky?</a:t>
            </a:r>
            <a:endParaRPr b="1" i="0" sz="33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7" name="Google Shape;11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75" y="225125"/>
            <a:ext cx="2013470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6999" y="188400"/>
            <a:ext cx="2756125" cy="7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0"/>
          <p:cNvSpPr txBox="1"/>
          <p:nvPr/>
        </p:nvSpPr>
        <p:spPr>
          <a:xfrm>
            <a:off x="533400" y="4433100"/>
            <a:ext cx="8235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Projekt YDML byl financován s podporou Evropské komise v rámci programu Erasmus+, KA2 (ref. č. 608788-EPP-1-2019-1-BG-EPPKA2-CBY-ACPALA). Tato publikace odráží pouze názory autora a Komise nenese odpovědnost za jakékoli použití informací v ní obsažených.</a:t>
            </a:r>
            <a:endParaRPr b="0" i="0" sz="1000" u="none" cap="none" strike="noStrike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10"/>
          <p:cNvSpPr txBox="1"/>
          <p:nvPr/>
        </p:nvSpPr>
        <p:spPr>
          <a:xfrm>
            <a:off x="2758250" y="1348475"/>
            <a:ext cx="232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1" name="Google Shape;12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3354400"/>
            <a:ext cx="8637158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122" name="Google Shape;12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4552" y="2391642"/>
            <a:ext cx="838200" cy="29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0"/>
          <p:cNvSpPr/>
          <p:nvPr/>
        </p:nvSpPr>
        <p:spPr>
          <a:xfrm>
            <a:off x="2495310" y="2143249"/>
            <a:ext cx="5223600" cy="112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91425" spcFirstLastPara="1" rIns="122175" wrap="square" tIns="20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00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 4.0 International License</a:t>
            </a:r>
            <a:endParaRPr b="0" i="0" sz="1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Attribution-NonCommercial (CC BY-NC 4.0)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have to acknowledge the author (when mentioned) and to refer to YDML project.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are free to: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— copy and redistribute the material in any medium or format for free use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</a:t>
            </a: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— remix, transform, and build upon the material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idx="4294967295" type="title"/>
          </p:nvPr>
        </p:nvSpPr>
        <p:spPr>
          <a:xfrm>
            <a:off x="311700" y="29072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Social media bubbles</a:t>
            </a:r>
            <a:r>
              <a:rPr b="1" lang="cs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b="1" lang="cs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filter bubbles</a:t>
            </a:r>
            <a:r>
              <a:rPr b="1" lang="cs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b="1" sz="2800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 b="1233" l="456" r="809" t="749"/>
          <a:stretch/>
        </p:blipFill>
        <p:spPr>
          <a:xfrm>
            <a:off x="1655618" y="810491"/>
            <a:ext cx="5811982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>
            <p:ph idx="4294967295" type="ctrTitle"/>
          </p:nvPr>
        </p:nvSpPr>
        <p:spPr>
          <a:xfrm>
            <a:off x="235500" y="1306800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Definice tématu / problému, který je řešen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254725" y="2003900"/>
            <a:ext cx="4317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Hlavním cílem těchto lekcí je seznámit studenty s bublinami na sociálních sítích. Cílem je naučit je pracovat s informacemi na různých webech a jak porovnávat pravdu a lež. Obtížnějším úkolem pro další hodinu by bylo, aby studenti přišli se svými vlastními informacemi (novinky, novinky) a zbytek třídy pro ně našel pravdivé zdroje.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7" name="Google Shape;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3193" y="1634836"/>
            <a:ext cx="3508664" cy="3508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idx="4294967295" type="ctrTitle"/>
          </p:nvPr>
        </p:nvSpPr>
        <p:spPr>
          <a:xfrm>
            <a:off x="235500" y="1306800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Krátká informace k tématu / problému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254725" y="2003900"/>
            <a:ext cx="7739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/>
              <a:t>Sociální bublina </a:t>
            </a:r>
            <a:r>
              <a:rPr lang="cs"/>
              <a:t>– Sociální bublina znamená mít malou, jasně definovanou skupinu lidí, kteří souhlasí s tím, že omezí své blízké sociální kontakty pouze na ty, kteří jsou v bublině. Všichni si uvědomují, že jsou součástí bubliny, a souhlasí s tím, že budou minimalizovat úzký sociální kontakt s lidmi mimo bublinu.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/>
              <a:t>Informační přetížení </a:t>
            </a:r>
            <a:r>
              <a:rPr lang="cs"/>
              <a:t>– Informační přetížení je stav, kdy jste zahlceni množstvím dat prezentovaných pro vaši pozornost nebo zpracování. Tento termín se používá nejen k označení situací zahrnujících příliš mnoho dat pro dané rozhodnutí, ale také neustálého zaplavování dat z mnoha zdrojů, které je charakteristické pro moderní život.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idx="4294967295" type="ctrTitle"/>
          </p:nvPr>
        </p:nvSpPr>
        <p:spPr>
          <a:xfrm>
            <a:off x="235500" y="1306800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Krátká informace k tématu / problému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254725" y="2003900"/>
            <a:ext cx="7815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/>
              <a:t>Produsage </a:t>
            </a:r>
            <a:r>
              <a:rPr lang="cs"/>
              <a:t>– praktická aplikace být uživatelem i producentem on-line (internetového) obsahu.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/>
              <a:t>Dezinformace </a:t>
            </a:r>
            <a:r>
              <a:rPr lang="cs"/>
              <a:t>– nepravdivé informace, které mají za cíl uvést v omyl, zejména propaganda vydávaná vládní organizací konkurenční mocnosti nebo médiím.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/>
              <a:t>Dezinformace </a:t>
            </a:r>
            <a:r>
              <a:rPr lang="cs"/>
              <a:t>– nepravdivé nebo nepřesné informace, zejména ty, které jsou záměrně určeny ke klamání.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/>
              <a:t>Typy manipulačních technik </a:t>
            </a:r>
            <a:r>
              <a:rPr lang="cs"/>
              <a:t>(používání intenzivního emocionálního spojení ke kontrole chování jiné osoby; hraní na nejistotu osoby; lhaní a popírání; hyperbola a zobecňování; změna tématu; posouvání branek; používání strachu k ovládání druhé osoby; používání sociálních nerovností k ovládání druhého osoba; pasivní agrese; tiché zacházení s osobou; gaslighting; nábor druhých, aby pomohli s manipulací).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>
            <p:ph idx="4294967295" type="ctrTitle"/>
          </p:nvPr>
        </p:nvSpPr>
        <p:spPr>
          <a:xfrm>
            <a:off x="235500" y="1306800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Proč je důležité, aby se toto téma řešilo jako součást výchovy/školení mladých lidí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7"/>
          <p:cNvSpPr txBox="1"/>
          <p:nvPr/>
        </p:nvSpPr>
        <p:spPr>
          <a:xfrm>
            <a:off x="235499" y="2571750"/>
            <a:ext cx="4537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 dokončení lekci se studenti naučí důležité digitální dovednosti pro život v online světě :</a:t>
            </a:r>
            <a:endParaRPr/>
          </a:p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Hledejte on-line zdroje dezinformací a dezinformací</a:t>
            </a:r>
            <a:endParaRPr/>
          </a:p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Hledejte on-line spolehlivé zdroje</a:t>
            </a:r>
            <a:endParaRPr/>
          </a:p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Práce s informacemi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Získávání a zpracování dat</a:t>
            </a:r>
            <a:endParaRPr/>
          </a:p>
          <a:p>
            <a:pPr indent="-171450" lvl="0" marL="171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Prezentace výsledků</a:t>
            </a:r>
            <a:endParaRPr/>
          </a:p>
        </p:txBody>
      </p:sp>
      <p:pic>
        <p:nvPicPr>
          <p:cNvPr id="96" name="Google Shape;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890" y="2540524"/>
            <a:ext cx="3039816" cy="2431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idx="4294967295" type="ctrTitle"/>
          </p:nvPr>
        </p:nvSpPr>
        <p:spPr>
          <a:xfrm>
            <a:off x="235500" y="1306800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Co by měli učitelé / školitelé vědět o tomto tématu, aby byli schopni učit / školit mladé lidi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235500" y="2571750"/>
            <a:ext cx="4224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sociální bublina</a:t>
            </a:r>
            <a:endParaRPr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informační přetížení</a:t>
            </a:r>
            <a:endParaRPr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c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produsage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dezinformace a </a:t>
            </a:r>
            <a:r>
              <a:rPr lang="c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misinformace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manipulační techniky na internetu</a:t>
            </a:r>
            <a:endParaRPr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skutečné informace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" name="Google Shape;1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9492" y="2111001"/>
            <a:ext cx="3366654" cy="302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 txBox="1"/>
          <p:nvPr>
            <p:ph idx="4294967295" type="ctrTitle"/>
          </p:nvPr>
        </p:nvSpPr>
        <p:spPr>
          <a:xfrm>
            <a:off x="0" y="1002575"/>
            <a:ext cx="9144000" cy="538500"/>
          </a:xfrm>
          <a:prstGeom prst="rect">
            <a:avLst/>
          </a:prstGeom>
          <a:solidFill>
            <a:srgbClr val="304A9D"/>
          </a:solidFill>
          <a:ln>
            <a:noFill/>
          </a:ln>
        </p:spPr>
        <p:txBody>
          <a:bodyPr anchorCtr="0" anchor="t" bIns="91425" lIns="2700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Reference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9"/>
          <p:cNvSpPr txBox="1"/>
          <p:nvPr/>
        </p:nvSpPr>
        <p:spPr>
          <a:xfrm>
            <a:off x="254725" y="1705450"/>
            <a:ext cx="6420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/>
              <a:t>Učitel najde dokumentární film na: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https://youtu.be/2WBdlFr4FI0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/>
              <a:t>Výukové materiály studenti najdou na: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https://edu.gcfglobal.org/en/digital-media-literacy/how-filter-bubbles-isolate-you/1/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cs"/>
              <a:t>CZ: </a:t>
            </a:r>
            <a:r>
              <a:rPr lang="cs" u="sng">
                <a:solidFill>
                  <a:schemeClr val="hlink"/>
                </a:solidFill>
                <a:hlinkClick r:id="rId5"/>
              </a:rPr>
              <a:t>https://www.webarchiv.cz/cs/topic-collections/dezinformacni-weby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cs"/>
              <a:t>ENG: </a:t>
            </a:r>
            <a:r>
              <a:rPr lang="cs" u="sng">
                <a:solidFill>
                  <a:schemeClr val="hlink"/>
                </a:solidFill>
                <a:hlinkClick r:id="rId6"/>
              </a:rPr>
              <a:t>https://www.snopes.com/news/2016/01/14/fake-news-sites/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