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97EuUk5tQjaqeo9+QTGO79sXM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19861"/>
            <a:ext cx="9144003" cy="1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" y="-24920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5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72737"/>
            <a:ext cx="1778252" cy="6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/>
          <p:nvPr/>
        </p:nvSpPr>
        <p:spPr>
          <a:xfrm>
            <a:off x="7001525" y="178513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257788" y="2731213"/>
            <a:ext cx="2984875" cy="23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-CZ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638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067461"/>
            <a:ext cx="9144003" cy="107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hyperlink" Target="http://creativecommons.org/licenses/by-nc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2WBdlFr4FI0" TargetMode="External"/><Relationship Id="rId4" Type="http://schemas.openxmlformats.org/officeDocument/2006/relationships/hyperlink" Target="https://edu.gcfglobal.org/en/digital-media-literacy/how-filter-bubbles-isolate-you/1/" TargetMode="External"/><Relationship Id="rId5" Type="http://schemas.openxmlformats.org/officeDocument/2006/relationships/hyperlink" Target="https://www.webarchiv.cz/en/topic-collections/dezinformacni-weby" TargetMode="External"/><Relationship Id="rId6" Type="http://schemas.openxmlformats.org/officeDocument/2006/relationships/hyperlink" Target="https://www.snopes.com/news/2016/01/14/fake-news-si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idx="4294967295" type="ctrTitle"/>
          </p:nvPr>
        </p:nvSpPr>
        <p:spPr>
          <a:xfrm>
            <a:off x="169475" y="1953200"/>
            <a:ext cx="7217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-CZ" sz="22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Social media bubbles (filter bubbles)</a:t>
            </a:r>
            <a:endParaRPr b="1" i="0" sz="22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59250" y="3163525"/>
            <a:ext cx="474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-CZ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Czech Team</a:t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68400" y="3516201"/>
            <a:ext cx="287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rgbClr val="099148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1" i="0" sz="1200" u="none" cap="none" strike="noStrike">
              <a:solidFill>
                <a:srgbClr val="0991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0" y="4337850"/>
            <a:ext cx="9144000" cy="9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idx="4294967295" type="ctrTitle"/>
          </p:nvPr>
        </p:nvSpPr>
        <p:spPr>
          <a:xfrm>
            <a:off x="2758250" y="728725"/>
            <a:ext cx="28023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3300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Domande</a:t>
            </a:r>
            <a:r>
              <a:rPr b="1" i="0" lang="cs-CZ" sz="33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?</a:t>
            </a:r>
            <a:endParaRPr b="1" i="0" sz="3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01347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999" y="188400"/>
            <a:ext cx="2756125" cy="7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/>
        </p:nvSpPr>
        <p:spPr>
          <a:xfrm>
            <a:off x="533400" y="4433100"/>
            <a:ext cx="823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The YDML project has been funded with support from the European Commission in the frames of Erasmus+ program, KA2 (ref. No 608788-EPP-1-2019-1-BG-EPPKA2-CBY-ACPALA). This publication reflects the views only of the author, and the Commission cannot be held responsible for any use which may be made of the information contained therein.</a:t>
            </a:r>
            <a:endParaRPr b="0" i="0" sz="1000" u="none" cap="none" strike="noStrike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0"/>
          <p:cNvSpPr txBox="1"/>
          <p:nvPr/>
        </p:nvSpPr>
        <p:spPr>
          <a:xfrm>
            <a:off x="2947700" y="1344925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354400"/>
            <a:ext cx="8637158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122" name="Google Shape;12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552" y="2391642"/>
            <a:ext cx="838200" cy="29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/>
          <p:nvPr/>
        </p:nvSpPr>
        <p:spPr>
          <a:xfrm>
            <a:off x="2495310" y="2143249"/>
            <a:ext cx="5223600" cy="11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122175" wrap="square" tIns="20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 4.0 International License</a:t>
            </a:r>
            <a:endParaRPr b="0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Attribution-NonCommercial (CC BY-NC 4.0)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have to acknowledge the author (when mentioned) and to refer to YDML project.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free to: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0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copy and redistribute the material in any medium or format for free use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b="0" i="0" lang="cs-CZ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remix, transform, and build upon the material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-CZ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Social media bubbles (filter bubbles)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1233" l="456" r="809" t="749"/>
          <a:stretch/>
        </p:blipFill>
        <p:spPr>
          <a:xfrm>
            <a:off x="1655618" y="810491"/>
            <a:ext cx="581198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idx="4294967295" type="ctrTitle"/>
          </p:nvPr>
        </p:nvSpPr>
        <p:spPr>
          <a:xfrm>
            <a:off x="191075" y="1055175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Definizione dell'argomento/problema da affrontare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254725" y="2003900"/>
            <a:ext cx="4317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L'obiettivo principale di queste lezioni è far conoscere agli studenti le bolle dei social media. L'obiettivo è insegnare loro come lavorare con le informazioni presenti su diversi siti web e come confrontare la verità e il falso. Un compito più difficile per la prossima lezione potrebbe essere quello di chiedere agli studenti di proporre le proprie informazioni (notizie, news) e al resto della classe di trovare fonti vere per esse.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3193" y="1634836"/>
            <a:ext cx="3508664" cy="350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4294967295" type="ctrTitle"/>
          </p:nvPr>
        </p:nvSpPr>
        <p:spPr>
          <a:xfrm>
            <a:off x="235500" y="1025575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Definizione dell'argomento/problema da affrontare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235500" y="2012100"/>
            <a:ext cx="7739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u="sng"/>
              <a:t>Bolla sociale</a:t>
            </a:r>
            <a:r>
              <a:rPr lang="cs-CZ"/>
              <a:t> - Per bolla sociale si intende un gruppo ristretto e chiaramente definito di persone che concordano di limitare i loro contatti sociali stretti solo a coloro che fanno parte della bolla. Tutti sono consapevoli di far parte della bolla e accettano di ridurre al minimo i contatti sociali stretti con le persone al di fuori della bolla.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u="sng"/>
              <a:t>Sovraccarico di informazioni </a:t>
            </a:r>
            <a:r>
              <a:rPr lang="cs-CZ"/>
              <a:t>- Il sovraccarico di informazioni è uno stato in cui si è sopraffatti dalla quantità di dati presentati all'attenzione o all'elaborazione. Il termine è usato per riferirsi non solo a situazioni che comportano una quantità eccessiva di dati per una determinata decisione, ma anche alla costante inondazione di dati provenienti da molte fonti, caratteristica della vita moderna.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idx="4294967295" type="ctrTitle"/>
          </p:nvPr>
        </p:nvSpPr>
        <p:spPr>
          <a:xfrm>
            <a:off x="254725" y="944175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Definizione dell'argomento/problema da affrontare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254725" y="2003900"/>
            <a:ext cx="7815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/>
              <a:t>Produsage </a:t>
            </a:r>
            <a:r>
              <a:rPr lang="cs-CZ"/>
              <a:t>- La pratica di essere sia utente che produttore di contenuti online (Internet).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/>
              <a:t>Disinformazione </a:t>
            </a:r>
            <a:r>
              <a:rPr lang="cs-CZ"/>
              <a:t>- Informazioni false che hanno lo scopo di ingannare, in particolare la propaganda diffusa da un'organizzazione governativa a un potere rivale o ai media.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/>
              <a:t>Disinformazione </a:t>
            </a:r>
            <a:r>
              <a:rPr lang="cs-CZ"/>
              <a:t>- Informazioni false o imprecise, in particolare quelle deliberatamente destinate a ingannare.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Tipi di tecniche di manipolazione (Usare un'intensa connessione emotiva per controllare il comportamento di un'altra persona; Giocare sulle insicurezze di una persona; Mentire e negare; Iperbole e generalizzazione; Cambiare argomento; Spostare l'obiettivo; Usare la paura per controllare un'altra persona; Usare le disuguaglianze sociali per controllare un'altra persona; Aggressione passiva; Dare a una persona il trattamento del silenzio; Gaslighting; Reclutare altri per aiutare con la manipolazione).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Perché è importante che questo argomento sia affrontato nell'ambito dell'educazione/formazione dei giovani?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235499" y="2571750"/>
            <a:ext cx="4537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Dopo aver completato la lezione, gli studenti apprenderanno importanti competenze digitali per vivere nel mondo on-line: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Cercare in rete le fonti di disinformazione e disinformazione.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Ricerca on-line di fonti affidabili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Lavorare con le informazioni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Acquisizione ed elaborazione dei dati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Presentazione dei risultati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•"/>
            </a:pPr>
            <a:r>
              <a:t/>
            </a:r>
            <a:endParaRPr b="1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890" y="2540524"/>
            <a:ext cx="3039816" cy="243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4294967295" type="ctrTitle"/>
          </p:nvPr>
        </p:nvSpPr>
        <p:spPr>
          <a:xfrm>
            <a:off x="235500" y="81095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Cosa dovrebbero sapere gli insegnanti/formatori su questo argomento per essere in grado di insegnare/formare i giovani su questa materia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235500" y="2571750"/>
            <a:ext cx="4224988" cy="1846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 bubble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information overload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produsage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disinformations and misinformations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manipulation techniques on the Internet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real informations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9492" y="2111001"/>
            <a:ext cx="3366654" cy="30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>
            <p:ph idx="4294967295" type="ctrTitle"/>
          </p:nvPr>
        </p:nvSpPr>
        <p:spPr>
          <a:xfrm>
            <a:off x="0" y="1002575"/>
            <a:ext cx="9144000" cy="538500"/>
          </a:xfrm>
          <a:prstGeom prst="rect">
            <a:avLst/>
          </a:prstGeom>
          <a:solidFill>
            <a:srgbClr val="304A9D"/>
          </a:solidFill>
          <a:ln>
            <a:noFill/>
          </a:ln>
        </p:spPr>
        <p:txBody>
          <a:bodyPr anchorCtr="0" anchor="t" bIns="91425" lIns="270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-CZ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Bibliografia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254725" y="1705450"/>
            <a:ext cx="6420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/>
              <a:t>L'insegnante può trovare i documentari con i titoli su: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https://youtu.be/2WBdlFr4FI0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Gli studenti possono trovare le informazioni qui: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https://edu.gcfglobal.org/en/digital-media-literacy/how-filter-bubbles-isolate-you/1/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CZ: </a:t>
            </a:r>
            <a:r>
              <a:rPr b="0" i="0" lang="cs-CZ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https://www.webarchiv.cz/en/topic-collections/dezinformacni-weby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ENG: </a:t>
            </a:r>
            <a:r>
              <a:rPr b="0" i="0" lang="cs-CZ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https://www.snopes.com/news/2016/01/14/fake-news-sites/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