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40F0B7-8C4E-48FF-80CA-C68D80816DA8}">
  <a:tblStyle styleId="{6440F0B7-8C4E-48FF-80CA-C68D80816D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rbias.is/" TargetMode="External"/><Relationship Id="rId3" Type="http://schemas.openxmlformats.org/officeDocument/2006/relationships/hyperlink" Target="https://thedecisionlab.com/biases/confirmation-bias" TargetMode="External"/><Relationship Id="rId4" Type="http://schemas.openxmlformats.org/officeDocument/2006/relationships/hyperlink" Target="https://thedecisionlab.com/biases/dunning-kruger-effect" TargetMode="External"/><Relationship Id="rId5" Type="http://schemas.openxmlformats.org/officeDocument/2006/relationships/hyperlink" Target="https://www.youtube.com/watch?v=EVF0ojfhSrE" TargetMode="External"/><Relationship Id="rId6" Type="http://schemas.openxmlformats.org/officeDocument/2006/relationships/hyperlink" Target="https://www.nature.com/articles/s44159-022-00081-9"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althline.com/health/abc-model#how-it-work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aveibeenpwned.co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rlogicalfallacyis.co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aBNZkQrlLU"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avi.eu/"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N-yALPEpV4w" TargetMode="External"/><Relationship Id="rId3" Type="http://schemas.openxmlformats.org/officeDocument/2006/relationships/hyperlink" Target="https://www.theguardian.com/world/2011/jun/30/germany-end-nuclear-power-2022" TargetMode="External"/><Relationship Id="rId4" Type="http://schemas.openxmlformats.org/officeDocument/2006/relationships/hyperlink" Target="https://www.dw.com/en/why-is-germany-struggling-to-break-up-with-nuclear-energy/a-63807428" TargetMode="External"/><Relationship Id="rId5" Type="http://schemas.openxmlformats.org/officeDocument/2006/relationships/hyperlink" Target="https://www.sciencedirect.com/science/article/abs/pii/S0362331913001080" TargetMode="External"/><Relationship Id="rId6" Type="http://schemas.openxmlformats.org/officeDocument/2006/relationships/hyperlink" Target="https://www.bbc.com/news/science-environment-5421145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NGFep6rnc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adingraphics.com/book-summary-thinking-fast-and-slow/" TargetMode="External"/><Relationship Id="rId3" Type="http://schemas.openxmlformats.org/officeDocument/2006/relationships/hyperlink" Target="https://digitalcommons.uri.edu/cgi/viewcontent.cgi?article=1127&amp;context=jml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azon.com/W-James-Potter/e/B001IZV6J0/ref=dp_byline_cont_book_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b2836b33a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b2836b33a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rgbClr val="222222"/>
                </a:solidFill>
                <a:highlight>
                  <a:srgbClr val="FFFFFF"/>
                </a:highlight>
              </a:rPr>
              <a:t>Short information on the topic/problem</a:t>
            </a:r>
            <a:endParaRPr i="1">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GB">
                <a:solidFill>
                  <a:srgbClr val="222222"/>
                </a:solidFill>
                <a:highlight>
                  <a:srgbClr val="FFFFFF"/>
                </a:highlight>
              </a:rPr>
              <a:t>To talk about biases, you can use these definitions: </a:t>
            </a:r>
            <a:r>
              <a:rPr lang="en-GB" u="sng">
                <a:solidFill>
                  <a:schemeClr val="hlink"/>
                </a:solidFill>
                <a:highlight>
                  <a:srgbClr val="FFFFFF"/>
                </a:highlight>
                <a:hlinkClick r:id="rId2"/>
              </a:rPr>
              <a:t>https://yourbias.is/</a:t>
            </a:r>
            <a:r>
              <a:rPr lang="en-GB">
                <a:solidFill>
                  <a:srgbClr val="222222"/>
                </a:solidFill>
                <a:highlight>
                  <a:srgbClr val="FFFFFF"/>
                </a:highlight>
              </a:rPr>
              <a:t>. They also have a deck of cards available.</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GB">
                <a:solidFill>
                  <a:srgbClr val="222222"/>
                </a:solidFill>
                <a:highlight>
                  <a:srgbClr val="FFFFFF"/>
                </a:highlight>
              </a:rPr>
              <a:t>More on confirmation bias: </a:t>
            </a:r>
            <a:r>
              <a:rPr lang="en-GB" u="sng">
                <a:solidFill>
                  <a:schemeClr val="hlink"/>
                </a:solidFill>
                <a:highlight>
                  <a:srgbClr val="FFFFFF"/>
                </a:highlight>
                <a:hlinkClick r:id="rId3"/>
              </a:rPr>
              <a:t>https://thedecisionlab.com/biases/confirmation-bias</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GB">
                <a:solidFill>
                  <a:srgbClr val="222222"/>
                </a:solidFill>
                <a:highlight>
                  <a:srgbClr val="FFFFFF"/>
                </a:highlight>
              </a:rPr>
              <a:t>More on the Dunning-Kruger effect: </a:t>
            </a:r>
            <a:r>
              <a:rPr lang="en-GB" u="sng">
                <a:solidFill>
                  <a:schemeClr val="hlink"/>
                </a:solidFill>
                <a:highlight>
                  <a:srgbClr val="FFFFFF"/>
                </a:highlight>
                <a:hlinkClick r:id="rId4"/>
              </a:rPr>
              <a:t>https://thedecisionlab.com/biases/dunning-kruger-effect</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GB" u="sng">
                <a:solidFill>
                  <a:schemeClr val="hlink"/>
                </a:solidFill>
                <a:highlight>
                  <a:srgbClr val="FFFFFF"/>
                </a:highlight>
                <a:hlinkClick r:id="rId5"/>
              </a:rPr>
              <a:t>How To Use Stoic Methods To Win An Argument</a:t>
            </a:r>
            <a:r>
              <a:rPr lang="en-GB">
                <a:solidFill>
                  <a:srgbClr val="222222"/>
                </a:solidFill>
                <a:highlight>
                  <a:srgbClr val="FFFFFF"/>
                </a:highlight>
              </a:rPr>
              <a:t> (cognitive dissonance)</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GB">
                <a:solidFill>
                  <a:srgbClr val="222222"/>
                </a:solidFill>
                <a:highlight>
                  <a:srgbClr val="FFFFFF"/>
                </a:highlight>
              </a:rPr>
              <a:t>Interesting point of view: Intellectual Humility (</a:t>
            </a:r>
            <a:r>
              <a:rPr lang="en-GB" u="sng">
                <a:solidFill>
                  <a:schemeClr val="hlink"/>
                </a:solidFill>
                <a:highlight>
                  <a:srgbClr val="FFFFFF"/>
                </a:highlight>
                <a:hlinkClick r:id="rId6"/>
              </a:rPr>
              <a:t>https://www.nature.com/articles/s44159-022-00081-9</a:t>
            </a:r>
            <a:r>
              <a:rPr lang="en-GB">
                <a:solidFill>
                  <a:srgbClr val="222222"/>
                </a:solidFill>
                <a:highlight>
                  <a:srgbClr val="FFFFFF"/>
                </a:highlight>
              </a:rPr>
              <a:t>)</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b="1" sz="2300">
              <a:solidFill>
                <a:srgbClr val="0F0F0F"/>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b2836b33a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b2836b33a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rgbClr val="222222"/>
                </a:solidFill>
                <a:highlight>
                  <a:srgbClr val="FFFFFF"/>
                </a:highlight>
              </a:rPr>
              <a:t>Short information on the topic/problem</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How it works? </a:t>
            </a:r>
            <a:r>
              <a:rPr lang="en-GB" u="sng">
                <a:solidFill>
                  <a:schemeClr val="hlink"/>
                </a:solidFill>
                <a:hlinkClick r:id="rId2"/>
              </a:rPr>
              <a:t>https://www.healthline.com/health/abc-model#how-it-works</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b2836b33a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b2836b33a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rgbClr val="222222"/>
                </a:solidFill>
                <a:highlight>
                  <a:srgbClr val="FFFFFF"/>
                </a:highlight>
              </a:rPr>
              <a:t>Short information on the topic/problem</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hlink"/>
                </a:solidFill>
                <a:hlinkClick r:id="rId2"/>
              </a:rPr>
              <a:t>Have your data been hacked?</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Don’t forget to touch the echo chamber/information bubble aspect!</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b2836b33a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b2836b33a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rgbClr val="222222"/>
                </a:solidFill>
                <a:highlight>
                  <a:srgbClr val="FFFFFF"/>
                </a:highlight>
              </a:rPr>
              <a:t>Short information on the topic/problem</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To talk about logical fallacies, you can use these definitions: </a:t>
            </a:r>
            <a:r>
              <a:rPr lang="en-GB" u="sng">
                <a:solidFill>
                  <a:schemeClr val="hlink"/>
                </a:solidFill>
                <a:hlinkClick r:id="rId2"/>
              </a:rPr>
              <a:t>https://yourlogicalfallacyis.com/</a:t>
            </a:r>
            <a:r>
              <a:rPr lang="en-GB">
                <a:solidFill>
                  <a:schemeClr val="dk1"/>
                </a:solidFill>
              </a:rPr>
              <a:t>. They also have a deck of cards available.</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b2836b33a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b2836b33a8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rgbClr val="222222"/>
                </a:solidFill>
                <a:highlight>
                  <a:srgbClr val="FFFFFF"/>
                </a:highlight>
              </a:rPr>
              <a:t>Short information on the topic/problem</a:t>
            </a:r>
            <a:endParaRPr i="1">
              <a:solidFill>
                <a:srgbClr val="222222"/>
              </a:solidFill>
              <a:highlight>
                <a:srgbClr val="FFFFFF"/>
              </a:highlight>
            </a:endParaRPr>
          </a:p>
          <a:p>
            <a:pPr indent="0" lvl="0" marL="0" rtl="0" algn="l">
              <a:spcBef>
                <a:spcPts val="0"/>
              </a:spcBef>
              <a:spcAft>
                <a:spcPts val="0"/>
              </a:spcAft>
              <a:buNone/>
            </a:pPr>
            <a:r>
              <a:rPr lang="en-GB" u="sng">
                <a:solidFill>
                  <a:schemeClr val="hlink"/>
                </a:solidFill>
                <a:hlinkClick r:id="rId2"/>
              </a:rPr>
              <a:t>10 Principles of Social Manipulation Theory defined by Noam Chomsky</a:t>
            </a:r>
            <a:endParaRPr>
              <a:solidFill>
                <a:srgbClr val="222222"/>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b2836b33a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b2836b33a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rgbClr val="222222"/>
                </a:solidFill>
                <a:highlight>
                  <a:srgbClr val="FFFFFF"/>
                </a:highlight>
              </a:rPr>
              <a:t>Why is it important this topic to be addressed as part of the education / training of the young people</a:t>
            </a:r>
            <a:endParaRPr i="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b2836b33a8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b2836b33a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What should teachers / trainers know about this topic to be able to teach / train young people on that matter</a:t>
            </a:r>
            <a:endParaRPr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3c1d742db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3c1d742db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69f85c82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69f85c82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c1d742db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3c1d742db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3c1d742dbd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3c1d742dbd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rgbClr val="222222"/>
                </a:solidFill>
                <a:highlight>
                  <a:srgbClr val="FFFFFF"/>
                </a:highlight>
              </a:rPr>
              <a:t>Definition of the topic/problem that is addressed</a:t>
            </a:r>
            <a:endParaRPr i="1"/>
          </a:p>
          <a:p>
            <a:pPr indent="0" lvl="0" marL="0" rtl="0" algn="l">
              <a:spcBef>
                <a:spcPts val="0"/>
              </a:spcBef>
              <a:spcAft>
                <a:spcPts val="0"/>
              </a:spcAft>
              <a:buNone/>
            </a:pPr>
            <a:r>
              <a:rPr lang="en-GB"/>
              <a:t>Source: https://medialiteracynow.org/what-is-media-literacy/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b2836b33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b2836b33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rgbClr val="222222"/>
                </a:solidFill>
                <a:highlight>
                  <a:schemeClr val="lt1"/>
                </a:highlight>
              </a:rPr>
              <a:t>Definition of the topic/problem that is addressed</a:t>
            </a:r>
            <a:endParaRPr i="1">
              <a:solidFill>
                <a:srgbClr val="222222"/>
              </a:solidFill>
              <a:highlight>
                <a:schemeClr val="lt1"/>
              </a:highlight>
            </a:endParaRPr>
          </a:p>
          <a:p>
            <a:pPr indent="0" lvl="0" marL="0" rtl="0" algn="l">
              <a:lnSpc>
                <a:spcPct val="150000"/>
              </a:lnSpc>
              <a:spcBef>
                <a:spcPts val="0"/>
              </a:spcBef>
              <a:spcAft>
                <a:spcPts val="0"/>
              </a:spcAft>
              <a:buNone/>
            </a:pPr>
            <a:r>
              <a:rPr lang="en-GB" u="sng">
                <a:solidFill>
                  <a:schemeClr val="dk1"/>
                </a:solidFill>
                <a:highlight>
                  <a:schemeClr val="lt1"/>
                </a:highlight>
                <a:hlinkClick r:id="rId2">
                  <a:extLst>
                    <a:ext uri="{A12FA001-AC4F-418D-AE19-62706E023703}">
                      <ahyp:hlinkClr val="tx"/>
                    </a:ext>
                  </a:extLst>
                </a:hlinkClick>
              </a:rPr>
              <a:t>EAVI: Media Literacy for Citizens</a:t>
            </a:r>
            <a:endParaRPr i="1">
              <a:solidFill>
                <a:schemeClr val="dk1"/>
              </a:solidFill>
              <a:highlight>
                <a:schemeClr val="lt1"/>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c1d742db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c1d742db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rgbClr val="222222"/>
                </a:solidFill>
                <a:highlight>
                  <a:srgbClr val="FFFFFF"/>
                </a:highlight>
              </a:rPr>
              <a:t>Definition of the topic/problem that is addressed</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You can explore more here: https://en.wikipedia.org/wiki/Belief_perseverance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c1d742db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c1d742db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rgbClr val="222222"/>
                </a:solidFill>
                <a:highlight>
                  <a:srgbClr val="FFFFFF"/>
                </a:highlight>
              </a:rPr>
              <a:t>Definition of the topic/problem that is addressed</a:t>
            </a:r>
            <a:endParaRPr/>
          </a:p>
          <a:p>
            <a:pPr indent="0" lvl="0" marL="0" rtl="0" algn="l">
              <a:spcBef>
                <a:spcPts val="0"/>
              </a:spcBef>
              <a:spcAft>
                <a:spcPts val="0"/>
              </a:spcAft>
              <a:buNone/>
            </a:pPr>
            <a:r>
              <a:rPr lang="en-GB" u="sng">
                <a:solidFill>
                  <a:schemeClr val="hlink"/>
                </a:solidFill>
                <a:highlight>
                  <a:srgbClr val="FFFFFF"/>
                </a:highlight>
                <a:hlinkClick r:id="rId2"/>
              </a:rPr>
              <a:t>Why renewables can’t save the planet - Michael Shellenberger</a:t>
            </a:r>
            <a:endParaRPr/>
          </a:p>
          <a:p>
            <a:pPr indent="0" lvl="0" marL="0" rtl="0" algn="l">
              <a:spcBef>
                <a:spcPts val="0"/>
              </a:spcBef>
              <a:spcAft>
                <a:spcPts val="0"/>
              </a:spcAft>
              <a:buClr>
                <a:schemeClr val="dk1"/>
              </a:buClr>
              <a:buSzPts val="1100"/>
              <a:buFont typeface="Arial"/>
              <a:buNone/>
            </a:pPr>
            <a:r>
              <a:rPr lang="en-GB" u="sng">
                <a:solidFill>
                  <a:schemeClr val="hlink"/>
                </a:solidFill>
                <a:hlinkClick r:id="rId3"/>
              </a:rPr>
              <a:t>Germany votes to end nuclear power by 2022</a:t>
            </a:r>
            <a:endParaRPr sz="2300">
              <a:solidFill>
                <a:srgbClr val="121212"/>
              </a:solidFill>
              <a:highlight>
                <a:srgbClr val="FFFFFF"/>
              </a:highlight>
              <a:latin typeface="Georgia"/>
              <a:ea typeface="Georgia"/>
              <a:cs typeface="Georgia"/>
              <a:sym typeface="Georgia"/>
            </a:endParaRPr>
          </a:p>
          <a:p>
            <a:pPr indent="0" lvl="0" marL="0" rtl="0" algn="l">
              <a:spcBef>
                <a:spcPts val="0"/>
              </a:spcBef>
              <a:spcAft>
                <a:spcPts val="0"/>
              </a:spcAft>
              <a:buNone/>
            </a:pPr>
            <a:r>
              <a:rPr lang="en-GB" u="sng">
                <a:solidFill>
                  <a:schemeClr val="hlink"/>
                </a:solidFill>
                <a:hlinkClick r:id="rId4"/>
              </a:rPr>
              <a:t>Why can't Germany break up with nuclear energy?</a:t>
            </a:r>
            <a:r>
              <a:rPr lang="en-GB">
                <a:solidFill>
                  <a:srgbClr val="222222"/>
                </a:solidFill>
                <a:highlight>
                  <a:srgbClr val="FFFFFF"/>
                </a:highlight>
              </a:rPr>
              <a:t> </a:t>
            </a:r>
            <a:r>
              <a:rPr lang="en-GB"/>
              <a:t>(geopolitical aspect of nuclear energy)</a:t>
            </a:r>
            <a:endParaRPr/>
          </a:p>
          <a:p>
            <a:pPr indent="0" lvl="0" marL="0" rtl="0" algn="l">
              <a:spcBef>
                <a:spcPts val="0"/>
              </a:spcBef>
              <a:spcAft>
                <a:spcPts val="0"/>
              </a:spcAft>
              <a:buNone/>
            </a:pPr>
            <a:r>
              <a:rPr lang="en-GB" u="sng">
                <a:solidFill>
                  <a:schemeClr val="hlink"/>
                </a:solidFill>
                <a:hlinkClick r:id="rId5"/>
              </a:rPr>
              <a:t>Media, fear, and nuclear energy: A case study</a:t>
            </a:r>
            <a:endParaRPr/>
          </a:p>
          <a:p>
            <a:pPr indent="0" lvl="0" marL="0" rtl="0" algn="l">
              <a:spcBef>
                <a:spcPts val="0"/>
              </a:spcBef>
              <a:spcAft>
                <a:spcPts val="0"/>
              </a:spcAft>
              <a:buNone/>
            </a:pPr>
            <a:r>
              <a:rPr lang="en-GB" u="sng">
                <a:solidFill>
                  <a:schemeClr val="hlink"/>
                </a:solidFill>
                <a:hlinkClick r:id="rId6"/>
              </a:rPr>
              <a:t>Nuclear power: Are we too anxious about the risks of radiation?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aeff5a3c0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aeff5a3c0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rgbClr val="222222"/>
                </a:solidFill>
                <a:highlight>
                  <a:srgbClr val="FFFFFF"/>
                </a:highlight>
              </a:rPr>
              <a:t>Definition of the topic/problem that is addressed</a:t>
            </a:r>
            <a:endParaRPr i="1">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GB" u="sng">
                <a:solidFill>
                  <a:schemeClr val="hlink"/>
                </a:solidFill>
                <a:hlinkClick r:id="rId2"/>
              </a:rPr>
              <a:t>Paul Rulkens: Why the majority is always wrong?</a:t>
            </a:r>
            <a:endParaRPr i="1">
              <a:solidFill>
                <a:srgbClr val="222222"/>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c1d742db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c1d742db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rgbClr val="222222"/>
                </a:solidFill>
                <a:highlight>
                  <a:srgbClr val="FFFFFF"/>
                </a:highlight>
              </a:rPr>
              <a:t>Definition of the topic/problem that is addressed</a:t>
            </a:r>
            <a:endParaRPr/>
          </a:p>
          <a:p>
            <a:pPr indent="0" lvl="0" marL="0" rtl="0" algn="l">
              <a:spcBef>
                <a:spcPts val="0"/>
              </a:spcBef>
              <a:spcAft>
                <a:spcPts val="0"/>
              </a:spcAft>
              <a:buNone/>
            </a:pPr>
            <a:r>
              <a:rPr lang="en-GB"/>
              <a:t>More info: </a:t>
            </a:r>
            <a:r>
              <a:rPr lang="en-GB" u="sng">
                <a:solidFill>
                  <a:schemeClr val="hlink"/>
                </a:solidFill>
                <a:hlinkClick r:id="rId2"/>
              </a:rPr>
              <a:t>https://readingraphics.com/book-summary-thinking-fast-and-slow/</a:t>
            </a:r>
            <a:endParaRPr/>
          </a:p>
          <a:p>
            <a:pPr indent="0" lvl="0" marL="0" rtl="0" algn="l">
              <a:spcBef>
                <a:spcPts val="0"/>
              </a:spcBef>
              <a:spcAft>
                <a:spcPts val="0"/>
              </a:spcAft>
              <a:buNone/>
            </a:pPr>
            <a:r>
              <a:rPr lang="en-GB" u="sng">
                <a:solidFill>
                  <a:schemeClr val="hlink"/>
                </a:solidFill>
                <a:hlinkClick r:id="rId3"/>
              </a:rPr>
              <a:t>To connect to the topic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b2836b33a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b2836b33a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rgbClr val="222222"/>
                </a:solidFill>
                <a:highlight>
                  <a:srgbClr val="FFFFFF"/>
                </a:highlight>
              </a:rPr>
              <a:t>Short information on the topic/problem</a:t>
            </a:r>
            <a:endParaRPr i="1">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GB" u="sng">
                <a:solidFill>
                  <a:schemeClr val="hlink"/>
                </a:solidFill>
                <a:hlinkClick r:id="rId2"/>
              </a:rPr>
              <a:t>W. James Potter</a:t>
            </a:r>
            <a:r>
              <a:rPr lang="en-GB"/>
              <a:t>: Media Literacy</a:t>
            </a:r>
            <a:endParaRPr b="1" sz="2100">
              <a:solidFill>
                <a:srgbClr val="0F1111"/>
              </a:solidFill>
              <a:highlight>
                <a:srgbClr val="FFFFFF"/>
              </a:highlight>
            </a:endParaRPr>
          </a:p>
          <a:p>
            <a:pPr indent="0" lvl="0" marL="0" rtl="0" algn="l">
              <a:spcBef>
                <a:spcPts val="0"/>
              </a:spcBef>
              <a:spcAft>
                <a:spcPts val="0"/>
              </a:spcAft>
              <a:buClr>
                <a:schemeClr val="dk1"/>
              </a:buClr>
              <a:buSzPts val="1100"/>
              <a:buFont typeface="Arial"/>
              <a:buNone/>
            </a:pPr>
            <a:r>
              <a:t/>
            </a:r>
            <a:endParaRPr i="1">
              <a:solidFill>
                <a:srgbClr val="222222"/>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b2836b33a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b2836b33a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rgbClr val="222222"/>
                </a:solidFill>
                <a:highlight>
                  <a:srgbClr val="FFFFFF"/>
                </a:highlight>
              </a:rPr>
              <a:t>Short information on the topic/problem</a:t>
            </a:r>
            <a:endParaRPr i="1">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1" name="Google Shape;11;p2"/>
          <p:cNvPicPr preferRelativeResize="0"/>
          <p:nvPr/>
        </p:nvPicPr>
        <p:blipFill>
          <a:blip r:embed="rId2">
            <a:alphaModFix/>
          </a:blip>
          <a:stretch>
            <a:fillRect/>
          </a:stretch>
        </p:blipFill>
        <p:spPr>
          <a:xfrm>
            <a:off x="0" y="-463850"/>
            <a:ext cx="8298752" cy="5531151"/>
          </a:xfrm>
          <a:prstGeom prst="rect">
            <a:avLst/>
          </a:prstGeom>
          <a:noFill/>
          <a:ln>
            <a:noFill/>
          </a:ln>
        </p:spPr>
      </p:pic>
      <p:pic>
        <p:nvPicPr>
          <p:cNvPr id="12" name="Google Shape;12;p2"/>
          <p:cNvPicPr preferRelativeResize="0"/>
          <p:nvPr/>
        </p:nvPicPr>
        <p:blipFill>
          <a:blip r:embed="rId3">
            <a:alphaModFix/>
          </a:blip>
          <a:stretch>
            <a:fillRect/>
          </a:stretch>
        </p:blipFill>
        <p:spPr>
          <a:xfrm>
            <a:off x="0" y="0"/>
            <a:ext cx="9144000" cy="1828800"/>
          </a:xfrm>
          <a:prstGeom prst="rect">
            <a:avLst/>
          </a:prstGeom>
          <a:noFill/>
          <a:ln>
            <a:noFill/>
          </a:ln>
        </p:spPr>
      </p:pic>
      <p:pic>
        <p:nvPicPr>
          <p:cNvPr id="13" name="Google Shape;13;p2"/>
          <p:cNvPicPr preferRelativeResize="0"/>
          <p:nvPr/>
        </p:nvPicPr>
        <p:blipFill>
          <a:blip r:embed="rId4">
            <a:alphaModFix/>
          </a:blip>
          <a:stretch>
            <a:fillRect/>
          </a:stretch>
        </p:blipFill>
        <p:spPr>
          <a:xfrm>
            <a:off x="169475" y="225125"/>
            <a:ext cx="2109176" cy="725625"/>
          </a:xfrm>
          <a:prstGeom prst="rect">
            <a:avLst/>
          </a:prstGeom>
          <a:noFill/>
          <a:ln>
            <a:noFill/>
          </a:ln>
        </p:spPr>
      </p:pic>
      <p:pic>
        <p:nvPicPr>
          <p:cNvPr id="14" name="Google Shape;14;p2"/>
          <p:cNvPicPr preferRelativeResize="0"/>
          <p:nvPr/>
        </p:nvPicPr>
        <p:blipFill>
          <a:blip r:embed="rId5">
            <a:alphaModFix/>
          </a:blip>
          <a:stretch>
            <a:fillRect/>
          </a:stretch>
        </p:blipFill>
        <p:spPr>
          <a:xfrm>
            <a:off x="6119842" y="188400"/>
            <a:ext cx="2933275" cy="836750"/>
          </a:xfrm>
          <a:prstGeom prst="rect">
            <a:avLst/>
          </a:prstGeom>
          <a:noFill/>
          <a:ln>
            <a:noFill/>
          </a:ln>
        </p:spPr>
      </p:pic>
      <p:pic>
        <p:nvPicPr>
          <p:cNvPr id="15" name="Google Shape;15;p2"/>
          <p:cNvPicPr preferRelativeResize="0"/>
          <p:nvPr/>
        </p:nvPicPr>
        <p:blipFill>
          <a:blip r:embed="rId6">
            <a:alphaModFix/>
          </a:blip>
          <a:stretch>
            <a:fillRect/>
          </a:stretch>
        </p:blipFill>
        <p:spPr>
          <a:xfrm>
            <a:off x="0" y="4067461"/>
            <a:ext cx="9144003" cy="10760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sp>
        <p:nvSpPr>
          <p:cNvPr id="56" name="Google Shape;56;p1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 name="Google Shape;60;p1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6" name="Shape 16"/>
        <p:cNvGrpSpPr/>
        <p:nvPr/>
      </p:nvGrpSpPr>
      <p:grpSpPr>
        <a:xfrm>
          <a:off x="0" y="0"/>
          <a:ext cx="0" cy="0"/>
          <a:chOff x="0" y="0"/>
          <a:chExt cx="0" cy="0"/>
        </a:xfrm>
      </p:grpSpPr>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8" name="Google Shape;18;p3"/>
          <p:cNvPicPr preferRelativeResize="0"/>
          <p:nvPr/>
        </p:nvPicPr>
        <p:blipFill>
          <a:blip r:embed="rId2">
            <a:alphaModFix/>
          </a:blip>
          <a:stretch>
            <a:fillRect/>
          </a:stretch>
        </p:blipFill>
        <p:spPr>
          <a:xfrm>
            <a:off x="0" y="0"/>
            <a:ext cx="9144000" cy="1828800"/>
          </a:xfrm>
          <a:prstGeom prst="rect">
            <a:avLst/>
          </a:prstGeom>
          <a:noFill/>
          <a:ln>
            <a:noFill/>
          </a:ln>
        </p:spPr>
      </p:pic>
      <p:pic>
        <p:nvPicPr>
          <p:cNvPr id="19" name="Google Shape;19;p3"/>
          <p:cNvPicPr preferRelativeResize="0"/>
          <p:nvPr/>
        </p:nvPicPr>
        <p:blipFill>
          <a:blip r:embed="rId3">
            <a:alphaModFix/>
          </a:blip>
          <a:stretch>
            <a:fillRect/>
          </a:stretch>
        </p:blipFill>
        <p:spPr>
          <a:xfrm>
            <a:off x="169475" y="225125"/>
            <a:ext cx="2109176" cy="725625"/>
          </a:xfrm>
          <a:prstGeom prst="rect">
            <a:avLst/>
          </a:prstGeom>
          <a:noFill/>
          <a:ln>
            <a:noFill/>
          </a:ln>
        </p:spPr>
      </p:pic>
      <p:pic>
        <p:nvPicPr>
          <p:cNvPr id="20" name="Google Shape;20;p3"/>
          <p:cNvPicPr preferRelativeResize="0"/>
          <p:nvPr/>
        </p:nvPicPr>
        <p:blipFill>
          <a:blip r:embed="rId4">
            <a:alphaModFix/>
          </a:blip>
          <a:stretch>
            <a:fillRect/>
          </a:stretch>
        </p:blipFill>
        <p:spPr>
          <a:xfrm>
            <a:off x="6119842" y="188400"/>
            <a:ext cx="2933275" cy="836750"/>
          </a:xfrm>
          <a:prstGeom prst="rect">
            <a:avLst/>
          </a:prstGeom>
          <a:noFill/>
          <a:ln>
            <a:noFill/>
          </a:ln>
        </p:spPr>
      </p:pic>
      <p:pic>
        <p:nvPicPr>
          <p:cNvPr id="21" name="Google Shape;21;p3"/>
          <p:cNvPicPr preferRelativeResize="0"/>
          <p:nvPr/>
        </p:nvPicPr>
        <p:blipFill>
          <a:blip r:embed="rId5">
            <a:alphaModFix/>
          </a:blip>
          <a:stretch>
            <a:fillRect/>
          </a:stretch>
        </p:blipFill>
        <p:spPr>
          <a:xfrm>
            <a:off x="0" y="4219861"/>
            <a:ext cx="9144003" cy="1076028"/>
          </a:xfrm>
          <a:prstGeom prst="rect">
            <a:avLst/>
          </a:prstGeom>
          <a:noFill/>
          <a:ln>
            <a:noFill/>
          </a:ln>
        </p:spPr>
      </p:pic>
      <p:pic>
        <p:nvPicPr>
          <p:cNvPr id="22" name="Google Shape;22;p3"/>
          <p:cNvPicPr preferRelativeResize="0"/>
          <p:nvPr/>
        </p:nvPicPr>
        <p:blipFill>
          <a:blip r:embed="rId6">
            <a:alphaModFix/>
          </a:blip>
          <a:stretch>
            <a:fillRect/>
          </a:stretch>
        </p:blipFill>
        <p:spPr>
          <a:xfrm>
            <a:off x="8" y="-249200"/>
            <a:ext cx="7717135" cy="51435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pic>
        <p:nvPicPr>
          <p:cNvPr id="24" name="Google Shape;24;p4"/>
          <p:cNvPicPr preferRelativeResize="0"/>
          <p:nvPr/>
        </p:nvPicPr>
        <p:blipFill>
          <a:blip r:embed="rId2">
            <a:alphaModFix/>
          </a:blip>
          <a:stretch>
            <a:fillRect/>
          </a:stretch>
        </p:blipFill>
        <p:spPr>
          <a:xfrm>
            <a:off x="0" y="0"/>
            <a:ext cx="9144000" cy="1828800"/>
          </a:xfrm>
          <a:prstGeom prst="rect">
            <a:avLst/>
          </a:prstGeom>
          <a:noFill/>
          <a:ln>
            <a:noFill/>
          </a:ln>
        </p:spPr>
      </p:pic>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26" name="Google Shape;26;p4"/>
          <p:cNvPicPr preferRelativeResize="0"/>
          <p:nvPr/>
        </p:nvPicPr>
        <p:blipFill>
          <a:blip r:embed="rId3">
            <a:alphaModFix/>
          </a:blip>
          <a:stretch>
            <a:fillRect/>
          </a:stretch>
        </p:blipFill>
        <p:spPr>
          <a:xfrm>
            <a:off x="0" y="450550"/>
            <a:ext cx="8298752" cy="5531151"/>
          </a:xfrm>
          <a:prstGeom prst="rect">
            <a:avLst/>
          </a:prstGeom>
          <a:noFill/>
          <a:ln>
            <a:noFill/>
          </a:ln>
        </p:spPr>
      </p:pic>
      <p:pic>
        <p:nvPicPr>
          <p:cNvPr id="27" name="Google Shape;27;p4"/>
          <p:cNvPicPr preferRelativeResize="0"/>
          <p:nvPr/>
        </p:nvPicPr>
        <p:blipFill>
          <a:blip r:embed="rId4">
            <a:alphaModFix/>
          </a:blip>
          <a:stretch>
            <a:fillRect/>
          </a:stretch>
        </p:blipFill>
        <p:spPr>
          <a:xfrm>
            <a:off x="169475" y="72737"/>
            <a:ext cx="1778252" cy="611775"/>
          </a:xfrm>
          <a:prstGeom prst="rect">
            <a:avLst/>
          </a:prstGeom>
          <a:noFill/>
          <a:ln>
            <a:noFill/>
          </a:ln>
        </p:spPr>
      </p:pic>
      <p:sp>
        <p:nvSpPr>
          <p:cNvPr id="28" name="Google Shape;28;p4"/>
          <p:cNvSpPr txBox="1"/>
          <p:nvPr/>
        </p:nvSpPr>
        <p:spPr>
          <a:xfrm>
            <a:off x="7001525" y="178513"/>
            <a:ext cx="202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304A9D"/>
                </a:solidFill>
                <a:latin typeface="Verdana"/>
                <a:ea typeface="Verdana"/>
                <a:cs typeface="Verdana"/>
                <a:sym typeface="Verdana"/>
              </a:rPr>
              <a:t>www.digitalyouth.eu</a:t>
            </a:r>
            <a:endParaRPr>
              <a:solidFill>
                <a:srgbClr val="304A9D"/>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33" name="Google Shape;33;p6"/>
          <p:cNvPicPr preferRelativeResize="0"/>
          <p:nvPr/>
        </p:nvPicPr>
        <p:blipFill>
          <a:blip r:embed="rId2">
            <a:alphaModFix/>
          </a:blip>
          <a:stretch>
            <a:fillRect/>
          </a:stretch>
        </p:blipFill>
        <p:spPr>
          <a:xfrm>
            <a:off x="235500" y="4457076"/>
            <a:ext cx="1480168" cy="509220"/>
          </a:xfrm>
          <a:prstGeom prst="rect">
            <a:avLst/>
          </a:prstGeom>
          <a:noFill/>
          <a:ln>
            <a:noFill/>
          </a:ln>
        </p:spPr>
      </p:pic>
      <p:sp>
        <p:nvSpPr>
          <p:cNvPr id="34" name="Google Shape;34;p6"/>
          <p:cNvSpPr txBox="1"/>
          <p:nvPr/>
        </p:nvSpPr>
        <p:spPr>
          <a:xfrm>
            <a:off x="6268950" y="4595450"/>
            <a:ext cx="1970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304A9D"/>
                </a:solidFill>
                <a:latin typeface="Verdana"/>
                <a:ea typeface="Verdana"/>
                <a:cs typeface="Verdana"/>
                <a:sym typeface="Verdana"/>
              </a:rPr>
              <a:t>www.digitalyouth.eu</a:t>
            </a:r>
            <a:endParaRPr sz="1300">
              <a:solidFill>
                <a:srgbClr val="304A9D"/>
              </a:solidFill>
              <a:latin typeface="Verdana"/>
              <a:ea typeface="Verdana"/>
              <a:cs typeface="Verdana"/>
              <a:sym typeface="Verdana"/>
            </a:endParaRPr>
          </a:p>
        </p:txBody>
      </p:sp>
      <p:pic>
        <p:nvPicPr>
          <p:cNvPr id="35" name="Google Shape;35;p6"/>
          <p:cNvPicPr preferRelativeResize="0"/>
          <p:nvPr/>
        </p:nvPicPr>
        <p:blipFill>
          <a:blip r:embed="rId3">
            <a:alphaModFix/>
          </a:blip>
          <a:stretch>
            <a:fillRect/>
          </a:stretch>
        </p:blipFill>
        <p:spPr>
          <a:xfrm rot="-5400000">
            <a:off x="7257788" y="2731213"/>
            <a:ext cx="2984875" cy="2387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38" name="Google Shape;38;p7"/>
          <p:cNvPicPr preferRelativeResize="0"/>
          <p:nvPr/>
        </p:nvPicPr>
        <p:blipFill>
          <a:blip r:embed="rId2">
            <a:alphaModFix/>
          </a:blip>
          <a:stretch>
            <a:fillRect/>
          </a:stretch>
        </p:blipFill>
        <p:spPr>
          <a:xfrm>
            <a:off x="-72150" y="3683575"/>
            <a:ext cx="2708725" cy="2166976"/>
          </a:xfrm>
          <a:prstGeom prst="rect">
            <a:avLst/>
          </a:prstGeom>
          <a:noFill/>
          <a:ln>
            <a:noFill/>
          </a:ln>
        </p:spPr>
      </p:pic>
      <p:pic>
        <p:nvPicPr>
          <p:cNvPr id="39" name="Google Shape;39;p7"/>
          <p:cNvPicPr preferRelativeResize="0"/>
          <p:nvPr/>
        </p:nvPicPr>
        <p:blipFill>
          <a:blip r:embed="rId3">
            <a:alphaModFix/>
          </a:blip>
          <a:stretch>
            <a:fillRect/>
          </a:stretch>
        </p:blipFill>
        <p:spPr>
          <a:xfrm>
            <a:off x="243275" y="147125"/>
            <a:ext cx="1433952" cy="493325"/>
          </a:xfrm>
          <a:prstGeom prst="rect">
            <a:avLst/>
          </a:prstGeom>
          <a:noFill/>
          <a:ln>
            <a:noFill/>
          </a:ln>
        </p:spPr>
      </p:pic>
      <p:sp>
        <p:nvSpPr>
          <p:cNvPr id="40" name="Google Shape;40;p7"/>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304A9D"/>
                </a:solidFill>
                <a:latin typeface="Verdana"/>
                <a:ea typeface="Verdana"/>
                <a:cs typeface="Verdana"/>
                <a:sym typeface="Verdana"/>
              </a:rPr>
              <a:t>www.digitalyouth.eu</a:t>
            </a:r>
            <a:endParaRPr sz="1300">
              <a:solidFill>
                <a:srgbClr val="304A9D"/>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43" name="Google Shape;43;p8"/>
          <p:cNvPicPr preferRelativeResize="0"/>
          <p:nvPr/>
        </p:nvPicPr>
        <p:blipFill>
          <a:blip r:embed="rId2">
            <a:alphaModFix/>
          </a:blip>
          <a:stretch>
            <a:fillRect/>
          </a:stretch>
        </p:blipFill>
        <p:spPr>
          <a:xfrm rot="-5400000">
            <a:off x="7257788" y="2731213"/>
            <a:ext cx="2984875" cy="2387900"/>
          </a:xfrm>
          <a:prstGeom prst="rect">
            <a:avLst/>
          </a:prstGeom>
          <a:noFill/>
          <a:ln>
            <a:noFill/>
          </a:ln>
        </p:spPr>
      </p:pic>
      <p:pic>
        <p:nvPicPr>
          <p:cNvPr id="44" name="Google Shape;44;p8"/>
          <p:cNvPicPr preferRelativeResize="0"/>
          <p:nvPr/>
        </p:nvPicPr>
        <p:blipFill>
          <a:blip r:embed="rId3">
            <a:alphaModFix/>
          </a:blip>
          <a:stretch>
            <a:fillRect/>
          </a:stretch>
        </p:blipFill>
        <p:spPr>
          <a:xfrm>
            <a:off x="243275" y="147125"/>
            <a:ext cx="1433952" cy="493325"/>
          </a:xfrm>
          <a:prstGeom prst="rect">
            <a:avLst/>
          </a:prstGeom>
          <a:noFill/>
          <a:ln>
            <a:noFill/>
          </a:ln>
        </p:spPr>
      </p:pic>
      <p:sp>
        <p:nvSpPr>
          <p:cNvPr id="45" name="Google Shape;45;p8"/>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304A9D"/>
                </a:solidFill>
                <a:latin typeface="Verdana"/>
                <a:ea typeface="Verdana"/>
                <a:cs typeface="Verdana"/>
                <a:sym typeface="Verdana"/>
              </a:rPr>
              <a:t>www.digitalyouth.eu</a:t>
            </a:r>
            <a:endParaRPr sz="1300">
              <a:solidFill>
                <a:srgbClr val="304A9D"/>
              </a:solidFill>
              <a:latin typeface="Verdana"/>
              <a:ea typeface="Verdana"/>
              <a:cs typeface="Verdana"/>
              <a:sym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 name="Shape 46"/>
        <p:cNvGrpSpPr/>
        <p:nvPr/>
      </p:nvGrpSpPr>
      <p:grpSpPr>
        <a:xfrm>
          <a:off x="0" y="0"/>
          <a:ext cx="0" cy="0"/>
          <a:chOff x="0" y="0"/>
          <a:chExt cx="0" cy="0"/>
        </a:xfrm>
      </p:grpSpPr>
      <p:sp>
        <p:nvSpPr>
          <p:cNvPr id="47" name="Google Shape;47;p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 name="Shape 49"/>
        <p:cNvGrpSpPr/>
        <p:nvPr/>
      </p:nvGrpSpPr>
      <p:grpSpPr>
        <a:xfrm>
          <a:off x="0" y="0"/>
          <a:ext cx="0" cy="0"/>
          <a:chOff x="0" y="0"/>
          <a:chExt cx="0" cy="0"/>
        </a:xfrm>
      </p:grpSpPr>
      <p:sp>
        <p:nvSpPr>
          <p:cNvPr id="50" name="Google Shape;50;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2" name="Google Shape;52;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www.youtube.com/watch?v=OQSMr-3GGvQ" TargetMode="External"/><Relationship Id="rId4" Type="http://schemas.openxmlformats.org/officeDocument/2006/relationships/image" Target="../media/image23.jpg"/><Relationship Id="rId5" Type="http://schemas.openxmlformats.org/officeDocument/2006/relationships/hyperlink" Target="https://www.informationisbeautiful.net/visualizations/worlds-biggest-data-breaches-hacks/" TargetMode="External"/><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www.youtube.com/watch?v=laBNZkQrlLU" TargetMode="Externa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s://eavi.eu/" TargetMode="External"/><Relationship Id="rId4" Type="http://schemas.openxmlformats.org/officeDocument/2006/relationships/hyperlink" Target="https://www.youtube.com/watch?v=VNGFep6rncY" TargetMode="External"/><Relationship Id="rId5" Type="http://schemas.openxmlformats.org/officeDocument/2006/relationships/hyperlink" Target="https://www.amazon.com/W-James-Potter/e/B001IZV6J0/ref=dp_byline_cont_book_1" TargetMode="External"/><Relationship Id="rId6" Type="http://schemas.openxmlformats.org/officeDocument/2006/relationships/hyperlink" Target="https://yourbias.is/" TargetMode="External"/><Relationship Id="rId7" Type="http://schemas.openxmlformats.org/officeDocument/2006/relationships/hyperlink" Target="https://yourlogicalfallacyis.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8.png"/><Relationship Id="rId8" Type="http://schemas.openxmlformats.org/officeDocument/2006/relationships/hyperlink" Target="http://creativecommons.org/licenses/by-nc/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www.youtube.com/watch?v=N-yALPEpV4w" TargetMode="External"/><Relationship Id="rId4" Type="http://schemas.openxmlformats.org/officeDocument/2006/relationships/image" Target="../media/image10.jpg"/><Relationship Id="rId5" Type="http://schemas.openxmlformats.org/officeDocument/2006/relationships/image" Target="../media/image5.png"/><Relationship Id="rId6"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www.youtube.com/watch?v=VNGFep6rncY"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idx="4294967295" type="ctrTitle"/>
          </p:nvPr>
        </p:nvSpPr>
        <p:spPr>
          <a:xfrm>
            <a:off x="159250" y="2140850"/>
            <a:ext cx="7217700" cy="674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rgbClr val="304A9D"/>
                </a:solidFill>
                <a:highlight>
                  <a:srgbClr val="FFFFFF"/>
                </a:highlight>
                <a:latin typeface="Verdana"/>
                <a:ea typeface="Verdana"/>
                <a:cs typeface="Verdana"/>
                <a:sym typeface="Verdana"/>
              </a:rPr>
              <a:t>Media literacy: oltre il fact-checking</a:t>
            </a:r>
            <a:endParaRPr b="1" sz="2200">
              <a:solidFill>
                <a:srgbClr val="304A9D"/>
              </a:solidFill>
              <a:latin typeface="Verdana"/>
              <a:ea typeface="Verdana"/>
              <a:cs typeface="Verdana"/>
              <a:sym typeface="Verdana"/>
            </a:endParaRPr>
          </a:p>
        </p:txBody>
      </p:sp>
      <p:sp>
        <p:nvSpPr>
          <p:cNvPr id="69" name="Google Shape;69;p14"/>
          <p:cNvSpPr txBox="1"/>
          <p:nvPr/>
        </p:nvSpPr>
        <p:spPr>
          <a:xfrm>
            <a:off x="159250" y="3163525"/>
            <a:ext cx="4743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dk1"/>
                </a:solidFill>
                <a:highlight>
                  <a:schemeClr val="lt1"/>
                </a:highlight>
                <a:latin typeface="Verdana"/>
                <a:ea typeface="Verdana"/>
                <a:cs typeface="Verdana"/>
                <a:sym typeface="Verdana"/>
              </a:rPr>
              <a:t>Sabina Belc in Maša Viršček</a:t>
            </a:r>
            <a:endParaRPr b="1" sz="1500">
              <a:solidFill>
                <a:schemeClr val="dk1"/>
              </a:solidFill>
              <a:highlight>
                <a:schemeClr val="lt1"/>
              </a:highlight>
              <a:latin typeface="Verdana"/>
              <a:ea typeface="Verdana"/>
              <a:cs typeface="Verdana"/>
              <a:sym typeface="Verdana"/>
            </a:endParaRPr>
          </a:p>
        </p:txBody>
      </p:sp>
      <p:sp>
        <p:nvSpPr>
          <p:cNvPr id="70" name="Google Shape;70;p14"/>
          <p:cNvSpPr txBox="1"/>
          <p:nvPr/>
        </p:nvSpPr>
        <p:spPr>
          <a:xfrm>
            <a:off x="168400" y="3516201"/>
            <a:ext cx="2876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rgbClr val="099148"/>
                </a:solidFill>
                <a:latin typeface="Verdana"/>
                <a:ea typeface="Verdana"/>
                <a:cs typeface="Verdana"/>
                <a:sym typeface="Verdana"/>
              </a:rPr>
              <a:t>www.digitalyouth.eu</a:t>
            </a:r>
            <a:endParaRPr b="1" sz="1200">
              <a:solidFill>
                <a:srgbClr val="099148"/>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idx="4294967295" type="ctrTitle"/>
          </p:nvPr>
        </p:nvSpPr>
        <p:spPr>
          <a:xfrm>
            <a:off x="269100" y="529400"/>
            <a:ext cx="8520600" cy="705300"/>
          </a:xfrm>
          <a:prstGeom prst="rect">
            <a:avLst/>
          </a:prstGeom>
          <a:noFill/>
        </p:spPr>
        <p:txBody>
          <a:bodyPr anchorCtr="0" anchor="t" bIns="91425" lIns="91425" spcFirstLastPara="1" rIns="91425" wrap="square" tIns="91425">
            <a:noAutofit/>
          </a:bodyPr>
          <a:lstStyle/>
          <a:p>
            <a:pPr indent="-381000" lvl="0" marL="457200" rtl="0" algn="l">
              <a:spcBef>
                <a:spcPts val="0"/>
              </a:spcBef>
              <a:spcAft>
                <a:spcPts val="0"/>
              </a:spcAft>
              <a:buClr>
                <a:srgbClr val="304A9D"/>
              </a:buClr>
              <a:buSzPts val="2400"/>
              <a:buFont typeface="Verdana"/>
              <a:buAutoNum type="arabicPeriod"/>
            </a:pPr>
            <a:r>
              <a:rPr b="1" lang="en-GB" sz="2400">
                <a:solidFill>
                  <a:srgbClr val="304A9D"/>
                </a:solidFill>
                <a:highlight>
                  <a:srgbClr val="FFFFFF"/>
                </a:highlight>
                <a:latin typeface="Verdana"/>
                <a:ea typeface="Verdana"/>
                <a:cs typeface="Verdana"/>
                <a:sym typeface="Verdana"/>
              </a:rPr>
              <a:t>Riconoscere bias personali</a:t>
            </a:r>
            <a:endParaRPr b="1" sz="2400">
              <a:solidFill>
                <a:srgbClr val="304A9D"/>
              </a:solidFill>
              <a:highlight>
                <a:srgbClr val="FFFFFF"/>
              </a:highlight>
              <a:latin typeface="Verdana"/>
              <a:ea typeface="Verdana"/>
              <a:cs typeface="Verdana"/>
              <a:sym typeface="Verdana"/>
            </a:endParaRPr>
          </a:p>
        </p:txBody>
      </p:sp>
      <p:pic>
        <p:nvPicPr>
          <p:cNvPr id="131" name="Google Shape;131;p23"/>
          <p:cNvPicPr preferRelativeResize="0"/>
          <p:nvPr/>
        </p:nvPicPr>
        <p:blipFill rotWithShape="1">
          <a:blip r:embed="rId3">
            <a:alphaModFix/>
          </a:blip>
          <a:srcRect b="23035" l="0" r="0" t="0"/>
          <a:stretch/>
        </p:blipFill>
        <p:spPr>
          <a:xfrm>
            <a:off x="116350" y="1234700"/>
            <a:ext cx="7203999" cy="3696376"/>
          </a:xfrm>
          <a:prstGeom prst="rect">
            <a:avLst/>
          </a:prstGeom>
          <a:noFill/>
          <a:ln>
            <a:noFill/>
          </a:ln>
        </p:spPr>
      </p:pic>
      <p:sp>
        <p:nvSpPr>
          <p:cNvPr id="132" name="Google Shape;132;p23"/>
          <p:cNvSpPr txBox="1"/>
          <p:nvPr/>
        </p:nvSpPr>
        <p:spPr>
          <a:xfrm>
            <a:off x="7259550" y="3084950"/>
            <a:ext cx="183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Source</a:t>
            </a:r>
            <a:r>
              <a:rPr b="1" lang="en-GB"/>
              <a:t>: https://yourbias.is/</a:t>
            </a:r>
            <a:endParaRPr b="1"/>
          </a:p>
        </p:txBody>
      </p:sp>
      <p:sp>
        <p:nvSpPr>
          <p:cNvPr id="133" name="Google Shape;133;p23"/>
          <p:cNvSpPr/>
          <p:nvPr/>
        </p:nvSpPr>
        <p:spPr>
          <a:xfrm>
            <a:off x="319475" y="2093375"/>
            <a:ext cx="2218800" cy="7053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idx="4294967295" type="ctrTitle"/>
          </p:nvPr>
        </p:nvSpPr>
        <p:spPr>
          <a:xfrm>
            <a:off x="254725" y="809075"/>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400">
                <a:solidFill>
                  <a:srgbClr val="304A9D"/>
                </a:solidFill>
                <a:highlight>
                  <a:srgbClr val="FFFFFF"/>
                </a:highlight>
                <a:latin typeface="Verdana"/>
                <a:ea typeface="Verdana"/>
                <a:cs typeface="Verdana"/>
                <a:sym typeface="Verdana"/>
              </a:rPr>
              <a:t>2.) Capire come i messaggi dei media influenzano i nostri comportamenti</a:t>
            </a:r>
            <a:endParaRPr b="1" sz="2400">
              <a:solidFill>
                <a:srgbClr val="304A9D"/>
              </a:solidFill>
              <a:highlight>
                <a:srgbClr val="FFFFFF"/>
              </a:highlight>
              <a:latin typeface="Verdana"/>
              <a:ea typeface="Verdana"/>
              <a:cs typeface="Verdana"/>
              <a:sym typeface="Verdana"/>
            </a:endParaRPr>
          </a:p>
        </p:txBody>
      </p:sp>
      <p:sp>
        <p:nvSpPr>
          <p:cNvPr id="139" name="Google Shape;139;p24"/>
          <p:cNvSpPr txBox="1"/>
          <p:nvPr/>
        </p:nvSpPr>
        <p:spPr>
          <a:xfrm>
            <a:off x="193400" y="1886250"/>
            <a:ext cx="3529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chemeClr val="dk1"/>
              </a:solidFill>
              <a:highlight>
                <a:srgbClr val="FFFFFF"/>
              </a:highlight>
              <a:latin typeface="Verdana"/>
              <a:ea typeface="Verdana"/>
              <a:cs typeface="Verdana"/>
              <a:sym typeface="Verdana"/>
            </a:endParaRPr>
          </a:p>
        </p:txBody>
      </p:sp>
      <p:pic>
        <p:nvPicPr>
          <p:cNvPr id="140" name="Google Shape;140;p24"/>
          <p:cNvPicPr preferRelativeResize="0"/>
          <p:nvPr/>
        </p:nvPicPr>
        <p:blipFill>
          <a:blip r:embed="rId3">
            <a:alphaModFix/>
          </a:blip>
          <a:stretch>
            <a:fillRect/>
          </a:stretch>
        </p:blipFill>
        <p:spPr>
          <a:xfrm>
            <a:off x="2432425" y="1886250"/>
            <a:ext cx="5873106" cy="2583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idx="4294967295" type="ctrTitle"/>
          </p:nvPr>
        </p:nvSpPr>
        <p:spPr>
          <a:xfrm>
            <a:off x="265750" y="766625"/>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400">
                <a:solidFill>
                  <a:srgbClr val="304A9D"/>
                </a:solidFill>
                <a:highlight>
                  <a:srgbClr val="FFFFFF"/>
                </a:highlight>
                <a:latin typeface="Verdana"/>
                <a:ea typeface="Verdana"/>
                <a:cs typeface="Verdana"/>
                <a:sym typeface="Verdana"/>
              </a:rPr>
              <a:t>3.) sensibilizzare ai temi della privacy e al potere di possedere dati personali</a:t>
            </a:r>
            <a:endParaRPr b="1" sz="2400">
              <a:solidFill>
                <a:srgbClr val="304A9D"/>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2400">
              <a:solidFill>
                <a:srgbClr val="304A9D"/>
              </a:solidFill>
              <a:highlight>
                <a:srgbClr val="FFFFFF"/>
              </a:highlight>
              <a:latin typeface="Verdana"/>
              <a:ea typeface="Verdana"/>
              <a:cs typeface="Verdana"/>
              <a:sym typeface="Verdana"/>
            </a:endParaRPr>
          </a:p>
        </p:txBody>
      </p:sp>
      <p:sp>
        <p:nvSpPr>
          <p:cNvPr id="146" name="Google Shape;146;p25"/>
          <p:cNvSpPr txBox="1"/>
          <p:nvPr/>
        </p:nvSpPr>
        <p:spPr>
          <a:xfrm>
            <a:off x="193400" y="1886250"/>
            <a:ext cx="35298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Verdana"/>
              <a:buChar char="-"/>
            </a:pPr>
            <a:r>
              <a:t/>
            </a:r>
            <a:endParaRPr sz="1200">
              <a:solidFill>
                <a:schemeClr val="dk1"/>
              </a:solidFill>
              <a:highlight>
                <a:srgbClr val="FFFFFF"/>
              </a:highlight>
              <a:latin typeface="Verdana"/>
              <a:ea typeface="Verdana"/>
              <a:cs typeface="Verdana"/>
              <a:sym typeface="Verdana"/>
            </a:endParaRPr>
          </a:p>
        </p:txBody>
      </p:sp>
      <p:pic>
        <p:nvPicPr>
          <p:cNvPr descr="In an unmissable talk, journalist Carole Cadwalladr digs into one of the most perplexing events in recent times: the UK's super-close 2016 vote to leave the European Union. Tracking the result to a barrage of misleading Facebook ads targeted at vulnerable Brexit swing voters -- and linking the same players and tactics to the 2016 US presidential election -- Cadwalladr calls out the &quot;gods of Silicon Valley&quot; for being on the wrong side of history and asks: Are free and fair elections a thing of the past?&#10;&#10;Get TED Talks recommended just for you! Learn more at https://www.ted.com/signup.&#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10;&#10;Follow TED on Twitter: http://www.twitter.com/TEDTalks&#10;Like TED on Facebook: https://www.facebook.com/TED&#10;&#10;Subscribe to our channel: https://www.youtube.com/TED" id="147" name="Google Shape;147;p25" title="Facebook's role in Brexit — and the threat to democracy | Carole Cadwalladr">
            <a:hlinkClick r:id="rId3"/>
          </p:cNvPr>
          <p:cNvPicPr preferRelativeResize="0"/>
          <p:nvPr/>
        </p:nvPicPr>
        <p:blipFill>
          <a:blip r:embed="rId4">
            <a:alphaModFix/>
          </a:blip>
          <a:stretch>
            <a:fillRect/>
          </a:stretch>
        </p:blipFill>
        <p:spPr>
          <a:xfrm>
            <a:off x="432600" y="1989150"/>
            <a:ext cx="3693733" cy="2770300"/>
          </a:xfrm>
          <a:prstGeom prst="rect">
            <a:avLst/>
          </a:prstGeom>
          <a:noFill/>
          <a:ln>
            <a:noFill/>
          </a:ln>
        </p:spPr>
      </p:pic>
      <p:sp>
        <p:nvSpPr>
          <p:cNvPr id="148" name="Google Shape;148;p25"/>
          <p:cNvSpPr txBox="1"/>
          <p:nvPr/>
        </p:nvSpPr>
        <p:spPr>
          <a:xfrm>
            <a:off x="4825875" y="1609200"/>
            <a:ext cx="3000000" cy="1200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GB" sz="1200">
                <a:solidFill>
                  <a:schemeClr val="dk1"/>
                </a:solidFill>
                <a:highlight>
                  <a:srgbClr val="FFFFFF"/>
                </a:highlight>
                <a:latin typeface="Verdana"/>
                <a:ea typeface="Verdana"/>
                <a:cs typeface="Verdana"/>
                <a:sym typeface="Verdana"/>
              </a:rPr>
              <a:t>Lo scandalo Facebook-Canbridge analytical non si riferisce tanto alla privacy quanto alla politica dietro la privacy</a:t>
            </a:r>
            <a:endParaRPr/>
          </a:p>
        </p:txBody>
      </p:sp>
      <p:pic>
        <p:nvPicPr>
          <p:cNvPr id="149" name="Google Shape;149;p25">
            <a:hlinkClick r:id="rId5"/>
          </p:cNvPr>
          <p:cNvPicPr preferRelativeResize="0"/>
          <p:nvPr/>
        </p:nvPicPr>
        <p:blipFill rotWithShape="1">
          <a:blip r:embed="rId6">
            <a:alphaModFix/>
          </a:blip>
          <a:srcRect b="0" l="1458" r="0" t="0"/>
          <a:stretch/>
        </p:blipFill>
        <p:spPr>
          <a:xfrm>
            <a:off x="4713150" y="2669875"/>
            <a:ext cx="3965999" cy="2097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idx="4294967295" type="ctrTitle"/>
          </p:nvPr>
        </p:nvSpPr>
        <p:spPr>
          <a:xfrm>
            <a:off x="207125" y="834900"/>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304A9D"/>
                </a:solidFill>
                <a:highlight>
                  <a:srgbClr val="FFFFFF"/>
                </a:highlight>
                <a:latin typeface="Verdana"/>
                <a:ea typeface="Verdana"/>
                <a:cs typeface="Verdana"/>
                <a:sym typeface="Verdana"/>
              </a:rPr>
              <a:t>4.) Costruire consapevolezza sulle fallacie logiche</a:t>
            </a:r>
            <a:endParaRPr b="1" sz="2400">
              <a:solidFill>
                <a:srgbClr val="304A9D"/>
              </a:solidFill>
              <a:latin typeface="Verdana"/>
              <a:ea typeface="Verdana"/>
              <a:cs typeface="Verdana"/>
              <a:sym typeface="Verdana"/>
            </a:endParaRPr>
          </a:p>
        </p:txBody>
      </p:sp>
      <p:sp>
        <p:nvSpPr>
          <p:cNvPr id="155" name="Google Shape;155;p26"/>
          <p:cNvSpPr txBox="1"/>
          <p:nvPr/>
        </p:nvSpPr>
        <p:spPr>
          <a:xfrm>
            <a:off x="207125" y="2248700"/>
            <a:ext cx="64206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200">
              <a:latin typeface="Verdana"/>
              <a:ea typeface="Verdana"/>
              <a:cs typeface="Verdana"/>
              <a:sym typeface="Verdana"/>
            </a:endParaRPr>
          </a:p>
        </p:txBody>
      </p:sp>
      <p:pic>
        <p:nvPicPr>
          <p:cNvPr id="156" name="Google Shape;156;p26"/>
          <p:cNvPicPr preferRelativeResize="0"/>
          <p:nvPr/>
        </p:nvPicPr>
        <p:blipFill rotWithShape="1">
          <a:blip r:embed="rId3">
            <a:alphaModFix/>
          </a:blip>
          <a:srcRect b="19955" l="0" r="0" t="0"/>
          <a:stretch/>
        </p:blipFill>
        <p:spPr>
          <a:xfrm>
            <a:off x="1928700" y="1382300"/>
            <a:ext cx="5923024" cy="3356150"/>
          </a:xfrm>
          <a:prstGeom prst="rect">
            <a:avLst/>
          </a:prstGeom>
          <a:noFill/>
          <a:ln>
            <a:noFill/>
          </a:ln>
        </p:spPr>
      </p:pic>
      <p:sp>
        <p:nvSpPr>
          <p:cNvPr id="157" name="Google Shape;157;p26"/>
          <p:cNvSpPr txBox="1"/>
          <p:nvPr/>
        </p:nvSpPr>
        <p:spPr>
          <a:xfrm>
            <a:off x="121425" y="4686650"/>
            <a:ext cx="360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dk1"/>
                </a:solidFill>
              </a:rPr>
              <a:t>Source: </a:t>
            </a:r>
            <a:r>
              <a:rPr b="1" lang="en-GB">
                <a:solidFill>
                  <a:schemeClr val="dk1"/>
                </a:solidFill>
              </a:rPr>
              <a:t>https://yourlogicalfallacyis.com/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idx="4294967295" type="ctrTitle"/>
          </p:nvPr>
        </p:nvSpPr>
        <p:spPr>
          <a:xfrm>
            <a:off x="207125" y="834900"/>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304A9D"/>
                </a:solidFill>
                <a:highlight>
                  <a:srgbClr val="FFFFFF"/>
                </a:highlight>
                <a:latin typeface="Verdana"/>
                <a:ea typeface="Verdana"/>
                <a:cs typeface="Verdana"/>
                <a:sym typeface="Verdana"/>
              </a:rPr>
              <a:t>5</a:t>
            </a:r>
            <a:r>
              <a:rPr b="1" lang="en-GB" sz="2400">
                <a:solidFill>
                  <a:srgbClr val="304A9D"/>
                </a:solidFill>
                <a:highlight>
                  <a:srgbClr val="FFFFFF"/>
                </a:highlight>
                <a:latin typeface="Verdana"/>
                <a:ea typeface="Verdana"/>
                <a:cs typeface="Verdana"/>
                <a:sym typeface="Verdana"/>
              </a:rPr>
              <a:t>.) Investire sulla conoscenza di come le informazioni vengono manipolate </a:t>
            </a:r>
            <a:endParaRPr b="1" sz="2400">
              <a:solidFill>
                <a:srgbClr val="304A9D"/>
              </a:solidFill>
              <a:latin typeface="Verdana"/>
              <a:ea typeface="Verdana"/>
              <a:cs typeface="Verdana"/>
              <a:sym typeface="Verdana"/>
            </a:endParaRPr>
          </a:p>
        </p:txBody>
      </p:sp>
      <p:sp>
        <p:nvSpPr>
          <p:cNvPr id="163" name="Google Shape;163;p27"/>
          <p:cNvSpPr txBox="1"/>
          <p:nvPr/>
        </p:nvSpPr>
        <p:spPr>
          <a:xfrm>
            <a:off x="207125" y="2248700"/>
            <a:ext cx="64206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200">
              <a:latin typeface="Verdana"/>
              <a:ea typeface="Verdana"/>
              <a:cs typeface="Verdana"/>
              <a:sym typeface="Verdana"/>
            </a:endParaRPr>
          </a:p>
        </p:txBody>
      </p:sp>
      <p:pic>
        <p:nvPicPr>
          <p:cNvPr descr="Subscribe for more. Like and comment.&#10;&#10;Source book: &quot;Manufacturing Consent: The Political Economy of the Mass Media&quot; by Chomsky and Herman&#10;&#10;Spanish Channel: https://www.youtube.com/channel/UCLV9gDgGpyHLUelqOyWQjxA?sub_confirmation=1&#10;&#10;Consulting and business: leszek@ideaman.tv&#10;#education #psychology #selfdevelopment&#10;&#10;---&#10;All the content including names, logos and citations is used for educational and informative purpose. Non of the elements of this video should be used as a substitute of therapy or psychological help." id="164" name="Google Shape;164;p27" title="10 PRINCIPLES OF SOCIAL MANIPULATION THEORY by Noam Chomsky">
            <a:hlinkClick r:id="rId3"/>
          </p:cNvPr>
          <p:cNvPicPr preferRelativeResize="0"/>
          <p:nvPr/>
        </p:nvPicPr>
        <p:blipFill>
          <a:blip r:embed="rId4">
            <a:alphaModFix/>
          </a:blip>
          <a:stretch>
            <a:fillRect/>
          </a:stretch>
        </p:blipFill>
        <p:spPr>
          <a:xfrm>
            <a:off x="1859575" y="1653325"/>
            <a:ext cx="4328975" cy="3246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idx="4294967295" type="ctrTitle"/>
          </p:nvPr>
        </p:nvSpPr>
        <p:spPr>
          <a:xfrm>
            <a:off x="207125" y="737925"/>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304A9D"/>
                </a:solidFill>
                <a:highlight>
                  <a:srgbClr val="FFFFFF"/>
                </a:highlight>
                <a:latin typeface="Verdana"/>
                <a:ea typeface="Verdana"/>
                <a:cs typeface="Verdana"/>
                <a:sym typeface="Verdana"/>
              </a:rPr>
              <a:t>Perche dobbiamo affrontare questo tema?</a:t>
            </a:r>
            <a:endParaRPr b="1" sz="2400">
              <a:solidFill>
                <a:srgbClr val="304A9D"/>
              </a:solidFill>
              <a:latin typeface="Verdana"/>
              <a:ea typeface="Verdana"/>
              <a:cs typeface="Verdana"/>
              <a:sym typeface="Verdana"/>
            </a:endParaRPr>
          </a:p>
        </p:txBody>
      </p:sp>
      <p:sp>
        <p:nvSpPr>
          <p:cNvPr id="170" name="Google Shape;170;p28"/>
          <p:cNvSpPr txBox="1"/>
          <p:nvPr/>
        </p:nvSpPr>
        <p:spPr>
          <a:xfrm>
            <a:off x="281100" y="1443225"/>
            <a:ext cx="8089800" cy="3909600"/>
          </a:xfrm>
          <a:prstGeom prst="rect">
            <a:avLst/>
          </a:prstGeom>
          <a:noFill/>
          <a:ln>
            <a:noFill/>
          </a:ln>
        </p:spPr>
        <p:txBody>
          <a:bodyPr anchorCtr="0" anchor="t" bIns="91425" lIns="91425" spcFirstLastPara="1" rIns="91425" wrap="square" tIns="91425">
            <a:spAutoFit/>
          </a:bodyPr>
          <a:lstStyle/>
          <a:p>
            <a:pPr indent="-298450" lvl="0" marL="457200" rtl="0" algn="l">
              <a:lnSpc>
                <a:spcPct val="150000"/>
              </a:lnSpc>
              <a:spcBef>
                <a:spcPts val="0"/>
              </a:spcBef>
              <a:spcAft>
                <a:spcPts val="0"/>
              </a:spcAft>
              <a:buClr>
                <a:schemeClr val="dk1"/>
              </a:buClr>
              <a:buSzPts val="1100"/>
              <a:buFont typeface="Verdana"/>
              <a:buChar char="●"/>
            </a:pPr>
            <a:r>
              <a:rPr lang="en-GB" sz="1100">
                <a:solidFill>
                  <a:schemeClr val="dk1"/>
                </a:solidFill>
                <a:latin typeface="Verdana"/>
                <a:ea typeface="Verdana"/>
                <a:cs typeface="Verdana"/>
                <a:sym typeface="Verdana"/>
              </a:rPr>
              <a:t>Manca un sistema di supporto formale per sviluppare le competenze mediatiche.</a:t>
            </a:r>
            <a:endParaRPr sz="1100">
              <a:solidFill>
                <a:schemeClr val="dk1"/>
              </a:solidFill>
              <a:latin typeface="Verdana"/>
              <a:ea typeface="Verdana"/>
              <a:cs typeface="Verdana"/>
              <a:sym typeface="Verdana"/>
            </a:endParaRPr>
          </a:p>
          <a:p>
            <a:pPr indent="-298450" lvl="0" marL="457200" rtl="0" algn="l">
              <a:lnSpc>
                <a:spcPct val="150000"/>
              </a:lnSpc>
              <a:spcBef>
                <a:spcPts val="0"/>
              </a:spcBef>
              <a:spcAft>
                <a:spcPts val="0"/>
              </a:spcAft>
              <a:buClr>
                <a:schemeClr val="dk1"/>
              </a:buClr>
              <a:buSzPts val="1100"/>
              <a:buFont typeface="Verdana"/>
              <a:buChar char="●"/>
            </a:pPr>
            <a:r>
              <a:rPr lang="en-GB" sz="1100">
                <a:solidFill>
                  <a:schemeClr val="dk1"/>
                </a:solidFill>
                <a:latin typeface="Verdana"/>
                <a:ea typeface="Verdana"/>
                <a:cs typeface="Verdana"/>
                <a:sym typeface="Verdana"/>
              </a:rPr>
              <a:t>Siamo esposti a informazioni di bassa qualità, perché chiunque può creare contenuti.</a:t>
            </a:r>
            <a:endParaRPr sz="1100">
              <a:solidFill>
                <a:schemeClr val="dk1"/>
              </a:solidFill>
              <a:latin typeface="Verdana"/>
              <a:ea typeface="Verdana"/>
              <a:cs typeface="Verdana"/>
              <a:sym typeface="Verdana"/>
            </a:endParaRPr>
          </a:p>
          <a:p>
            <a:pPr indent="-298450" lvl="0" marL="457200" rtl="0" algn="l">
              <a:lnSpc>
                <a:spcPct val="150000"/>
              </a:lnSpc>
              <a:spcBef>
                <a:spcPts val="0"/>
              </a:spcBef>
              <a:spcAft>
                <a:spcPts val="0"/>
              </a:spcAft>
              <a:buClr>
                <a:schemeClr val="dk1"/>
              </a:buClr>
              <a:buSzPts val="1100"/>
              <a:buFont typeface="Verdana"/>
              <a:buChar char="●"/>
            </a:pPr>
            <a:r>
              <a:rPr lang="en-GB" sz="1100">
                <a:solidFill>
                  <a:schemeClr val="dk1"/>
                </a:solidFill>
                <a:latin typeface="Verdana"/>
                <a:ea typeface="Verdana"/>
                <a:cs typeface="Verdana"/>
                <a:sym typeface="Verdana"/>
              </a:rPr>
              <a:t>Viviamo nell'era dell'informazione. Di conseguenza, sperimentiamo un sovraccarico di informazioni. </a:t>
            </a:r>
            <a:endParaRPr sz="1100">
              <a:solidFill>
                <a:schemeClr val="dk1"/>
              </a:solidFill>
              <a:latin typeface="Verdana"/>
              <a:ea typeface="Verdana"/>
              <a:cs typeface="Verdana"/>
              <a:sym typeface="Verdana"/>
            </a:endParaRPr>
          </a:p>
          <a:p>
            <a:pPr indent="-298450" lvl="0" marL="457200" rtl="0" algn="l">
              <a:lnSpc>
                <a:spcPct val="150000"/>
              </a:lnSpc>
              <a:spcBef>
                <a:spcPts val="0"/>
              </a:spcBef>
              <a:spcAft>
                <a:spcPts val="0"/>
              </a:spcAft>
              <a:buClr>
                <a:schemeClr val="dk1"/>
              </a:buClr>
              <a:buSzPts val="1100"/>
              <a:buFont typeface="Verdana"/>
              <a:buChar char="●"/>
            </a:pPr>
            <a:r>
              <a:rPr lang="en-GB" sz="1100">
                <a:solidFill>
                  <a:schemeClr val="dk1"/>
                </a:solidFill>
                <a:latin typeface="Verdana"/>
                <a:ea typeface="Verdana"/>
                <a:cs typeface="Verdana"/>
                <a:sym typeface="Verdana"/>
              </a:rPr>
              <a:t>Siamo presi di mira in base ai dati che condividiamo (informazioni su misura). Ci conoscono, quindi siamo più vulnerabili alla manipolazione giocando sui nostri pregiudizi e sui nostri schemi di pensiero. </a:t>
            </a:r>
            <a:endParaRPr sz="1100">
              <a:solidFill>
                <a:schemeClr val="dk1"/>
              </a:solidFill>
              <a:latin typeface="Verdana"/>
              <a:ea typeface="Verdana"/>
              <a:cs typeface="Verdana"/>
              <a:sym typeface="Verdana"/>
            </a:endParaRPr>
          </a:p>
          <a:p>
            <a:pPr indent="-298450" lvl="0" marL="457200" rtl="0" algn="l">
              <a:lnSpc>
                <a:spcPct val="150000"/>
              </a:lnSpc>
              <a:spcBef>
                <a:spcPts val="0"/>
              </a:spcBef>
              <a:spcAft>
                <a:spcPts val="0"/>
              </a:spcAft>
              <a:buClr>
                <a:schemeClr val="dk1"/>
              </a:buClr>
              <a:buSzPts val="1100"/>
              <a:buFont typeface="Verdana"/>
              <a:buChar char="●"/>
            </a:pPr>
            <a:r>
              <a:rPr lang="en-GB" sz="1100">
                <a:solidFill>
                  <a:schemeClr val="dk1"/>
                </a:solidFill>
                <a:latin typeface="Verdana"/>
                <a:ea typeface="Verdana"/>
                <a:cs typeface="Verdana"/>
                <a:sym typeface="Verdana"/>
              </a:rPr>
              <a:t>Gli algoritmi consentono la creazione di bolle informative.</a:t>
            </a:r>
            <a:endParaRPr sz="1100">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t/>
            </a:r>
            <a:endParaRPr b="1" sz="1100">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b="1" lang="en-GB" sz="1100">
                <a:solidFill>
                  <a:schemeClr val="dk1"/>
                </a:solidFill>
                <a:latin typeface="Verdana"/>
                <a:ea typeface="Verdana"/>
                <a:cs typeface="Verdana"/>
                <a:sym typeface="Verdana"/>
              </a:rPr>
              <a:t>Tutto questo ha conseguenze nella vita reale:</a:t>
            </a:r>
            <a:endParaRPr b="1" sz="1100">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GB" sz="1100">
                <a:solidFill>
                  <a:schemeClr val="dk1"/>
                </a:solidFill>
                <a:latin typeface="Verdana"/>
                <a:ea typeface="Verdana"/>
                <a:cs typeface="Verdana"/>
                <a:sym typeface="Verdana"/>
              </a:rPr>
              <a:t>Il sovraccarico di informazioni e le manipolazioni portano a decisioni non ottimali. </a:t>
            </a:r>
            <a:endParaRPr sz="1100">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GB" sz="1100">
                <a:solidFill>
                  <a:schemeClr val="dk1"/>
                </a:solidFill>
                <a:latin typeface="Verdana"/>
                <a:ea typeface="Verdana"/>
                <a:cs typeface="Verdana"/>
                <a:sym typeface="Verdana"/>
              </a:rPr>
              <a:t>Le manipolazioni politiche e le bolle informative portano alla polarizzazione della società, influenzando negativamente la qualità della vita.</a:t>
            </a:r>
            <a:endParaRPr sz="1100">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t/>
            </a:r>
            <a:endParaRPr sz="1100">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GB" sz="1100">
                <a:solidFill>
                  <a:schemeClr val="dk1"/>
                </a:solidFill>
                <a:latin typeface="Verdana"/>
                <a:ea typeface="Verdana"/>
                <a:cs typeface="Verdana"/>
                <a:sym typeface="Verdana"/>
              </a:rPr>
              <a:t>L'obiettivo è mettere i giovani in condizione di prendere decisioni informate, navigare in un mondo complesso e contribuire a un clima sociale più positivo.</a:t>
            </a:r>
            <a:endParaRPr sz="1100">
              <a:solidFill>
                <a:schemeClr val="dk1"/>
              </a:solidFill>
              <a:latin typeface="Verdana"/>
              <a:ea typeface="Verdana"/>
              <a:cs typeface="Verdana"/>
              <a:sym typeface="Verdana"/>
            </a:endParaRPr>
          </a:p>
          <a:p>
            <a:pPr indent="0" lvl="0" marL="0" rtl="0" algn="l">
              <a:lnSpc>
                <a:spcPct val="150000"/>
              </a:lnSpc>
              <a:spcBef>
                <a:spcPts val="0"/>
              </a:spcBef>
              <a:spcAft>
                <a:spcPts val="0"/>
              </a:spcAft>
              <a:buNone/>
            </a:pPr>
            <a:r>
              <a:t/>
            </a:r>
            <a:endParaRPr sz="1100">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idx="4294967295" type="ctrTitle"/>
          </p:nvPr>
        </p:nvSpPr>
        <p:spPr>
          <a:xfrm>
            <a:off x="207125" y="1055675"/>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304A9D"/>
                </a:solidFill>
                <a:highlight>
                  <a:srgbClr val="FFFFFF"/>
                </a:highlight>
                <a:latin typeface="Verdana"/>
                <a:ea typeface="Verdana"/>
                <a:cs typeface="Verdana"/>
                <a:sym typeface="Verdana"/>
              </a:rPr>
              <a:t>Di cosa abbiamo bisogno per sostenere i giovani nell'esplorazione del tema?</a:t>
            </a:r>
            <a:endParaRPr b="1" sz="2400">
              <a:solidFill>
                <a:srgbClr val="304A9D"/>
              </a:solidFill>
              <a:latin typeface="Verdana"/>
              <a:ea typeface="Verdana"/>
              <a:cs typeface="Verdana"/>
              <a:sym typeface="Verdana"/>
            </a:endParaRPr>
          </a:p>
        </p:txBody>
      </p:sp>
      <p:sp>
        <p:nvSpPr>
          <p:cNvPr id="176" name="Google Shape;176;p29"/>
          <p:cNvSpPr txBox="1"/>
          <p:nvPr/>
        </p:nvSpPr>
        <p:spPr>
          <a:xfrm>
            <a:off x="274100" y="2248700"/>
            <a:ext cx="7250100" cy="2870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GB" sz="1300">
                <a:solidFill>
                  <a:schemeClr val="dk1"/>
                </a:solidFill>
                <a:highlight>
                  <a:srgbClr val="FFFFFF"/>
                </a:highlight>
                <a:latin typeface="Verdana"/>
                <a:ea typeface="Verdana"/>
                <a:cs typeface="Verdana"/>
                <a:sym typeface="Verdana"/>
              </a:rPr>
              <a:t>Conoscenza dei termini critici legati all'argomento (es. camere dell'eco, fallacie logiche, sovraccarico di informazioni, pregiudizi cognitivi).</a:t>
            </a:r>
            <a:endParaRPr sz="1300">
              <a:solidFill>
                <a:schemeClr val="dk1"/>
              </a:solidFill>
              <a:highlight>
                <a:srgbClr val="FFFFFF"/>
              </a:highlight>
              <a:latin typeface="Verdana"/>
              <a:ea typeface="Verdana"/>
              <a:cs typeface="Verdana"/>
              <a:sym typeface="Verdana"/>
            </a:endParaRPr>
          </a:p>
          <a:p>
            <a:pPr indent="0" lvl="0" marL="0" rtl="0" algn="l">
              <a:lnSpc>
                <a:spcPct val="150000"/>
              </a:lnSpc>
              <a:spcBef>
                <a:spcPts val="1000"/>
              </a:spcBef>
              <a:spcAft>
                <a:spcPts val="0"/>
              </a:spcAft>
              <a:buNone/>
            </a:pPr>
            <a:r>
              <a:rPr lang="en-GB" sz="1300">
                <a:solidFill>
                  <a:schemeClr val="dk1"/>
                </a:solidFill>
                <a:highlight>
                  <a:srgbClr val="FFFFFF"/>
                </a:highlight>
                <a:latin typeface="Verdana"/>
                <a:ea typeface="Verdana"/>
                <a:cs typeface="Verdana"/>
                <a:sym typeface="Verdana"/>
              </a:rPr>
              <a:t>Una mente curiosa - l'argomento è piuttosto complesso, quindi per scavare più a fondo è necessario esplorare diversi argomenti legati alla formazione delle opinioni, al processo decisionale, alla logica dietro le argomentazioni, ecc. </a:t>
            </a:r>
            <a:endParaRPr sz="1300">
              <a:solidFill>
                <a:schemeClr val="dk1"/>
              </a:solidFill>
              <a:highlight>
                <a:srgbClr val="FFFFFF"/>
              </a:highlight>
              <a:latin typeface="Verdana"/>
              <a:ea typeface="Verdana"/>
              <a:cs typeface="Verdana"/>
              <a:sym typeface="Verdana"/>
            </a:endParaRPr>
          </a:p>
          <a:p>
            <a:pPr indent="0" lvl="0" marL="0" rtl="0" algn="l">
              <a:lnSpc>
                <a:spcPct val="150000"/>
              </a:lnSpc>
              <a:spcBef>
                <a:spcPts val="1000"/>
              </a:spcBef>
              <a:spcAft>
                <a:spcPts val="0"/>
              </a:spcAft>
              <a:buNone/>
            </a:pPr>
            <a:r>
              <a:rPr lang="en-GB" sz="1300">
                <a:solidFill>
                  <a:schemeClr val="dk1"/>
                </a:solidFill>
                <a:highlight>
                  <a:srgbClr val="FFFFFF"/>
                </a:highlight>
                <a:latin typeface="Verdana"/>
                <a:ea typeface="Verdana"/>
                <a:cs typeface="Verdana"/>
                <a:sym typeface="Verdana"/>
              </a:rPr>
              <a:t>L'abitudine di controllare regolarmente i media per essere informati su temi caldi, sfide sociali e tendenze.</a:t>
            </a:r>
            <a:endParaRPr sz="1300">
              <a:solidFill>
                <a:schemeClr val="dk1"/>
              </a:solidFill>
              <a:highlight>
                <a:srgbClr val="FFFFFF"/>
              </a:highlight>
              <a:latin typeface="Verdana"/>
              <a:ea typeface="Verdana"/>
              <a:cs typeface="Verdana"/>
              <a:sym typeface="Verdana"/>
            </a:endParaRPr>
          </a:p>
          <a:p>
            <a:pPr indent="0" lvl="0" marL="0" rtl="0" algn="l">
              <a:lnSpc>
                <a:spcPct val="150000"/>
              </a:lnSpc>
              <a:spcBef>
                <a:spcPts val="1000"/>
              </a:spcBef>
              <a:spcAft>
                <a:spcPts val="1000"/>
              </a:spcAft>
              <a:buNone/>
            </a:pPr>
            <a:r>
              <a:t/>
            </a:r>
            <a:endParaRPr sz="1300">
              <a:solidFill>
                <a:schemeClr val="dk1"/>
              </a:solidFill>
              <a:highlight>
                <a:srgbClr val="FFFFFF"/>
              </a:highlight>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idx="4294967295" type="ctrTitle"/>
          </p:nvPr>
        </p:nvSpPr>
        <p:spPr>
          <a:xfrm>
            <a:off x="311700" y="280975"/>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304A9D"/>
                </a:solidFill>
                <a:highlight>
                  <a:srgbClr val="FFFFFF"/>
                </a:highlight>
                <a:latin typeface="Verdana"/>
                <a:ea typeface="Verdana"/>
                <a:cs typeface="Verdana"/>
                <a:sym typeface="Verdana"/>
              </a:rPr>
              <a:t>Scenari di apprendimento sviluppati</a:t>
            </a:r>
            <a:endParaRPr b="1" sz="2400">
              <a:solidFill>
                <a:srgbClr val="304A9D"/>
              </a:solidFill>
              <a:latin typeface="Verdana"/>
              <a:ea typeface="Verdana"/>
              <a:cs typeface="Verdana"/>
              <a:sym typeface="Verdana"/>
            </a:endParaRPr>
          </a:p>
        </p:txBody>
      </p:sp>
      <p:sp>
        <p:nvSpPr>
          <p:cNvPr id="182" name="Google Shape;182;p30"/>
          <p:cNvSpPr txBox="1"/>
          <p:nvPr/>
        </p:nvSpPr>
        <p:spPr>
          <a:xfrm>
            <a:off x="254725" y="1165700"/>
            <a:ext cx="60516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200">
              <a:latin typeface="Verdana"/>
              <a:ea typeface="Verdana"/>
              <a:cs typeface="Verdana"/>
              <a:sym typeface="Verdana"/>
            </a:endParaRPr>
          </a:p>
        </p:txBody>
      </p:sp>
      <p:graphicFrame>
        <p:nvGraphicFramePr>
          <p:cNvPr id="183" name="Google Shape;183;p30"/>
          <p:cNvGraphicFramePr/>
          <p:nvPr/>
        </p:nvGraphicFramePr>
        <p:xfrm>
          <a:off x="254725" y="883238"/>
          <a:ext cx="3000000" cy="3000000"/>
        </p:xfrm>
        <a:graphic>
          <a:graphicData uri="http://schemas.openxmlformats.org/drawingml/2006/table">
            <a:tbl>
              <a:tblPr>
                <a:noFill/>
                <a:tableStyleId>{6440F0B7-8C4E-48FF-80CA-C68D80816DA8}</a:tableStyleId>
              </a:tblPr>
              <a:tblGrid>
                <a:gridCol w="2847000"/>
                <a:gridCol w="3332625"/>
                <a:gridCol w="1632900"/>
              </a:tblGrid>
              <a:tr h="396200">
                <a:tc>
                  <a:txBody>
                    <a:bodyPr/>
                    <a:lstStyle/>
                    <a:p>
                      <a:pPr indent="0" lvl="0" marL="0" rtl="0" algn="l">
                        <a:spcBef>
                          <a:spcPts val="0"/>
                        </a:spcBef>
                        <a:spcAft>
                          <a:spcPts val="0"/>
                        </a:spcAft>
                        <a:buNone/>
                      </a:pPr>
                      <a:r>
                        <a:rPr b="1" lang="en-GB">
                          <a:solidFill>
                            <a:schemeClr val="lt1"/>
                          </a:solidFill>
                          <a:latin typeface="Verdana"/>
                          <a:ea typeface="Verdana"/>
                          <a:cs typeface="Verdana"/>
                          <a:sym typeface="Verdana"/>
                        </a:rPr>
                        <a:t>Title</a:t>
                      </a:r>
                      <a:endParaRPr b="1">
                        <a:solidFill>
                          <a:schemeClr val="lt1"/>
                        </a:solidFill>
                        <a:latin typeface="Verdana"/>
                        <a:ea typeface="Verdana"/>
                        <a:cs typeface="Verdana"/>
                        <a:sym typeface="Verdana"/>
                      </a:endParaRPr>
                    </a:p>
                  </a:txBody>
                  <a:tcPr marT="91425" marB="91425" marR="91425" marL="91425">
                    <a:solidFill>
                      <a:srgbClr val="304A9D"/>
                    </a:solidFill>
                  </a:tcPr>
                </a:tc>
                <a:tc>
                  <a:txBody>
                    <a:bodyPr/>
                    <a:lstStyle/>
                    <a:p>
                      <a:pPr indent="0" lvl="0" marL="0" rtl="0" algn="l">
                        <a:spcBef>
                          <a:spcPts val="0"/>
                        </a:spcBef>
                        <a:spcAft>
                          <a:spcPts val="0"/>
                        </a:spcAft>
                        <a:buNone/>
                      </a:pPr>
                      <a:r>
                        <a:rPr b="1" lang="en-GB">
                          <a:solidFill>
                            <a:schemeClr val="lt1"/>
                          </a:solidFill>
                          <a:latin typeface="Verdana"/>
                          <a:ea typeface="Verdana"/>
                          <a:cs typeface="Verdana"/>
                          <a:sym typeface="Verdana"/>
                        </a:rPr>
                        <a:t>Content</a:t>
                      </a:r>
                      <a:endParaRPr b="1">
                        <a:solidFill>
                          <a:schemeClr val="lt1"/>
                        </a:solidFill>
                        <a:latin typeface="Verdana"/>
                        <a:ea typeface="Verdana"/>
                        <a:cs typeface="Verdana"/>
                        <a:sym typeface="Verdana"/>
                      </a:endParaRPr>
                    </a:p>
                  </a:txBody>
                  <a:tcPr marT="91425" marB="91425" marR="91425" marL="91425">
                    <a:lnB cap="flat" cmpd="sng" w="9525">
                      <a:solidFill>
                        <a:srgbClr val="9E9E9E"/>
                      </a:solidFill>
                      <a:prstDash val="solid"/>
                      <a:round/>
                      <a:headEnd len="sm" w="sm" type="none"/>
                      <a:tailEnd len="sm" w="sm" type="none"/>
                    </a:lnB>
                    <a:solidFill>
                      <a:srgbClr val="304A9D"/>
                    </a:solidFill>
                  </a:tcPr>
                </a:tc>
                <a:tc>
                  <a:txBody>
                    <a:bodyPr/>
                    <a:lstStyle/>
                    <a:p>
                      <a:pPr indent="0" lvl="0" marL="0" rtl="0" algn="l">
                        <a:spcBef>
                          <a:spcPts val="0"/>
                        </a:spcBef>
                        <a:spcAft>
                          <a:spcPts val="0"/>
                        </a:spcAft>
                        <a:buNone/>
                      </a:pPr>
                      <a:r>
                        <a:rPr b="1" lang="en-GB">
                          <a:solidFill>
                            <a:schemeClr val="lt1"/>
                          </a:solidFill>
                          <a:latin typeface="Verdana"/>
                          <a:ea typeface="Verdana"/>
                          <a:cs typeface="Verdana"/>
                          <a:sym typeface="Verdana"/>
                        </a:rPr>
                        <a:t>Duration</a:t>
                      </a:r>
                      <a:endParaRPr b="1">
                        <a:solidFill>
                          <a:schemeClr val="lt1"/>
                        </a:solidFill>
                        <a:latin typeface="Verdana"/>
                        <a:ea typeface="Verdana"/>
                        <a:cs typeface="Verdana"/>
                        <a:sym typeface="Verdana"/>
                      </a:endParaRPr>
                    </a:p>
                  </a:txBody>
                  <a:tcPr marT="91425" marB="91425" marR="91425" marL="91425">
                    <a:lnB cap="flat" cmpd="sng" w="9525">
                      <a:solidFill>
                        <a:srgbClr val="9E9E9E"/>
                      </a:solidFill>
                      <a:prstDash val="solid"/>
                      <a:round/>
                      <a:headEnd len="sm" w="sm" type="none"/>
                      <a:tailEnd len="sm" w="sm" type="none"/>
                    </a:lnB>
                    <a:solidFill>
                      <a:srgbClr val="304A9D"/>
                    </a:solidFill>
                  </a:tcPr>
                </a:tc>
              </a:tr>
              <a:tr h="764875">
                <a:tc>
                  <a:txBody>
                    <a:bodyPr/>
                    <a:lstStyle/>
                    <a:p>
                      <a:pPr indent="0" lvl="0" marL="0" rtl="0" algn="l">
                        <a:spcBef>
                          <a:spcPts val="0"/>
                        </a:spcBef>
                        <a:spcAft>
                          <a:spcPts val="0"/>
                        </a:spcAft>
                        <a:buNone/>
                      </a:pPr>
                      <a:r>
                        <a:rPr lang="en-GB" sz="1200">
                          <a:latin typeface="Verdana"/>
                          <a:ea typeface="Verdana"/>
                          <a:cs typeface="Verdana"/>
                          <a:sym typeface="Verdana"/>
                        </a:rPr>
                        <a:t>Aprire la bolla! Come riconoscere la nostra camera d'eco?</a:t>
                      </a:r>
                      <a:endParaRPr sz="1200">
                        <a:latin typeface="Verdana"/>
                        <a:ea typeface="Verdana"/>
                        <a:cs typeface="Verdana"/>
                        <a:sym typeface="Verdana"/>
                      </a:endParaRPr>
                    </a:p>
                    <a:p>
                      <a:pPr indent="0" lvl="0" marL="0" rtl="0" algn="l">
                        <a:spcBef>
                          <a:spcPts val="0"/>
                        </a:spcBef>
                        <a:spcAft>
                          <a:spcPts val="0"/>
                        </a:spcAft>
                        <a:buNone/>
                      </a:pPr>
                      <a:r>
                        <a:t/>
                      </a:r>
                      <a:endParaRPr sz="1200">
                        <a:latin typeface="Verdana"/>
                        <a:ea typeface="Verdana"/>
                        <a:cs typeface="Verdana"/>
                        <a:sym typeface="Verdana"/>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Verdana"/>
                          <a:ea typeface="Verdana"/>
                          <a:cs typeface="Verdana"/>
                          <a:sym typeface="Verdana"/>
                        </a:rPr>
                        <a:t>Modelli di pensiero, argomentazioni, bolle d'informazione/camere d'eco, far scoppiare la bolla.</a:t>
                      </a:r>
                      <a:endParaRPr sz="1200">
                        <a:latin typeface="Verdana"/>
                        <a:ea typeface="Verdana"/>
                        <a:cs typeface="Verdana"/>
                        <a:sym typeface="Verdan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Verdana"/>
                          <a:ea typeface="Verdana"/>
                          <a:cs typeface="Verdana"/>
                          <a:sym typeface="Verdana"/>
                        </a:rPr>
                        <a:t>90 min</a:t>
                      </a:r>
                      <a:endParaRPr sz="1200">
                        <a:latin typeface="Verdana"/>
                        <a:ea typeface="Verdana"/>
                        <a:cs typeface="Verdana"/>
                        <a:sym typeface="Verdan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9675">
                <a:tc>
                  <a:txBody>
                    <a:bodyPr/>
                    <a:lstStyle/>
                    <a:p>
                      <a:pPr indent="0" lvl="0" marL="0" rtl="0" algn="l">
                        <a:spcBef>
                          <a:spcPts val="0"/>
                        </a:spcBef>
                        <a:spcAft>
                          <a:spcPts val="0"/>
                        </a:spcAft>
                        <a:buNone/>
                      </a:pPr>
                      <a:r>
                        <a:rPr lang="en-GB" sz="1200">
                          <a:latin typeface="Verdana"/>
                          <a:ea typeface="Verdana"/>
                          <a:cs typeface="Verdana"/>
                          <a:sym typeface="Verdana"/>
                        </a:rPr>
                        <a:t>Resistere alla tentazione! Come il siamo manipolati dal marketing.</a:t>
                      </a:r>
                      <a:endParaRPr sz="1200">
                        <a:latin typeface="Verdana"/>
                        <a:ea typeface="Verdana"/>
                        <a:cs typeface="Verdana"/>
                        <a:sym typeface="Verdana"/>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Verdana"/>
                          <a:ea typeface="Verdana"/>
                          <a:cs typeface="Verdana"/>
                          <a:sym typeface="Verdana"/>
                        </a:rPr>
                        <a:t>Potere della pubblicità, economia comportamentale</a:t>
                      </a:r>
                      <a:endParaRPr sz="1200">
                        <a:latin typeface="Verdana"/>
                        <a:ea typeface="Verdana"/>
                        <a:cs typeface="Verdana"/>
                        <a:sym typeface="Verdan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Verdana"/>
                          <a:ea typeface="Verdana"/>
                          <a:cs typeface="Verdana"/>
                          <a:sym typeface="Verdana"/>
                        </a:rPr>
                        <a:t>90 min</a:t>
                      </a:r>
                      <a:endParaRPr sz="1200">
                        <a:latin typeface="Verdana"/>
                        <a:ea typeface="Verdana"/>
                        <a:cs typeface="Verdana"/>
                        <a:sym typeface="Verdan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48600">
                <a:tc>
                  <a:txBody>
                    <a:bodyPr/>
                    <a:lstStyle/>
                    <a:p>
                      <a:pPr indent="0" lvl="0" marL="0" rtl="0" algn="l">
                        <a:spcBef>
                          <a:spcPts val="0"/>
                        </a:spcBef>
                        <a:spcAft>
                          <a:spcPts val="0"/>
                        </a:spcAft>
                        <a:buNone/>
                      </a:pPr>
                      <a:r>
                        <a:rPr lang="en-GB" sz="1200">
                          <a:latin typeface="Verdana"/>
                          <a:ea typeface="Verdana"/>
                          <a:cs typeface="Verdana"/>
                          <a:sym typeface="Verdana"/>
                        </a:rPr>
                        <a:t>Basta con la propaganda! Come funziona la propaganda?</a:t>
                      </a:r>
                      <a:endParaRPr sz="1200">
                        <a:latin typeface="Verdana"/>
                        <a:ea typeface="Verdana"/>
                        <a:cs typeface="Verdana"/>
                        <a:sym typeface="Verdan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Verdana"/>
                          <a:ea typeface="Verdana"/>
                          <a:cs typeface="Verdana"/>
                          <a:sym typeface="Verdana"/>
                        </a:rPr>
                        <a:t>Propaganda, manipolazione, blocchi dell'informazione, analisi del discorso, potere delle parole</a:t>
                      </a:r>
                      <a:endParaRPr sz="1200">
                        <a:latin typeface="Verdana"/>
                        <a:ea typeface="Verdana"/>
                        <a:cs typeface="Verdana"/>
                        <a:sym typeface="Verdan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Verdana"/>
                          <a:ea typeface="Verdana"/>
                          <a:cs typeface="Verdana"/>
                          <a:sym typeface="Verdana"/>
                        </a:rPr>
                        <a:t>90 min</a:t>
                      </a:r>
                      <a:endParaRPr sz="1200">
                        <a:latin typeface="Verdana"/>
                        <a:ea typeface="Verdana"/>
                        <a:cs typeface="Verdana"/>
                        <a:sym typeface="Verdan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82600">
                <a:tc>
                  <a:txBody>
                    <a:bodyPr/>
                    <a:lstStyle/>
                    <a:p>
                      <a:pPr indent="0" lvl="0" marL="0" rtl="0" algn="l">
                        <a:spcBef>
                          <a:spcPts val="0"/>
                        </a:spcBef>
                        <a:spcAft>
                          <a:spcPts val="0"/>
                        </a:spcAft>
                        <a:buNone/>
                      </a:pPr>
                      <a:r>
                        <a:rPr lang="en-GB" sz="1200">
                          <a:latin typeface="Verdana"/>
                          <a:ea typeface="Verdana"/>
                          <a:cs typeface="Verdana"/>
                          <a:sym typeface="Verdana"/>
                        </a:rPr>
                        <a:t>I social media possono modificare la nostra visione politica?</a:t>
                      </a:r>
                      <a:endParaRPr sz="1200">
                        <a:latin typeface="Verdana"/>
                        <a:ea typeface="Verdana"/>
                        <a:cs typeface="Verdana"/>
                        <a:sym typeface="Verdan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Verdana"/>
                          <a:ea typeface="Verdana"/>
                          <a:cs typeface="Verdana"/>
                          <a:sym typeface="Verdana"/>
                        </a:rPr>
                        <a:t>Privacy, personal data </a:t>
                      </a:r>
                      <a:r>
                        <a:rPr lang="en-GB" sz="1200">
                          <a:latin typeface="Verdana"/>
                          <a:ea typeface="Verdana"/>
                          <a:cs typeface="Verdana"/>
                          <a:sym typeface="Verdana"/>
                        </a:rPr>
                        <a:t>management</a:t>
                      </a:r>
                      <a:r>
                        <a:rPr lang="en-GB" sz="1200">
                          <a:latin typeface="Verdana"/>
                          <a:ea typeface="Verdana"/>
                          <a:cs typeface="Verdana"/>
                          <a:sym typeface="Verdana"/>
                        </a:rPr>
                        <a:t>, Cambridge analytical.</a:t>
                      </a:r>
                      <a:endParaRPr sz="1200">
                        <a:latin typeface="Verdana"/>
                        <a:ea typeface="Verdana"/>
                        <a:cs typeface="Verdana"/>
                        <a:sym typeface="Verdan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Verdana"/>
                          <a:ea typeface="Verdana"/>
                          <a:cs typeface="Verdana"/>
                          <a:sym typeface="Verdana"/>
                        </a:rPr>
                        <a:t>45 min</a:t>
                      </a:r>
                      <a:endParaRPr sz="1200">
                        <a:latin typeface="Verdana"/>
                        <a:ea typeface="Verdana"/>
                        <a:cs typeface="Verdana"/>
                        <a:sym typeface="Verdan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idx="4294967295" type="ctrTitle"/>
          </p:nvPr>
        </p:nvSpPr>
        <p:spPr>
          <a:xfrm>
            <a:off x="0" y="1002575"/>
            <a:ext cx="9144000" cy="538500"/>
          </a:xfrm>
          <a:prstGeom prst="rect">
            <a:avLst/>
          </a:prstGeom>
          <a:solidFill>
            <a:srgbClr val="304A9D"/>
          </a:solidFill>
        </p:spPr>
        <p:txBody>
          <a:bodyPr anchorCtr="0" anchor="t" bIns="91425" lIns="270000" spcFirstLastPara="1" rIns="91425" wrap="square" tIns="91425">
            <a:noAutofit/>
          </a:bodyPr>
          <a:lstStyle/>
          <a:p>
            <a:pPr indent="0" lvl="0" marL="0" rtl="0" algn="l">
              <a:spcBef>
                <a:spcPts val="0"/>
              </a:spcBef>
              <a:spcAft>
                <a:spcPts val="0"/>
              </a:spcAft>
              <a:buNone/>
            </a:pPr>
            <a:r>
              <a:rPr b="1" lang="en-GB" sz="2400">
                <a:solidFill>
                  <a:schemeClr val="lt1"/>
                </a:solidFill>
                <a:latin typeface="Verdana"/>
                <a:ea typeface="Verdana"/>
                <a:cs typeface="Verdana"/>
                <a:sym typeface="Verdana"/>
              </a:rPr>
              <a:t>Per saperne di più:</a:t>
            </a:r>
            <a:endParaRPr b="1" sz="2400">
              <a:solidFill>
                <a:schemeClr val="lt1"/>
              </a:solidFill>
              <a:latin typeface="Verdana"/>
              <a:ea typeface="Verdana"/>
              <a:cs typeface="Verdana"/>
              <a:sym typeface="Verdana"/>
            </a:endParaRPr>
          </a:p>
        </p:txBody>
      </p:sp>
      <p:sp>
        <p:nvSpPr>
          <p:cNvPr id="189" name="Google Shape;189;p31"/>
          <p:cNvSpPr txBox="1"/>
          <p:nvPr/>
        </p:nvSpPr>
        <p:spPr>
          <a:xfrm>
            <a:off x="254725" y="1705450"/>
            <a:ext cx="6420600" cy="2560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Verdana"/>
              <a:buChar char="●"/>
            </a:pPr>
            <a:r>
              <a:rPr lang="en-GB" sz="1200" u="sng">
                <a:solidFill>
                  <a:schemeClr val="hlink"/>
                </a:solidFill>
                <a:latin typeface="Verdana"/>
                <a:ea typeface="Verdana"/>
                <a:cs typeface="Verdana"/>
                <a:sym typeface="Verdana"/>
                <a:hlinkClick r:id="rId3"/>
              </a:rPr>
              <a:t>EAVI: Media Literacy for Citizens</a:t>
            </a:r>
            <a:endParaRPr sz="1200">
              <a:latin typeface="Verdana"/>
              <a:ea typeface="Verdana"/>
              <a:cs typeface="Verdana"/>
              <a:sym typeface="Verdana"/>
            </a:endParaRPr>
          </a:p>
          <a:p>
            <a:pPr indent="-304800" lvl="0" marL="457200" rtl="0" algn="l">
              <a:spcBef>
                <a:spcPts val="1000"/>
              </a:spcBef>
              <a:spcAft>
                <a:spcPts val="0"/>
              </a:spcAft>
              <a:buSzPts val="1200"/>
              <a:buFont typeface="Verdana"/>
              <a:buChar char="●"/>
            </a:pPr>
            <a:r>
              <a:rPr lang="en-GB" sz="1200" u="sng">
                <a:solidFill>
                  <a:schemeClr val="hlink"/>
                </a:solidFill>
                <a:latin typeface="Verdana"/>
                <a:ea typeface="Verdana"/>
                <a:cs typeface="Verdana"/>
                <a:sym typeface="Verdana"/>
                <a:hlinkClick r:id="rId4"/>
              </a:rPr>
              <a:t>Paul Rulkens: Why the majority is always wrong?</a:t>
            </a:r>
            <a:endParaRPr sz="1200">
              <a:latin typeface="Verdana"/>
              <a:ea typeface="Verdana"/>
              <a:cs typeface="Verdana"/>
              <a:sym typeface="Verdana"/>
            </a:endParaRPr>
          </a:p>
          <a:p>
            <a:pPr indent="-304800" lvl="0" marL="457200" rtl="0" algn="l">
              <a:spcBef>
                <a:spcPts val="1000"/>
              </a:spcBef>
              <a:spcAft>
                <a:spcPts val="0"/>
              </a:spcAft>
              <a:buSzPts val="1200"/>
              <a:buFont typeface="Verdana"/>
              <a:buChar char="●"/>
            </a:pPr>
            <a:r>
              <a:rPr lang="en-GB" sz="1200">
                <a:latin typeface="Verdana"/>
                <a:ea typeface="Verdana"/>
                <a:cs typeface="Verdana"/>
                <a:sym typeface="Verdana"/>
              </a:rPr>
              <a:t>Daniel Kahneman: Thinking, Fast and Slow</a:t>
            </a:r>
            <a:endParaRPr sz="1200">
              <a:latin typeface="Verdana"/>
              <a:ea typeface="Verdana"/>
              <a:cs typeface="Verdana"/>
              <a:sym typeface="Verdana"/>
            </a:endParaRPr>
          </a:p>
          <a:p>
            <a:pPr indent="-304800" lvl="0" marL="457200" rtl="0" algn="l">
              <a:spcBef>
                <a:spcPts val="1000"/>
              </a:spcBef>
              <a:spcAft>
                <a:spcPts val="0"/>
              </a:spcAft>
              <a:buSzPts val="1200"/>
              <a:buFont typeface="Verdana"/>
              <a:buChar char="●"/>
            </a:pPr>
            <a:r>
              <a:rPr lang="en-GB" sz="1200" u="sng">
                <a:solidFill>
                  <a:schemeClr val="hlink"/>
                </a:solidFill>
                <a:latin typeface="Verdana"/>
                <a:ea typeface="Verdana"/>
                <a:cs typeface="Verdana"/>
                <a:sym typeface="Verdana"/>
                <a:hlinkClick r:id="rId5"/>
              </a:rPr>
              <a:t>W. James Potter</a:t>
            </a:r>
            <a:r>
              <a:rPr lang="en-GB" sz="1200">
                <a:latin typeface="Verdana"/>
                <a:ea typeface="Verdana"/>
                <a:cs typeface="Verdana"/>
                <a:sym typeface="Verdana"/>
              </a:rPr>
              <a:t>: Media Literacy</a:t>
            </a:r>
            <a:endParaRPr sz="1200">
              <a:latin typeface="Verdana"/>
              <a:ea typeface="Verdana"/>
              <a:cs typeface="Verdana"/>
              <a:sym typeface="Verdana"/>
            </a:endParaRPr>
          </a:p>
          <a:p>
            <a:pPr indent="-304800" lvl="0" marL="457200" rtl="0" algn="l">
              <a:spcBef>
                <a:spcPts val="1000"/>
              </a:spcBef>
              <a:spcAft>
                <a:spcPts val="0"/>
              </a:spcAft>
              <a:buSzPts val="1200"/>
              <a:buFont typeface="Verdana"/>
              <a:buChar char="●"/>
            </a:pPr>
            <a:r>
              <a:rPr lang="en-GB" sz="1200">
                <a:latin typeface="Verdana"/>
                <a:ea typeface="Verdana"/>
                <a:cs typeface="Verdana"/>
                <a:sym typeface="Verdana"/>
              </a:rPr>
              <a:t>Cognitive Biases: </a:t>
            </a:r>
            <a:r>
              <a:rPr lang="en-GB" sz="1200" u="sng">
                <a:solidFill>
                  <a:schemeClr val="hlink"/>
                </a:solidFill>
                <a:latin typeface="Verdana"/>
                <a:ea typeface="Verdana"/>
                <a:cs typeface="Verdana"/>
                <a:sym typeface="Verdana"/>
                <a:hlinkClick r:id="rId6"/>
              </a:rPr>
              <a:t>https://yourbias.is/</a:t>
            </a:r>
            <a:endParaRPr sz="1200">
              <a:latin typeface="Verdana"/>
              <a:ea typeface="Verdana"/>
              <a:cs typeface="Verdana"/>
              <a:sym typeface="Verdana"/>
            </a:endParaRPr>
          </a:p>
          <a:p>
            <a:pPr indent="-304800" lvl="0" marL="457200" rtl="0" algn="l">
              <a:spcBef>
                <a:spcPts val="1000"/>
              </a:spcBef>
              <a:spcAft>
                <a:spcPts val="0"/>
              </a:spcAft>
              <a:buSzPts val="1200"/>
              <a:buFont typeface="Verdana"/>
              <a:buChar char="●"/>
            </a:pPr>
            <a:r>
              <a:rPr lang="en-GB" sz="1200">
                <a:latin typeface="Verdana"/>
                <a:ea typeface="Verdana"/>
                <a:cs typeface="Verdana"/>
                <a:sym typeface="Verdana"/>
              </a:rPr>
              <a:t>Albert Ellis: ABC Model</a:t>
            </a:r>
            <a:endParaRPr sz="1200">
              <a:latin typeface="Verdana"/>
              <a:ea typeface="Verdana"/>
              <a:cs typeface="Verdana"/>
              <a:sym typeface="Verdana"/>
            </a:endParaRPr>
          </a:p>
          <a:p>
            <a:pPr indent="-304800" lvl="0" marL="457200" rtl="0" algn="l">
              <a:spcBef>
                <a:spcPts val="1000"/>
              </a:spcBef>
              <a:spcAft>
                <a:spcPts val="0"/>
              </a:spcAft>
              <a:buSzPts val="1200"/>
              <a:buFont typeface="Verdana"/>
              <a:buChar char="●"/>
            </a:pPr>
            <a:r>
              <a:rPr lang="en-GB" sz="1200">
                <a:solidFill>
                  <a:schemeClr val="dk1"/>
                </a:solidFill>
                <a:latin typeface="Verdana"/>
                <a:ea typeface="Verdana"/>
                <a:cs typeface="Verdana"/>
                <a:sym typeface="Verdana"/>
              </a:rPr>
              <a:t>Logical fallacies: </a:t>
            </a:r>
            <a:r>
              <a:rPr lang="en-GB" sz="1200" u="sng">
                <a:solidFill>
                  <a:schemeClr val="hlink"/>
                </a:solidFill>
                <a:latin typeface="Verdana"/>
                <a:ea typeface="Verdana"/>
                <a:cs typeface="Verdana"/>
                <a:sym typeface="Verdana"/>
                <a:hlinkClick r:id="rId7"/>
              </a:rPr>
              <a:t>https://yourlogicalfallacyis.com/</a:t>
            </a:r>
            <a:endParaRPr sz="1200">
              <a:solidFill>
                <a:schemeClr val="dk1"/>
              </a:solidFill>
              <a:latin typeface="Verdana"/>
              <a:ea typeface="Verdana"/>
              <a:cs typeface="Verdana"/>
              <a:sym typeface="Verdana"/>
            </a:endParaRPr>
          </a:p>
          <a:p>
            <a:pPr indent="-304800" lvl="0" marL="457200" rtl="0" algn="l">
              <a:spcBef>
                <a:spcPts val="1000"/>
              </a:spcBef>
              <a:spcAft>
                <a:spcPts val="1000"/>
              </a:spcAft>
              <a:buSzPts val="1200"/>
              <a:buFont typeface="Verdana"/>
              <a:buChar char="●"/>
            </a:pPr>
            <a:r>
              <a:rPr lang="en-GB" sz="1200">
                <a:latin typeface="Verdana"/>
                <a:ea typeface="Verdana"/>
                <a:cs typeface="Verdana"/>
                <a:sym typeface="Verdana"/>
              </a:rPr>
              <a:t>10 Principles of Social Manipulation Theory defined by </a:t>
            </a:r>
            <a:r>
              <a:rPr lang="en-GB" sz="1200">
                <a:solidFill>
                  <a:schemeClr val="dk1"/>
                </a:solidFill>
                <a:latin typeface="Verdana"/>
                <a:ea typeface="Verdana"/>
                <a:cs typeface="Verdana"/>
                <a:sym typeface="Verdana"/>
              </a:rPr>
              <a:t>Noam Chomsky</a:t>
            </a:r>
            <a:endParaRPr sz="1200">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p:nvPr/>
        </p:nvSpPr>
        <p:spPr>
          <a:xfrm>
            <a:off x="0" y="4337850"/>
            <a:ext cx="9144000" cy="90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32"/>
          <p:cNvPicPr preferRelativeResize="0"/>
          <p:nvPr/>
        </p:nvPicPr>
        <p:blipFill>
          <a:blip r:embed="rId3">
            <a:alphaModFix/>
          </a:blip>
          <a:stretch>
            <a:fillRect/>
          </a:stretch>
        </p:blipFill>
        <p:spPr>
          <a:xfrm>
            <a:off x="0" y="0"/>
            <a:ext cx="9144000" cy="1828800"/>
          </a:xfrm>
          <a:prstGeom prst="rect">
            <a:avLst/>
          </a:prstGeom>
          <a:noFill/>
          <a:ln>
            <a:noFill/>
          </a:ln>
        </p:spPr>
      </p:pic>
      <p:sp>
        <p:nvSpPr>
          <p:cNvPr id="196" name="Google Shape;196;p32"/>
          <p:cNvSpPr txBox="1"/>
          <p:nvPr>
            <p:ph idx="4294967295" type="ctrTitle"/>
          </p:nvPr>
        </p:nvSpPr>
        <p:spPr>
          <a:xfrm>
            <a:off x="2698175" y="698100"/>
            <a:ext cx="2802300" cy="10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GB" sz="3300">
                <a:solidFill>
                  <a:srgbClr val="304A9D"/>
                </a:solidFill>
                <a:highlight>
                  <a:srgbClr val="FFFFFF"/>
                </a:highlight>
                <a:latin typeface="Verdana"/>
                <a:ea typeface="Verdana"/>
                <a:cs typeface="Verdana"/>
                <a:sym typeface="Verdana"/>
              </a:rPr>
              <a:t>Domande?</a:t>
            </a:r>
            <a:endParaRPr b="1" sz="3300">
              <a:solidFill>
                <a:srgbClr val="304A9D"/>
              </a:solidFill>
              <a:latin typeface="Verdana"/>
              <a:ea typeface="Verdana"/>
              <a:cs typeface="Verdana"/>
              <a:sym typeface="Verdana"/>
            </a:endParaRPr>
          </a:p>
        </p:txBody>
      </p:sp>
      <p:pic>
        <p:nvPicPr>
          <p:cNvPr id="197" name="Google Shape;197;p32"/>
          <p:cNvPicPr preferRelativeResize="0"/>
          <p:nvPr/>
        </p:nvPicPr>
        <p:blipFill>
          <a:blip r:embed="rId4">
            <a:alphaModFix/>
          </a:blip>
          <a:stretch>
            <a:fillRect/>
          </a:stretch>
        </p:blipFill>
        <p:spPr>
          <a:xfrm>
            <a:off x="169475" y="225125"/>
            <a:ext cx="2013470" cy="692700"/>
          </a:xfrm>
          <a:prstGeom prst="rect">
            <a:avLst/>
          </a:prstGeom>
          <a:noFill/>
          <a:ln>
            <a:noFill/>
          </a:ln>
        </p:spPr>
      </p:pic>
      <p:pic>
        <p:nvPicPr>
          <p:cNvPr id="198" name="Google Shape;198;p32"/>
          <p:cNvPicPr preferRelativeResize="0"/>
          <p:nvPr/>
        </p:nvPicPr>
        <p:blipFill>
          <a:blip r:embed="rId5">
            <a:alphaModFix/>
          </a:blip>
          <a:stretch>
            <a:fillRect/>
          </a:stretch>
        </p:blipFill>
        <p:spPr>
          <a:xfrm>
            <a:off x="6296999" y="188400"/>
            <a:ext cx="2756125" cy="786225"/>
          </a:xfrm>
          <a:prstGeom prst="rect">
            <a:avLst/>
          </a:prstGeom>
          <a:noFill/>
          <a:ln>
            <a:noFill/>
          </a:ln>
        </p:spPr>
      </p:pic>
      <p:sp>
        <p:nvSpPr>
          <p:cNvPr id="199" name="Google Shape;199;p32"/>
          <p:cNvSpPr txBox="1"/>
          <p:nvPr/>
        </p:nvSpPr>
        <p:spPr>
          <a:xfrm>
            <a:off x="533400" y="4433100"/>
            <a:ext cx="8235300" cy="692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000">
                <a:solidFill>
                  <a:srgbClr val="666666"/>
                </a:solidFill>
                <a:latin typeface="Verdana"/>
                <a:ea typeface="Verdana"/>
                <a:cs typeface="Verdana"/>
                <a:sym typeface="Verdana"/>
              </a:rPr>
              <a:t>The YDML project has been funded with support from the European Commission</a:t>
            </a:r>
            <a:r>
              <a:rPr lang="en-GB" sz="1000">
                <a:solidFill>
                  <a:srgbClr val="666666"/>
                </a:solidFill>
                <a:latin typeface="Verdana"/>
                <a:ea typeface="Verdana"/>
                <a:cs typeface="Verdana"/>
                <a:sym typeface="Verdana"/>
              </a:rPr>
              <a:t> in the frames of Erasmus+ program, KA2 (ref. No 608788-EPP-1-2019-1-BG-EPPKA2-CBY-ACPALA). </a:t>
            </a:r>
            <a:r>
              <a:rPr lang="en-GB" sz="1000">
                <a:solidFill>
                  <a:srgbClr val="666666"/>
                </a:solidFill>
                <a:latin typeface="Verdana"/>
                <a:ea typeface="Verdana"/>
                <a:cs typeface="Verdana"/>
                <a:sym typeface="Verdana"/>
              </a:rPr>
              <a:t>This publication reflects the views only of the author, and the Commission cannot be held responsible for any use which may be made of the information contained therein.</a:t>
            </a:r>
            <a:endParaRPr sz="1000">
              <a:solidFill>
                <a:srgbClr val="666666"/>
              </a:solidFill>
              <a:latin typeface="Verdana"/>
              <a:ea typeface="Verdana"/>
              <a:cs typeface="Verdana"/>
              <a:sym typeface="Verdana"/>
            </a:endParaRPr>
          </a:p>
        </p:txBody>
      </p:sp>
      <p:sp>
        <p:nvSpPr>
          <p:cNvPr id="200" name="Google Shape;200;p32"/>
          <p:cNvSpPr txBox="1"/>
          <p:nvPr/>
        </p:nvSpPr>
        <p:spPr>
          <a:xfrm>
            <a:off x="2935775" y="1368875"/>
            <a:ext cx="232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304A9D"/>
                </a:solidFill>
                <a:latin typeface="Verdana"/>
                <a:ea typeface="Verdana"/>
                <a:cs typeface="Verdana"/>
                <a:sym typeface="Verdana"/>
              </a:rPr>
              <a:t>www.digitalyouth.eu</a:t>
            </a:r>
            <a:endParaRPr>
              <a:solidFill>
                <a:srgbClr val="304A9D"/>
              </a:solidFill>
              <a:latin typeface="Verdana"/>
              <a:ea typeface="Verdana"/>
              <a:cs typeface="Verdana"/>
              <a:sym typeface="Verdana"/>
            </a:endParaRPr>
          </a:p>
        </p:txBody>
      </p:sp>
      <p:pic>
        <p:nvPicPr>
          <p:cNvPr id="201" name="Google Shape;201;p32"/>
          <p:cNvPicPr preferRelativeResize="0"/>
          <p:nvPr/>
        </p:nvPicPr>
        <p:blipFill>
          <a:blip r:embed="rId6">
            <a:alphaModFix/>
          </a:blip>
          <a:stretch>
            <a:fillRect/>
          </a:stretch>
        </p:blipFill>
        <p:spPr>
          <a:xfrm>
            <a:off x="304800" y="3354400"/>
            <a:ext cx="8637158" cy="1016400"/>
          </a:xfrm>
          <a:prstGeom prst="rect">
            <a:avLst/>
          </a:prstGeom>
          <a:noFill/>
          <a:ln>
            <a:noFill/>
          </a:ln>
        </p:spPr>
      </p:pic>
      <p:pic>
        <p:nvPicPr>
          <p:cNvPr descr="Creative Commons License" id="202" name="Google Shape;202;p32"/>
          <p:cNvPicPr preferRelativeResize="0"/>
          <p:nvPr/>
        </p:nvPicPr>
        <p:blipFill rotWithShape="1">
          <a:blip r:embed="rId7">
            <a:alphaModFix/>
          </a:blip>
          <a:srcRect b="0" l="0" r="0" t="0"/>
          <a:stretch/>
        </p:blipFill>
        <p:spPr>
          <a:xfrm>
            <a:off x="1524552" y="2391642"/>
            <a:ext cx="838200" cy="296863"/>
          </a:xfrm>
          <a:prstGeom prst="rect">
            <a:avLst/>
          </a:prstGeom>
          <a:noFill/>
          <a:ln>
            <a:noFill/>
          </a:ln>
        </p:spPr>
      </p:pic>
      <p:sp>
        <p:nvSpPr>
          <p:cNvPr id="203" name="Google Shape;203;p32"/>
          <p:cNvSpPr/>
          <p:nvPr/>
        </p:nvSpPr>
        <p:spPr>
          <a:xfrm>
            <a:off x="2495310" y="2143249"/>
            <a:ext cx="5223600" cy="1128300"/>
          </a:xfrm>
          <a:prstGeom prst="rect">
            <a:avLst/>
          </a:prstGeom>
          <a:solidFill>
            <a:srgbClr val="FFFFFF"/>
          </a:solidFill>
          <a:ln>
            <a:noFill/>
          </a:ln>
        </p:spPr>
        <p:txBody>
          <a:bodyPr anchorCtr="0" anchor="t" bIns="0" lIns="91425" spcFirstLastPara="1" rIns="122175" wrap="square" tIns="203125">
            <a:noAutofit/>
          </a:bodyPr>
          <a:lstStyle/>
          <a:p>
            <a:pPr indent="0" lvl="0" marL="0" marR="0" rtl="0" algn="l">
              <a:lnSpc>
                <a:spcPct val="100000"/>
              </a:lnSpc>
              <a:spcBef>
                <a:spcPts val="0"/>
              </a:spcBef>
              <a:spcAft>
                <a:spcPts val="0"/>
              </a:spcAft>
              <a:buNone/>
            </a:pPr>
            <a:r>
              <a:rPr b="0" i="0" lang="en-GB" sz="1000" u="sng" cap="none" strike="noStrike">
                <a:solidFill>
                  <a:srgbClr val="0097A7"/>
                </a:solidFill>
                <a:latin typeface="Arial"/>
                <a:ea typeface="Arial"/>
                <a:cs typeface="Arial"/>
                <a:sym typeface="Arial"/>
                <a:hlinkClick r:id="rId8">
                  <a:extLst>
                    <a:ext uri="{A12FA001-AC4F-418D-AE19-62706E023703}">
                      <ahyp:hlinkClr val="tx"/>
                    </a:ext>
                  </a:extLst>
                </a:hlinkClick>
              </a:rPr>
              <a:t>Creative Commons Attribution-NonCommercial 4.0 International License</a:t>
            </a:r>
            <a:endParaRPr b="0" i="0" sz="1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000" u="none" cap="none" strike="noStrike">
                <a:solidFill>
                  <a:srgbClr val="000000"/>
                </a:solidFill>
                <a:latin typeface="Arial"/>
                <a:ea typeface="Arial"/>
                <a:cs typeface="Arial"/>
                <a:sym typeface="Arial"/>
              </a:rPr>
              <a:t>Attribution-NonCommercial (CC BY-NC 4.0)</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You will have to acknowledge the author (when mentioned) and to refer to YDML project.</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You are free to:</a:t>
            </a:r>
            <a:endParaRPr b="0" i="0" sz="1000" u="none" cap="none" strike="noStrike">
              <a:solidFill>
                <a:srgbClr val="434343"/>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en-GB" sz="1000" u="none" cap="none" strike="noStrike">
                <a:solidFill>
                  <a:srgbClr val="000000"/>
                </a:solidFill>
                <a:latin typeface="Arial"/>
                <a:ea typeface="Arial"/>
                <a:cs typeface="Arial"/>
                <a:sym typeface="Arial"/>
              </a:rPr>
              <a:t>Share</a:t>
            </a:r>
            <a:r>
              <a:rPr b="0" i="0" lang="en-GB" sz="1000" u="none" cap="none" strike="noStrike">
                <a:solidFill>
                  <a:srgbClr val="000000"/>
                </a:solidFill>
                <a:latin typeface="Arial"/>
                <a:ea typeface="Arial"/>
                <a:cs typeface="Arial"/>
                <a:sym typeface="Arial"/>
              </a:rPr>
              <a:t> — copy and redistribute the material in any medium or format for free use</a:t>
            </a:r>
            <a:endParaRPr b="0" i="0" sz="1000" u="none" cap="none" strike="noStrike">
              <a:solidFill>
                <a:srgbClr val="000000"/>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en-GB" sz="1000" u="none" cap="none" strike="noStrike">
                <a:solidFill>
                  <a:srgbClr val="000000"/>
                </a:solidFill>
                <a:latin typeface="Arial"/>
                <a:ea typeface="Arial"/>
                <a:cs typeface="Arial"/>
                <a:sym typeface="Arial"/>
              </a:rPr>
              <a:t>Adapt</a:t>
            </a:r>
            <a:r>
              <a:rPr b="0" i="0" lang="en-GB" sz="1000" u="none" cap="none" strike="noStrike">
                <a:solidFill>
                  <a:srgbClr val="000000"/>
                </a:solidFill>
                <a:latin typeface="Arial"/>
                <a:ea typeface="Arial"/>
                <a:cs typeface="Arial"/>
                <a:sym typeface="Arial"/>
              </a:rPr>
              <a:t> — remix, transform, and build upon the material</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4294967295" type="ctrTitle"/>
          </p:nvPr>
        </p:nvSpPr>
        <p:spPr>
          <a:xfrm>
            <a:off x="254725" y="1155525"/>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400">
                <a:solidFill>
                  <a:srgbClr val="304A9D"/>
                </a:solidFill>
                <a:highlight>
                  <a:srgbClr val="FFFFFF"/>
                </a:highlight>
                <a:latin typeface="Verdana"/>
                <a:ea typeface="Verdana"/>
                <a:cs typeface="Verdana"/>
                <a:sym typeface="Verdana"/>
              </a:rPr>
              <a:t>Che cos'è l'alfabetizzazione mediatica (digitale)?</a:t>
            </a:r>
            <a:endParaRPr b="1" sz="2400">
              <a:solidFill>
                <a:srgbClr val="304A9D"/>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2400">
              <a:solidFill>
                <a:srgbClr val="304A9D"/>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b="1" sz="2400">
              <a:solidFill>
                <a:srgbClr val="304A9D"/>
              </a:solidFill>
              <a:highlight>
                <a:srgbClr val="FFFFFF"/>
              </a:highlight>
              <a:latin typeface="Verdana"/>
              <a:ea typeface="Verdana"/>
              <a:cs typeface="Verdana"/>
              <a:sym typeface="Verdana"/>
            </a:endParaRPr>
          </a:p>
        </p:txBody>
      </p:sp>
      <p:sp>
        <p:nvSpPr>
          <p:cNvPr id="76" name="Google Shape;76;p15"/>
          <p:cNvSpPr txBox="1"/>
          <p:nvPr/>
        </p:nvSpPr>
        <p:spPr>
          <a:xfrm>
            <a:off x="254725" y="2003900"/>
            <a:ext cx="71076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GB" sz="1600"/>
              <a:t>L'alfabetizzazione mediatica è la capacità di:</a:t>
            </a:r>
            <a:endParaRPr sz="1600"/>
          </a:p>
          <a:p>
            <a:pPr indent="-330200" lvl="0" marL="457200" rtl="0" algn="l">
              <a:lnSpc>
                <a:spcPct val="150000"/>
              </a:lnSpc>
              <a:spcBef>
                <a:spcPts val="0"/>
              </a:spcBef>
              <a:spcAft>
                <a:spcPts val="0"/>
              </a:spcAft>
              <a:buSzPts val="1600"/>
              <a:buChar char="●"/>
            </a:pPr>
            <a:r>
              <a:rPr lang="en-GB" sz="1600"/>
              <a:t>Decodificare i messaggi dei media (compresi i sistemi in cui esistono);</a:t>
            </a:r>
            <a:endParaRPr sz="1600"/>
          </a:p>
          <a:p>
            <a:pPr indent="-330200" lvl="0" marL="457200" rtl="0" algn="l">
              <a:lnSpc>
                <a:spcPct val="150000"/>
              </a:lnSpc>
              <a:spcBef>
                <a:spcPts val="0"/>
              </a:spcBef>
              <a:spcAft>
                <a:spcPts val="0"/>
              </a:spcAft>
              <a:buSzPts val="1600"/>
              <a:buChar char="●"/>
            </a:pPr>
            <a:r>
              <a:rPr lang="en-GB" sz="1600"/>
              <a:t>Valutare l'influenza di tali messaggi su pensieri, sentimenti e comportamenti.</a:t>
            </a:r>
            <a:endParaRPr sz="1600"/>
          </a:p>
          <a:p>
            <a:pPr indent="-330200" lvl="0" marL="457200" rtl="0" algn="l">
              <a:lnSpc>
                <a:spcPct val="150000"/>
              </a:lnSpc>
              <a:spcBef>
                <a:spcPts val="0"/>
              </a:spcBef>
              <a:spcAft>
                <a:spcPts val="0"/>
              </a:spcAft>
              <a:buSzPts val="1600"/>
              <a:buChar char="●"/>
            </a:pPr>
            <a:r>
              <a:rPr lang="en-GB" sz="1600"/>
              <a:t>Creare media in modo ponderato e consapevole.</a:t>
            </a:r>
            <a:endParaRPr sz="1600"/>
          </a:p>
          <a:p>
            <a:pPr indent="0" lvl="0" marL="457200" rtl="0" algn="l">
              <a:lnSpc>
                <a:spcPct val="150000"/>
              </a:lnSpc>
              <a:spcBef>
                <a:spcPts val="0"/>
              </a:spcBef>
              <a:spcAft>
                <a:spcPts val="0"/>
              </a:spcAft>
              <a:buNone/>
            </a:pPr>
            <a:r>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6"/>
          <p:cNvPicPr preferRelativeResize="0"/>
          <p:nvPr/>
        </p:nvPicPr>
        <p:blipFill>
          <a:blip r:embed="rId3">
            <a:alphaModFix/>
          </a:blip>
          <a:stretch>
            <a:fillRect/>
          </a:stretch>
        </p:blipFill>
        <p:spPr>
          <a:xfrm>
            <a:off x="3952575" y="0"/>
            <a:ext cx="4922484" cy="5143501"/>
          </a:xfrm>
          <a:prstGeom prst="rect">
            <a:avLst/>
          </a:prstGeom>
          <a:noFill/>
          <a:ln>
            <a:noFill/>
          </a:ln>
        </p:spPr>
      </p:pic>
      <p:sp>
        <p:nvSpPr>
          <p:cNvPr id="82" name="Google Shape;82;p16"/>
          <p:cNvSpPr txBox="1"/>
          <p:nvPr>
            <p:ph idx="4294967295" type="ctrTitle"/>
          </p:nvPr>
        </p:nvSpPr>
        <p:spPr>
          <a:xfrm>
            <a:off x="386625" y="1994275"/>
            <a:ext cx="30651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400">
                <a:solidFill>
                  <a:srgbClr val="304A9D"/>
                </a:solidFill>
                <a:highlight>
                  <a:srgbClr val="FFFFFF"/>
                </a:highlight>
                <a:latin typeface="Verdana"/>
                <a:ea typeface="Verdana"/>
                <a:cs typeface="Verdana"/>
                <a:sym typeface="Verdana"/>
              </a:rPr>
              <a:t>Il Fact-checking ... </a:t>
            </a:r>
            <a:endParaRPr b="1" sz="2400">
              <a:solidFill>
                <a:srgbClr val="304A9D"/>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b="1" lang="en-GB" sz="2400">
                <a:solidFill>
                  <a:srgbClr val="304A9D"/>
                </a:solidFill>
                <a:highlight>
                  <a:srgbClr val="FFFFFF"/>
                </a:highlight>
                <a:latin typeface="Verdana"/>
                <a:ea typeface="Verdana"/>
                <a:cs typeface="Verdana"/>
                <a:sym typeface="Verdana"/>
              </a:rPr>
              <a:t>è sufficiente?</a:t>
            </a:r>
            <a:endParaRPr b="1" sz="2400">
              <a:solidFill>
                <a:srgbClr val="304A9D"/>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2400">
              <a:solidFill>
                <a:srgbClr val="304A9D"/>
              </a:solidFill>
              <a:highlight>
                <a:srgbClr val="FFFFFF"/>
              </a:highlight>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4294967295" type="ctrTitle"/>
          </p:nvPr>
        </p:nvSpPr>
        <p:spPr>
          <a:xfrm>
            <a:off x="5535575" y="1053600"/>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400">
                <a:solidFill>
                  <a:srgbClr val="304A9D"/>
                </a:solidFill>
                <a:highlight>
                  <a:srgbClr val="FFFFFF"/>
                </a:highlight>
                <a:latin typeface="Verdana"/>
                <a:ea typeface="Verdana"/>
                <a:cs typeface="Verdana"/>
                <a:sym typeface="Verdana"/>
              </a:rPr>
              <a:t>Fact-checking … </a:t>
            </a:r>
            <a:endParaRPr b="1" sz="2400">
              <a:solidFill>
                <a:srgbClr val="304A9D"/>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b="1" lang="en-GB" sz="2400">
                <a:solidFill>
                  <a:srgbClr val="304A9D"/>
                </a:solidFill>
                <a:highlight>
                  <a:srgbClr val="FFFFFF"/>
                </a:highlight>
                <a:latin typeface="Verdana"/>
                <a:ea typeface="Verdana"/>
                <a:cs typeface="Verdana"/>
                <a:sym typeface="Verdana"/>
              </a:rPr>
              <a:t>is it enough?</a:t>
            </a:r>
            <a:endParaRPr b="1" sz="2400">
              <a:solidFill>
                <a:srgbClr val="304A9D"/>
              </a:solidFill>
              <a:highlight>
                <a:srgbClr val="FFFFFF"/>
              </a:highlight>
              <a:latin typeface="Verdana"/>
              <a:ea typeface="Verdana"/>
              <a:cs typeface="Verdana"/>
              <a:sym typeface="Verdana"/>
            </a:endParaRPr>
          </a:p>
        </p:txBody>
      </p:sp>
      <p:sp>
        <p:nvSpPr>
          <p:cNvPr id="88" name="Google Shape;88;p17"/>
          <p:cNvSpPr txBox="1"/>
          <p:nvPr/>
        </p:nvSpPr>
        <p:spPr>
          <a:xfrm>
            <a:off x="5230175" y="1966650"/>
            <a:ext cx="3140100" cy="291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chemeClr val="dk1"/>
                </a:solidFill>
                <a:highlight>
                  <a:srgbClr val="FFFFFF"/>
                </a:highlight>
                <a:latin typeface="Verdana"/>
                <a:ea typeface="Verdana"/>
                <a:cs typeface="Verdana"/>
                <a:sym typeface="Verdana"/>
              </a:rPr>
              <a:t>Quando entriamo nel mondo dei messaggi mediatici (digitali), non dobbiamo dimenticare quanto segue:</a:t>
            </a:r>
            <a:endParaRPr sz="1200">
              <a:solidFill>
                <a:schemeClr val="dk1"/>
              </a:solidFill>
              <a:highlight>
                <a:srgbClr val="FFFFFF"/>
              </a:highlight>
              <a:latin typeface="Verdana"/>
              <a:ea typeface="Verdana"/>
              <a:cs typeface="Verdana"/>
              <a:sym typeface="Verdana"/>
            </a:endParaRPr>
          </a:p>
          <a:p>
            <a:pPr indent="0" lvl="0" marL="0" rtl="0" algn="l">
              <a:lnSpc>
                <a:spcPct val="115000"/>
              </a:lnSpc>
              <a:spcBef>
                <a:spcPts val="0"/>
              </a:spcBef>
              <a:spcAft>
                <a:spcPts val="0"/>
              </a:spcAft>
              <a:buNone/>
            </a:pPr>
            <a:r>
              <a:t/>
            </a:r>
            <a:endParaRPr sz="1200">
              <a:solidFill>
                <a:schemeClr val="dk1"/>
              </a:solidFill>
              <a:highlight>
                <a:srgbClr val="FFFFFF"/>
              </a:highlight>
              <a:latin typeface="Verdana"/>
              <a:ea typeface="Verdana"/>
              <a:cs typeface="Verdana"/>
              <a:sym typeface="Verdana"/>
            </a:endParaRPr>
          </a:p>
          <a:p>
            <a:pPr indent="-304800" lvl="0" marL="457200" rtl="0" algn="l">
              <a:lnSpc>
                <a:spcPct val="115000"/>
              </a:lnSpc>
              <a:spcBef>
                <a:spcPts val="0"/>
              </a:spcBef>
              <a:spcAft>
                <a:spcPts val="0"/>
              </a:spcAft>
              <a:buSzPts val="1200"/>
              <a:buFont typeface="Verdana"/>
              <a:buChar char="-"/>
            </a:pPr>
            <a:r>
              <a:rPr lang="en-GB" sz="1200">
                <a:solidFill>
                  <a:schemeClr val="dk1"/>
                </a:solidFill>
                <a:highlight>
                  <a:srgbClr val="FFFFFF"/>
                </a:highlight>
                <a:latin typeface="Verdana"/>
                <a:ea typeface="Verdana"/>
                <a:cs typeface="Verdana"/>
                <a:sym typeface="Verdana"/>
              </a:rPr>
              <a:t>gli argomenti non sono in bianco e nero; molte volte, stiamo scegliendo l'opzione migliore tra quelle negative;</a:t>
            </a:r>
            <a:endParaRPr sz="1200">
              <a:solidFill>
                <a:schemeClr val="dk1"/>
              </a:solidFill>
              <a:highlight>
                <a:srgbClr val="FFFFFF"/>
              </a:highlight>
              <a:latin typeface="Verdana"/>
              <a:ea typeface="Verdana"/>
              <a:cs typeface="Verdana"/>
              <a:sym typeface="Verdana"/>
            </a:endParaRPr>
          </a:p>
          <a:p>
            <a:pPr indent="0" lvl="0" marL="457200" rtl="0" algn="l">
              <a:lnSpc>
                <a:spcPct val="115000"/>
              </a:lnSpc>
              <a:spcBef>
                <a:spcPts val="0"/>
              </a:spcBef>
              <a:spcAft>
                <a:spcPts val="0"/>
              </a:spcAft>
              <a:buNone/>
            </a:pPr>
            <a:r>
              <a:t/>
            </a:r>
            <a:endParaRPr sz="1200">
              <a:solidFill>
                <a:schemeClr val="dk1"/>
              </a:solidFill>
              <a:highlight>
                <a:srgbClr val="FFFFFF"/>
              </a:highlight>
              <a:latin typeface="Verdana"/>
              <a:ea typeface="Verdana"/>
              <a:cs typeface="Verdana"/>
              <a:sym typeface="Verdana"/>
            </a:endParaRPr>
          </a:p>
          <a:p>
            <a:pPr indent="-304800" lvl="0" marL="457200" rtl="0" algn="l">
              <a:lnSpc>
                <a:spcPct val="115000"/>
              </a:lnSpc>
              <a:spcBef>
                <a:spcPts val="0"/>
              </a:spcBef>
              <a:spcAft>
                <a:spcPts val="0"/>
              </a:spcAft>
              <a:buSzPts val="1200"/>
              <a:buFont typeface="Verdana"/>
              <a:buChar char="-"/>
            </a:pPr>
            <a:r>
              <a:rPr lang="en-GB" sz="1200">
                <a:solidFill>
                  <a:schemeClr val="dk1"/>
                </a:solidFill>
                <a:highlight>
                  <a:srgbClr val="FFFFFF"/>
                </a:highlight>
                <a:latin typeface="Verdana"/>
                <a:ea typeface="Verdana"/>
                <a:cs typeface="Verdana"/>
                <a:sym typeface="Verdana"/>
              </a:rPr>
              <a:t>lavoriamo contro la perseveranza delle convinzioni, la dissonanza cognitiva o il pensiero automatico (veloce).</a:t>
            </a:r>
            <a:endParaRPr sz="1200">
              <a:solidFill>
                <a:schemeClr val="dk1"/>
              </a:solidFill>
              <a:highlight>
                <a:srgbClr val="FFFFFF"/>
              </a:highlight>
              <a:latin typeface="Verdana"/>
              <a:ea typeface="Verdana"/>
              <a:cs typeface="Verdana"/>
              <a:sym typeface="Verdana"/>
            </a:endParaRPr>
          </a:p>
        </p:txBody>
      </p:sp>
      <p:pic>
        <p:nvPicPr>
          <p:cNvPr id="89" name="Google Shape;89;p17"/>
          <p:cNvPicPr preferRelativeResize="0"/>
          <p:nvPr/>
        </p:nvPicPr>
        <p:blipFill>
          <a:blip r:embed="rId3">
            <a:alphaModFix/>
          </a:blip>
          <a:stretch>
            <a:fillRect/>
          </a:stretch>
        </p:blipFill>
        <p:spPr>
          <a:xfrm>
            <a:off x="109225" y="1637500"/>
            <a:ext cx="4681201" cy="2396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4294967295" type="ctrTitle"/>
          </p:nvPr>
        </p:nvSpPr>
        <p:spPr>
          <a:xfrm>
            <a:off x="216325" y="851875"/>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304A9D"/>
                </a:solidFill>
                <a:highlight>
                  <a:srgbClr val="FFFFFF"/>
                </a:highlight>
                <a:latin typeface="Verdana"/>
                <a:ea typeface="Verdana"/>
                <a:cs typeface="Verdana"/>
                <a:sym typeface="Verdana"/>
              </a:rPr>
              <a:t>L’energia nucleare in Germania</a:t>
            </a:r>
            <a:endParaRPr b="1" sz="2400">
              <a:solidFill>
                <a:srgbClr val="304A9D"/>
              </a:solidFill>
              <a:latin typeface="Verdana"/>
              <a:ea typeface="Verdana"/>
              <a:cs typeface="Verdana"/>
              <a:sym typeface="Verdana"/>
            </a:endParaRPr>
          </a:p>
        </p:txBody>
      </p:sp>
      <p:sp>
        <p:nvSpPr>
          <p:cNvPr id="95" name="Google Shape;95;p18"/>
          <p:cNvSpPr txBox="1"/>
          <p:nvPr/>
        </p:nvSpPr>
        <p:spPr>
          <a:xfrm>
            <a:off x="254725" y="1699100"/>
            <a:ext cx="64206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200">
              <a:latin typeface="Verdana"/>
              <a:ea typeface="Verdana"/>
              <a:cs typeface="Verdana"/>
              <a:sym typeface="Verdana"/>
            </a:endParaRPr>
          </a:p>
        </p:txBody>
      </p:sp>
      <p:pic>
        <p:nvPicPr>
          <p:cNvPr descr="Environmentalists have long promoted renewable energy sources like solar panels and wind farms to save the climate. But what about when those technologies destroy the environment? In this provocative talk, Time Magazine “Hero of the Environment” and energy expert, Michael Shellenberger explains why solar and wind farms require so much land for mining and energy production, and an alternative path to saving both the climate and the natural environment. Michael Shellenberger is a Time Magazine Hero of the Environment and President of Environmental Progress, a research and policy organization. A lifelong environmentalist, Michael changed his mind about nuclear energy and has helped save enough nuclear reactors to prevent an increase in carbon emissions equivalent to adding more than 10 million cars to the road. He lives in Berkeley, California. This talk was given at a TEDx event using the TED conference format but independently organized by a local community. Learn more at https://www.ted.com/tedx" id="96" name="Google Shape;96;p18" title="Why renewables can’t save the planet | Michael Shellenberger | TEDxDanubia">
            <a:hlinkClick r:id="rId3"/>
          </p:cNvPr>
          <p:cNvPicPr preferRelativeResize="0"/>
          <p:nvPr/>
        </p:nvPicPr>
        <p:blipFill>
          <a:blip r:embed="rId4">
            <a:alphaModFix/>
          </a:blip>
          <a:stretch>
            <a:fillRect/>
          </a:stretch>
        </p:blipFill>
        <p:spPr>
          <a:xfrm>
            <a:off x="393075" y="1699100"/>
            <a:ext cx="3693733" cy="2770300"/>
          </a:xfrm>
          <a:prstGeom prst="rect">
            <a:avLst/>
          </a:prstGeom>
          <a:noFill/>
          <a:ln>
            <a:noFill/>
          </a:ln>
        </p:spPr>
      </p:pic>
      <p:pic>
        <p:nvPicPr>
          <p:cNvPr id="97" name="Google Shape;97;p18"/>
          <p:cNvPicPr preferRelativeResize="0"/>
          <p:nvPr/>
        </p:nvPicPr>
        <p:blipFill>
          <a:blip r:embed="rId5">
            <a:alphaModFix/>
          </a:blip>
          <a:stretch>
            <a:fillRect/>
          </a:stretch>
        </p:blipFill>
        <p:spPr>
          <a:xfrm>
            <a:off x="4200525" y="3246325"/>
            <a:ext cx="3869776" cy="1245650"/>
          </a:xfrm>
          <a:prstGeom prst="rect">
            <a:avLst/>
          </a:prstGeom>
          <a:noFill/>
          <a:ln>
            <a:noFill/>
          </a:ln>
        </p:spPr>
      </p:pic>
      <p:pic>
        <p:nvPicPr>
          <p:cNvPr id="98" name="Google Shape;98;p18"/>
          <p:cNvPicPr preferRelativeResize="0"/>
          <p:nvPr/>
        </p:nvPicPr>
        <p:blipFill>
          <a:blip r:embed="rId6">
            <a:alphaModFix/>
          </a:blip>
          <a:stretch>
            <a:fillRect/>
          </a:stretch>
        </p:blipFill>
        <p:spPr>
          <a:xfrm>
            <a:off x="4200525" y="2038839"/>
            <a:ext cx="4024304" cy="1065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nvSpPr>
        <p:spPr>
          <a:xfrm>
            <a:off x="254725" y="1241900"/>
            <a:ext cx="34917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200">
              <a:latin typeface="Verdana"/>
              <a:ea typeface="Verdana"/>
              <a:cs typeface="Verdana"/>
              <a:sym typeface="Verdana"/>
            </a:endParaRPr>
          </a:p>
        </p:txBody>
      </p:sp>
      <p:sp>
        <p:nvSpPr>
          <p:cNvPr id="104" name="Google Shape;104;p19"/>
          <p:cNvSpPr txBox="1"/>
          <p:nvPr/>
        </p:nvSpPr>
        <p:spPr>
          <a:xfrm>
            <a:off x="4157850" y="1202550"/>
            <a:ext cx="34917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200">
              <a:latin typeface="Verdana"/>
              <a:ea typeface="Verdana"/>
              <a:cs typeface="Verdana"/>
              <a:sym typeface="Verdana"/>
            </a:endParaRPr>
          </a:p>
        </p:txBody>
      </p:sp>
      <p:pic>
        <p:nvPicPr>
          <p:cNvPr descr="This talk was given at a local TEDx event, produced independently of the TED Conferences. Paul Rulkens is an expert in achieving big goals in the easiest, fastest and most elegant way possible. Originally trained as a chemical engineer, he has moved his focus to the fascinating field of high performance. &#10;&#10;Paul Rulkens is an expert in achieving big goals in the easiest, fastest and most elegant way possible. Originally trained as a chemical engineer, he has moved his focus to the fascinating field of high performance. His work is based on his knowledge and experience about the practical application of behavioral psychology, neuroscience and especially common sense. He currently works worldwide to make successful people, teams and organizations even more successful. He lives with his wife and two children in Maastricht.  &#10; &#10;Website: http://tedxmaastricht.nl &#10;Flickr: https://www.flickr.com/photos/tedxmaastricht &#10;Facebook:https://www.facebook.com/TEDxMaastricht &#10;Twitter: https://twitter.com/TEDxMaastricht &#10;&#10;&#10;About TEDx, x = independently organized event In the spirit of ideas worth spreading, TEDx is a program of local, self-organized events that bring people together to share a TED-like experience. At a TEDx event, TEDTalks video and live speakers combine to spark deep discussion and connection in a small group. These local, self-organized events are branded TEDx, where x = independently organized TED event. The TED Conference provides general guidance for the TEDx program, but individual TEDx events are self-organized.* (*Subject to certain rules and regulations)" id="105" name="Google Shape;105;p19" title="Why the majority is always wrong | Paul Rulkens | TEDxMaastricht">
            <a:hlinkClick r:id="rId3"/>
          </p:cNvPr>
          <p:cNvPicPr preferRelativeResize="0"/>
          <p:nvPr/>
        </p:nvPicPr>
        <p:blipFill>
          <a:blip r:embed="rId4">
            <a:alphaModFix/>
          </a:blip>
          <a:stretch>
            <a:fillRect/>
          </a:stretch>
        </p:blipFill>
        <p:spPr>
          <a:xfrm>
            <a:off x="1051625" y="805450"/>
            <a:ext cx="4932400" cy="3158875"/>
          </a:xfrm>
          <a:prstGeom prst="rect">
            <a:avLst/>
          </a:prstGeom>
          <a:noFill/>
          <a:ln>
            <a:noFill/>
          </a:ln>
        </p:spPr>
      </p:pic>
      <p:sp>
        <p:nvSpPr>
          <p:cNvPr id="106" name="Google Shape;106;p19"/>
          <p:cNvSpPr txBox="1"/>
          <p:nvPr>
            <p:ph idx="4294967295" type="ctrTitle"/>
          </p:nvPr>
        </p:nvSpPr>
        <p:spPr>
          <a:xfrm>
            <a:off x="159850" y="151825"/>
            <a:ext cx="5244300" cy="7116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latin typeface="Verdana"/>
                <a:ea typeface="Verdana"/>
                <a:cs typeface="Verdana"/>
                <a:sym typeface="Verdana"/>
              </a:rPr>
              <a:t>TedTalk: Perchè la maggioranza sbaglia sempre?</a:t>
            </a:r>
            <a:endParaRPr b="1" sz="1200">
              <a:solidFill>
                <a:srgbClr val="0F0F0F"/>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b="1" sz="2400">
              <a:solidFill>
                <a:srgbClr val="304A9D"/>
              </a:solidFill>
              <a:highlight>
                <a:srgbClr val="FFFFFF"/>
              </a:highlight>
              <a:latin typeface="Verdana"/>
              <a:ea typeface="Verdana"/>
              <a:cs typeface="Verdana"/>
              <a:sym typeface="Verdana"/>
            </a:endParaRPr>
          </a:p>
        </p:txBody>
      </p:sp>
      <p:sp>
        <p:nvSpPr>
          <p:cNvPr id="107" name="Google Shape;107;p19"/>
          <p:cNvSpPr txBox="1"/>
          <p:nvPr>
            <p:ph idx="4294967295" type="ctrTitle"/>
          </p:nvPr>
        </p:nvSpPr>
        <p:spPr>
          <a:xfrm>
            <a:off x="6468450" y="1477225"/>
            <a:ext cx="2179800" cy="773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Verdana"/>
                <a:ea typeface="Verdana"/>
                <a:cs typeface="Verdana"/>
                <a:sym typeface="Verdana"/>
              </a:rPr>
              <a:t>How does it relate to the topic?</a:t>
            </a:r>
            <a:endParaRPr b="1" sz="1600">
              <a:solidFill>
                <a:srgbClr val="0F0F0F"/>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b="1" sz="2400">
              <a:solidFill>
                <a:srgbClr val="304A9D"/>
              </a:solidFill>
              <a:highlight>
                <a:srgbClr val="FFFFFF"/>
              </a:highlight>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nvSpPr>
        <p:spPr>
          <a:xfrm>
            <a:off x="4157850" y="1202550"/>
            <a:ext cx="34917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200">
              <a:latin typeface="Verdana"/>
              <a:ea typeface="Verdana"/>
              <a:cs typeface="Verdana"/>
              <a:sym typeface="Verdana"/>
            </a:endParaRPr>
          </a:p>
        </p:txBody>
      </p:sp>
      <p:pic>
        <p:nvPicPr>
          <p:cNvPr id="113" name="Google Shape;113;p20"/>
          <p:cNvPicPr preferRelativeResize="0"/>
          <p:nvPr/>
        </p:nvPicPr>
        <p:blipFill>
          <a:blip r:embed="rId3">
            <a:alphaModFix/>
          </a:blip>
          <a:stretch>
            <a:fillRect/>
          </a:stretch>
        </p:blipFill>
        <p:spPr>
          <a:xfrm>
            <a:off x="278425" y="854275"/>
            <a:ext cx="6485045" cy="3266850"/>
          </a:xfrm>
          <a:prstGeom prst="rect">
            <a:avLst/>
          </a:prstGeom>
          <a:noFill/>
          <a:ln>
            <a:noFill/>
          </a:ln>
        </p:spPr>
      </p:pic>
      <p:pic>
        <p:nvPicPr>
          <p:cNvPr id="114" name="Google Shape;114;p20"/>
          <p:cNvPicPr preferRelativeResize="0"/>
          <p:nvPr/>
        </p:nvPicPr>
        <p:blipFill>
          <a:blip r:embed="rId4">
            <a:alphaModFix/>
          </a:blip>
          <a:stretch>
            <a:fillRect/>
          </a:stretch>
        </p:blipFill>
        <p:spPr>
          <a:xfrm>
            <a:off x="6820425" y="180474"/>
            <a:ext cx="2323576" cy="2413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idx="4294967295" type="ctrTitle"/>
          </p:nvPr>
        </p:nvSpPr>
        <p:spPr>
          <a:xfrm>
            <a:off x="254725" y="910125"/>
            <a:ext cx="85206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400">
                <a:solidFill>
                  <a:srgbClr val="304A9D"/>
                </a:solidFill>
                <a:highlight>
                  <a:srgbClr val="FFFFFF"/>
                </a:highlight>
                <a:latin typeface="Verdana"/>
                <a:ea typeface="Verdana"/>
                <a:cs typeface="Verdana"/>
                <a:sym typeface="Verdana"/>
              </a:rPr>
              <a:t>La Complessità nei messaggi mediatici</a:t>
            </a:r>
            <a:endParaRPr b="1" sz="2400">
              <a:solidFill>
                <a:srgbClr val="304A9D"/>
              </a:solidFill>
              <a:highlight>
                <a:srgbClr val="FFFFFF"/>
              </a:highlight>
              <a:latin typeface="Verdana"/>
              <a:ea typeface="Verdana"/>
              <a:cs typeface="Verdana"/>
              <a:sym typeface="Verdana"/>
            </a:endParaRPr>
          </a:p>
        </p:txBody>
      </p:sp>
      <p:sp>
        <p:nvSpPr>
          <p:cNvPr id="120" name="Google Shape;120;p21"/>
          <p:cNvSpPr txBox="1"/>
          <p:nvPr/>
        </p:nvSpPr>
        <p:spPr>
          <a:xfrm>
            <a:off x="193400" y="1615425"/>
            <a:ext cx="8581800" cy="330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GB">
                <a:solidFill>
                  <a:schemeClr val="dk1"/>
                </a:solidFill>
                <a:latin typeface="Verdana"/>
                <a:ea typeface="Verdana"/>
                <a:cs typeface="Verdana"/>
                <a:sym typeface="Verdana"/>
              </a:rPr>
              <a:t>Lo studioso dei media W. James Potter osserva che tutti i messaggi mediatici comprendono quattro dimensioni:</a:t>
            </a:r>
            <a:endParaRPr>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GB" u="sng">
                <a:solidFill>
                  <a:schemeClr val="dk1"/>
                </a:solidFill>
                <a:latin typeface="Verdana"/>
                <a:ea typeface="Verdana"/>
                <a:cs typeface="Verdana"/>
                <a:sym typeface="Verdana"/>
              </a:rPr>
              <a:t>cognitiva</a:t>
            </a:r>
            <a:r>
              <a:rPr lang="en-GB">
                <a:solidFill>
                  <a:schemeClr val="dk1"/>
                </a:solidFill>
                <a:latin typeface="Verdana"/>
                <a:ea typeface="Verdana"/>
                <a:cs typeface="Verdana"/>
                <a:sym typeface="Verdana"/>
              </a:rPr>
              <a:t>: le informazioni che vengono trasmesse</a:t>
            </a:r>
            <a:endParaRPr>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GB" u="sng">
                <a:solidFill>
                  <a:schemeClr val="dk1"/>
                </a:solidFill>
                <a:latin typeface="Verdana"/>
                <a:ea typeface="Verdana"/>
                <a:cs typeface="Verdana"/>
                <a:sym typeface="Verdana"/>
              </a:rPr>
              <a:t>emotiva</a:t>
            </a:r>
            <a:r>
              <a:rPr lang="en-GB">
                <a:solidFill>
                  <a:schemeClr val="dk1"/>
                </a:solidFill>
                <a:latin typeface="Verdana"/>
                <a:ea typeface="Verdana"/>
                <a:cs typeface="Verdana"/>
                <a:sym typeface="Verdana"/>
              </a:rPr>
              <a:t>: i sentimenti sottostanti che vengono espressi</a:t>
            </a:r>
            <a:endParaRPr>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GB" u="sng">
                <a:solidFill>
                  <a:schemeClr val="dk1"/>
                </a:solidFill>
                <a:latin typeface="Verdana"/>
                <a:ea typeface="Verdana"/>
                <a:cs typeface="Verdana"/>
                <a:sym typeface="Verdana"/>
              </a:rPr>
              <a:t>Estetica</a:t>
            </a:r>
            <a:r>
              <a:rPr lang="en-GB">
                <a:solidFill>
                  <a:schemeClr val="dk1"/>
                </a:solidFill>
                <a:latin typeface="Verdana"/>
                <a:ea typeface="Verdana"/>
                <a:cs typeface="Verdana"/>
                <a:sym typeface="Verdana"/>
              </a:rPr>
              <a:t>: l'arte del messaggio</a:t>
            </a:r>
            <a:endParaRPr>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GB" u="sng">
                <a:solidFill>
                  <a:schemeClr val="dk1"/>
                </a:solidFill>
                <a:latin typeface="Verdana"/>
                <a:ea typeface="Verdana"/>
                <a:cs typeface="Verdana"/>
                <a:sym typeface="Verdana"/>
              </a:rPr>
              <a:t>Morale</a:t>
            </a:r>
            <a:r>
              <a:rPr lang="en-GB">
                <a:solidFill>
                  <a:schemeClr val="dk1"/>
                </a:solidFill>
                <a:latin typeface="Verdana"/>
                <a:ea typeface="Verdana"/>
                <a:cs typeface="Verdana"/>
                <a:sym typeface="Verdana"/>
              </a:rPr>
              <a:t>: i valori trasmessi attraverso il messaggio.</a:t>
            </a:r>
            <a:endParaRPr>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Verdana"/>
              <a:ea typeface="Verdana"/>
              <a:cs typeface="Verdana"/>
              <a:sym typeface="Verdana"/>
            </a:endParaRPr>
          </a:p>
          <a:p>
            <a:pPr indent="0" lvl="0" marL="0" rtl="0" algn="l">
              <a:lnSpc>
                <a:spcPct val="150000"/>
              </a:lnSpc>
              <a:spcBef>
                <a:spcPts val="0"/>
              </a:spcBef>
              <a:spcAft>
                <a:spcPts val="0"/>
              </a:spcAft>
              <a:buClr>
                <a:schemeClr val="dk1"/>
              </a:buClr>
              <a:buSzPts val="1100"/>
              <a:buFont typeface="Arial"/>
              <a:buNone/>
            </a:pPr>
            <a:r>
              <a:rPr lang="en-GB">
                <a:solidFill>
                  <a:schemeClr val="dk1"/>
                </a:solidFill>
                <a:latin typeface="Verdana"/>
                <a:ea typeface="Verdana"/>
                <a:cs typeface="Verdana"/>
                <a:sym typeface="Verdana"/>
              </a:rPr>
              <a:t>Quando lavoriamo sull'alfabetizzazione mediatica dobbiamo affrontare tutte e quattro le dimensioni.</a:t>
            </a:r>
            <a:endParaRPr>
              <a:solidFill>
                <a:schemeClr val="dk1"/>
              </a:solidFill>
              <a:latin typeface="Verdana"/>
              <a:ea typeface="Verdana"/>
              <a:cs typeface="Verdana"/>
              <a:sym typeface="Verdana"/>
            </a:endParaRPr>
          </a:p>
          <a:p>
            <a:pPr indent="0" lvl="0" marL="0" rtl="0" algn="l">
              <a:lnSpc>
                <a:spcPct val="150000"/>
              </a:lnSpc>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idx="4294967295" type="ctrTitle"/>
          </p:nvPr>
        </p:nvSpPr>
        <p:spPr>
          <a:xfrm>
            <a:off x="445525" y="918525"/>
            <a:ext cx="6866400" cy="7053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304A9D"/>
                </a:solidFill>
                <a:highlight>
                  <a:srgbClr val="FFFFFF"/>
                </a:highlight>
                <a:latin typeface="Verdana"/>
                <a:ea typeface="Verdana"/>
                <a:cs typeface="Verdana"/>
                <a:sym typeface="Verdana"/>
              </a:rPr>
              <a:t>Come possiamo costruire queste competenze digitali e mediatiche?</a:t>
            </a:r>
            <a:endParaRPr b="1" sz="2400">
              <a:solidFill>
                <a:srgbClr val="304A9D"/>
              </a:solidFill>
              <a:highlight>
                <a:srgbClr val="FFFFFF"/>
              </a:highlight>
              <a:latin typeface="Verdana"/>
              <a:ea typeface="Verdana"/>
              <a:cs typeface="Verdana"/>
              <a:sym typeface="Verdana"/>
            </a:endParaRPr>
          </a:p>
          <a:p>
            <a:pPr indent="0" lvl="0" marL="0" rtl="0" algn="l">
              <a:lnSpc>
                <a:spcPct val="150000"/>
              </a:lnSpc>
              <a:spcBef>
                <a:spcPts val="0"/>
              </a:spcBef>
              <a:spcAft>
                <a:spcPts val="0"/>
              </a:spcAft>
              <a:buNone/>
            </a:pPr>
            <a:r>
              <a:t/>
            </a:r>
            <a:endParaRPr sz="1500">
              <a:latin typeface="Verdana"/>
              <a:ea typeface="Verdana"/>
              <a:cs typeface="Verdana"/>
              <a:sym typeface="Verdana"/>
            </a:endParaRPr>
          </a:p>
          <a:p>
            <a:pPr indent="0" lvl="0" marL="0" rtl="0" algn="l">
              <a:lnSpc>
                <a:spcPct val="150000"/>
              </a:lnSpc>
              <a:spcBef>
                <a:spcPts val="0"/>
              </a:spcBef>
              <a:spcAft>
                <a:spcPts val="0"/>
              </a:spcAft>
              <a:buNone/>
            </a:pPr>
            <a:r>
              <a:rPr lang="en-GB" sz="1500">
                <a:latin typeface="Verdana"/>
                <a:ea typeface="Verdana"/>
                <a:cs typeface="Verdana"/>
                <a:sym typeface="Verdana"/>
              </a:rPr>
              <a:t>Possiamo affrontare diversi aspetti:</a:t>
            </a:r>
            <a:endParaRPr sz="1500">
              <a:latin typeface="Verdana"/>
              <a:ea typeface="Verdana"/>
              <a:cs typeface="Verdana"/>
              <a:sym typeface="Verdana"/>
            </a:endParaRPr>
          </a:p>
          <a:p>
            <a:pPr indent="-317500" lvl="0" marL="457200" rtl="0" algn="l">
              <a:lnSpc>
                <a:spcPct val="150000"/>
              </a:lnSpc>
              <a:spcBef>
                <a:spcPts val="0"/>
              </a:spcBef>
              <a:spcAft>
                <a:spcPts val="0"/>
              </a:spcAft>
              <a:buSzPts val="1400"/>
              <a:buFont typeface="Verdana"/>
              <a:buChar char="-"/>
            </a:pPr>
            <a:r>
              <a:rPr lang="en-GB" sz="1500">
                <a:latin typeface="Verdana"/>
                <a:ea typeface="Verdana"/>
                <a:cs typeface="Verdana"/>
                <a:sym typeface="Verdana"/>
              </a:rPr>
              <a:t>costruire l'autoconsapevolezza (es. pregiudizi personali);</a:t>
            </a:r>
            <a:endParaRPr sz="1500">
              <a:latin typeface="Verdana"/>
              <a:ea typeface="Verdana"/>
              <a:cs typeface="Verdana"/>
              <a:sym typeface="Verdana"/>
            </a:endParaRPr>
          </a:p>
          <a:p>
            <a:pPr indent="-317500" lvl="0" marL="457200" rtl="0" algn="l">
              <a:lnSpc>
                <a:spcPct val="150000"/>
              </a:lnSpc>
              <a:spcBef>
                <a:spcPts val="0"/>
              </a:spcBef>
              <a:spcAft>
                <a:spcPts val="0"/>
              </a:spcAft>
              <a:buSzPts val="1400"/>
              <a:buFont typeface="Verdana"/>
              <a:buChar char="-"/>
            </a:pPr>
            <a:r>
              <a:rPr lang="en-GB" sz="1500">
                <a:latin typeface="Verdana"/>
                <a:ea typeface="Verdana"/>
                <a:cs typeface="Verdana"/>
                <a:sym typeface="Verdana"/>
              </a:rPr>
              <a:t>comprendere il potere dei dati personali e degli algoritmi;</a:t>
            </a:r>
            <a:endParaRPr sz="1500">
              <a:latin typeface="Verdana"/>
              <a:ea typeface="Verdana"/>
              <a:cs typeface="Verdana"/>
              <a:sym typeface="Verdana"/>
            </a:endParaRPr>
          </a:p>
          <a:p>
            <a:pPr indent="-317500" lvl="0" marL="457200" rtl="0" algn="l">
              <a:lnSpc>
                <a:spcPct val="150000"/>
              </a:lnSpc>
              <a:spcBef>
                <a:spcPts val="0"/>
              </a:spcBef>
              <a:spcAft>
                <a:spcPts val="0"/>
              </a:spcAft>
              <a:buSzPts val="1400"/>
              <a:buFont typeface="Verdana"/>
              <a:buChar char="-"/>
            </a:pPr>
            <a:r>
              <a:rPr lang="en-GB" sz="1500">
                <a:latin typeface="Verdana"/>
                <a:ea typeface="Verdana"/>
                <a:cs typeface="Verdana"/>
                <a:sym typeface="Verdana"/>
              </a:rPr>
              <a:t>esplorare le meccaniche della manipolazione (dei media).</a:t>
            </a:r>
            <a:endParaRPr sz="1500">
              <a:latin typeface="Verdana"/>
              <a:ea typeface="Verdana"/>
              <a:cs typeface="Verdana"/>
              <a:sym typeface="Verdana"/>
            </a:endParaRPr>
          </a:p>
          <a:p>
            <a:pPr indent="0" lvl="0" marL="457200" rtl="0" algn="l">
              <a:lnSpc>
                <a:spcPct val="150000"/>
              </a:lnSpc>
              <a:spcBef>
                <a:spcPts val="0"/>
              </a:spcBef>
              <a:spcAft>
                <a:spcPts val="0"/>
              </a:spcAft>
              <a:buNone/>
            </a:pPr>
            <a:r>
              <a:t/>
            </a:r>
            <a:endParaRPr sz="1500">
              <a:latin typeface="Verdana"/>
              <a:ea typeface="Verdana"/>
              <a:cs typeface="Verdana"/>
              <a:sym typeface="Verdana"/>
            </a:endParaRPr>
          </a:p>
          <a:p>
            <a:pPr indent="0" lvl="0" marL="0" rtl="0" algn="l">
              <a:spcBef>
                <a:spcPts val="0"/>
              </a:spcBef>
              <a:spcAft>
                <a:spcPts val="0"/>
              </a:spcAft>
              <a:buNone/>
            </a:pPr>
            <a:r>
              <a:t/>
            </a:r>
            <a:endParaRPr b="1" sz="2400">
              <a:solidFill>
                <a:srgbClr val="304A9D"/>
              </a:solidFill>
              <a:highlight>
                <a:srgbClr val="FFFFFF"/>
              </a:highlight>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