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Arim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9" roundtripDataSignature="AMtx7mgz+rxosm1cn8ZodY76ftLZQIkg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regular.fntdata"/><Relationship Id="rId14" Type="http://schemas.openxmlformats.org/officeDocument/2006/relationships/slide" Target="slides/slide9.xml"/><Relationship Id="rId17" Type="http://schemas.openxmlformats.org/officeDocument/2006/relationships/font" Target="fonts/Arimo-italic.fntdata"/><Relationship Id="rId16" Type="http://schemas.openxmlformats.org/officeDocument/2006/relationships/font" Target="fonts/Arimo-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Arim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9" name="Shape 9"/>
        <p:cNvGrpSpPr/>
        <p:nvPr/>
      </p:nvGrpSpPr>
      <p:grpSpPr>
        <a:xfrm>
          <a:off x="0" y="0"/>
          <a:ext cx="0" cy="0"/>
          <a:chOff x="0" y="0"/>
          <a:chExt cx="0" cy="0"/>
        </a:xfrm>
      </p:grpSpPr>
      <p:sp>
        <p:nvSpPr>
          <p:cNvPr id="10" name="Google Shape;1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pic>
        <p:nvPicPr>
          <p:cNvPr id="11" name="Google Shape;11;p11"/>
          <p:cNvPicPr preferRelativeResize="0"/>
          <p:nvPr/>
        </p:nvPicPr>
        <p:blipFill rotWithShape="1">
          <a:blip r:embed="rId2">
            <a:alphaModFix/>
          </a:blip>
          <a:srcRect b="0" l="0" r="0" t="0"/>
          <a:stretch/>
        </p:blipFill>
        <p:spPr>
          <a:xfrm>
            <a:off x="0" y="0"/>
            <a:ext cx="9144000" cy="1828800"/>
          </a:xfrm>
          <a:prstGeom prst="rect">
            <a:avLst/>
          </a:prstGeom>
          <a:noFill/>
          <a:ln>
            <a:noFill/>
          </a:ln>
        </p:spPr>
      </p:pic>
      <p:pic>
        <p:nvPicPr>
          <p:cNvPr id="12" name="Google Shape;12;p11"/>
          <p:cNvPicPr preferRelativeResize="0"/>
          <p:nvPr/>
        </p:nvPicPr>
        <p:blipFill rotWithShape="1">
          <a:blip r:embed="rId3">
            <a:alphaModFix/>
          </a:blip>
          <a:srcRect b="0" l="0" r="0" t="0"/>
          <a:stretch/>
        </p:blipFill>
        <p:spPr>
          <a:xfrm>
            <a:off x="169475" y="225125"/>
            <a:ext cx="2109176" cy="725625"/>
          </a:xfrm>
          <a:prstGeom prst="rect">
            <a:avLst/>
          </a:prstGeom>
          <a:noFill/>
          <a:ln>
            <a:noFill/>
          </a:ln>
        </p:spPr>
      </p:pic>
      <p:pic>
        <p:nvPicPr>
          <p:cNvPr id="13" name="Google Shape;13;p11"/>
          <p:cNvPicPr preferRelativeResize="0"/>
          <p:nvPr/>
        </p:nvPicPr>
        <p:blipFill rotWithShape="1">
          <a:blip r:embed="rId4">
            <a:alphaModFix/>
          </a:blip>
          <a:srcRect b="0" l="0" r="0" t="0"/>
          <a:stretch/>
        </p:blipFill>
        <p:spPr>
          <a:xfrm>
            <a:off x="6119842" y="188400"/>
            <a:ext cx="2933275" cy="836750"/>
          </a:xfrm>
          <a:prstGeom prst="rect">
            <a:avLst/>
          </a:prstGeom>
          <a:noFill/>
          <a:ln>
            <a:noFill/>
          </a:ln>
        </p:spPr>
      </p:pic>
      <p:pic>
        <p:nvPicPr>
          <p:cNvPr id="14" name="Google Shape;14;p11"/>
          <p:cNvPicPr preferRelativeResize="0"/>
          <p:nvPr/>
        </p:nvPicPr>
        <p:blipFill rotWithShape="1">
          <a:blip r:embed="rId5">
            <a:alphaModFix/>
          </a:blip>
          <a:srcRect b="0" l="0" r="0" t="0"/>
          <a:stretch/>
        </p:blipFill>
        <p:spPr>
          <a:xfrm>
            <a:off x="0" y="4219861"/>
            <a:ext cx="9144003" cy="1076028"/>
          </a:xfrm>
          <a:prstGeom prst="rect">
            <a:avLst/>
          </a:prstGeom>
          <a:noFill/>
          <a:ln>
            <a:noFill/>
          </a:ln>
        </p:spPr>
      </p:pic>
      <p:pic>
        <p:nvPicPr>
          <p:cNvPr id="15" name="Google Shape;15;p11"/>
          <p:cNvPicPr preferRelativeResize="0"/>
          <p:nvPr/>
        </p:nvPicPr>
        <p:blipFill rotWithShape="1">
          <a:blip r:embed="rId6">
            <a:alphaModFix/>
          </a:blip>
          <a:srcRect b="0" l="0" r="0" t="0"/>
          <a:stretch/>
        </p:blipFill>
        <p:spPr>
          <a:xfrm>
            <a:off x="8" y="-249200"/>
            <a:ext cx="7717135"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pic>
        <p:nvPicPr>
          <p:cNvPr id="17" name="Google Shape;17;p12"/>
          <p:cNvPicPr preferRelativeResize="0"/>
          <p:nvPr/>
        </p:nvPicPr>
        <p:blipFill rotWithShape="1">
          <a:blip r:embed="rId2">
            <a:alphaModFix/>
          </a:blip>
          <a:srcRect b="0" l="0" r="0" t="0"/>
          <a:stretch/>
        </p:blipFill>
        <p:spPr>
          <a:xfrm>
            <a:off x="0" y="0"/>
            <a:ext cx="9144000" cy="1828800"/>
          </a:xfrm>
          <a:prstGeom prst="rect">
            <a:avLst/>
          </a:prstGeom>
          <a:noFill/>
          <a:ln>
            <a:noFill/>
          </a:ln>
        </p:spPr>
      </p:pic>
      <p:sp>
        <p:nvSpPr>
          <p:cNvPr id="18" name="Google Shape;1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pic>
        <p:nvPicPr>
          <p:cNvPr id="19" name="Google Shape;19;p12"/>
          <p:cNvPicPr preferRelativeResize="0"/>
          <p:nvPr/>
        </p:nvPicPr>
        <p:blipFill rotWithShape="1">
          <a:blip r:embed="rId3">
            <a:alphaModFix/>
          </a:blip>
          <a:srcRect b="0" l="0" r="0" t="0"/>
          <a:stretch/>
        </p:blipFill>
        <p:spPr>
          <a:xfrm>
            <a:off x="0" y="450550"/>
            <a:ext cx="8298752" cy="5531151"/>
          </a:xfrm>
          <a:prstGeom prst="rect">
            <a:avLst/>
          </a:prstGeom>
          <a:noFill/>
          <a:ln>
            <a:noFill/>
          </a:ln>
        </p:spPr>
      </p:pic>
      <p:pic>
        <p:nvPicPr>
          <p:cNvPr id="20" name="Google Shape;20;p12"/>
          <p:cNvPicPr preferRelativeResize="0"/>
          <p:nvPr/>
        </p:nvPicPr>
        <p:blipFill rotWithShape="1">
          <a:blip r:embed="rId4">
            <a:alphaModFix/>
          </a:blip>
          <a:srcRect b="0" l="0" r="0" t="0"/>
          <a:stretch/>
        </p:blipFill>
        <p:spPr>
          <a:xfrm>
            <a:off x="169475" y="72737"/>
            <a:ext cx="1778252" cy="611775"/>
          </a:xfrm>
          <a:prstGeom prst="rect">
            <a:avLst/>
          </a:prstGeom>
          <a:noFill/>
          <a:ln>
            <a:noFill/>
          </a:ln>
        </p:spPr>
      </p:pic>
      <p:sp>
        <p:nvSpPr>
          <p:cNvPr id="21" name="Google Shape;21;p12"/>
          <p:cNvSpPr txBox="1"/>
          <p:nvPr/>
        </p:nvSpPr>
        <p:spPr>
          <a:xfrm>
            <a:off x="7001525" y="178513"/>
            <a:ext cx="2021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cs-CZ"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pic>
        <p:nvPicPr>
          <p:cNvPr id="24" name="Google Shape;24;p13"/>
          <p:cNvPicPr preferRelativeResize="0"/>
          <p:nvPr/>
        </p:nvPicPr>
        <p:blipFill rotWithShape="1">
          <a:blip r:embed="rId2">
            <a:alphaModFix/>
          </a:blip>
          <a:srcRect b="0" l="0" r="0" t="0"/>
          <a:stretch/>
        </p:blipFill>
        <p:spPr>
          <a:xfrm rot="-5400000">
            <a:off x="7257788" y="2731213"/>
            <a:ext cx="2984875" cy="2387900"/>
          </a:xfrm>
          <a:prstGeom prst="rect">
            <a:avLst/>
          </a:prstGeom>
          <a:noFill/>
          <a:ln>
            <a:noFill/>
          </a:ln>
        </p:spPr>
      </p:pic>
      <p:pic>
        <p:nvPicPr>
          <p:cNvPr id="25" name="Google Shape;25;p13"/>
          <p:cNvPicPr preferRelativeResize="0"/>
          <p:nvPr/>
        </p:nvPicPr>
        <p:blipFill rotWithShape="1">
          <a:blip r:embed="rId3">
            <a:alphaModFix/>
          </a:blip>
          <a:srcRect b="0" l="0" r="0" t="0"/>
          <a:stretch/>
        </p:blipFill>
        <p:spPr>
          <a:xfrm>
            <a:off x="243275" y="147125"/>
            <a:ext cx="1433952" cy="493325"/>
          </a:xfrm>
          <a:prstGeom prst="rect">
            <a:avLst/>
          </a:prstGeom>
          <a:noFill/>
          <a:ln>
            <a:noFill/>
          </a:ln>
        </p:spPr>
      </p:pic>
      <p:sp>
        <p:nvSpPr>
          <p:cNvPr id="26" name="Google Shape;26;p13"/>
          <p:cNvSpPr txBox="1"/>
          <p:nvPr/>
        </p:nvSpPr>
        <p:spPr>
          <a:xfrm>
            <a:off x="7053223" y="209288"/>
            <a:ext cx="22092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cs-CZ"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pic>
        <p:nvPicPr>
          <p:cNvPr id="31" name="Google Shape;31;p15"/>
          <p:cNvPicPr preferRelativeResize="0"/>
          <p:nvPr/>
        </p:nvPicPr>
        <p:blipFill rotWithShape="1">
          <a:blip r:embed="rId2">
            <a:alphaModFix/>
          </a:blip>
          <a:srcRect b="0" l="0" r="0" t="0"/>
          <a:stretch/>
        </p:blipFill>
        <p:spPr>
          <a:xfrm>
            <a:off x="0" y="-463850"/>
            <a:ext cx="8298752" cy="5531151"/>
          </a:xfrm>
          <a:prstGeom prst="rect">
            <a:avLst/>
          </a:prstGeom>
          <a:noFill/>
          <a:ln>
            <a:noFill/>
          </a:ln>
        </p:spPr>
      </p:pic>
      <p:pic>
        <p:nvPicPr>
          <p:cNvPr id="32" name="Google Shape;32;p15"/>
          <p:cNvPicPr preferRelativeResize="0"/>
          <p:nvPr/>
        </p:nvPicPr>
        <p:blipFill rotWithShape="1">
          <a:blip r:embed="rId3">
            <a:alphaModFix/>
          </a:blip>
          <a:srcRect b="0" l="0" r="0" t="0"/>
          <a:stretch/>
        </p:blipFill>
        <p:spPr>
          <a:xfrm>
            <a:off x="0" y="0"/>
            <a:ext cx="9144000" cy="1828800"/>
          </a:xfrm>
          <a:prstGeom prst="rect">
            <a:avLst/>
          </a:prstGeom>
          <a:noFill/>
          <a:ln>
            <a:noFill/>
          </a:ln>
        </p:spPr>
      </p:pic>
      <p:pic>
        <p:nvPicPr>
          <p:cNvPr id="33" name="Google Shape;33;p15"/>
          <p:cNvPicPr preferRelativeResize="0"/>
          <p:nvPr/>
        </p:nvPicPr>
        <p:blipFill rotWithShape="1">
          <a:blip r:embed="rId4">
            <a:alphaModFix/>
          </a:blip>
          <a:srcRect b="0" l="0" r="0" t="0"/>
          <a:stretch/>
        </p:blipFill>
        <p:spPr>
          <a:xfrm>
            <a:off x="169475" y="225125"/>
            <a:ext cx="2109176" cy="725625"/>
          </a:xfrm>
          <a:prstGeom prst="rect">
            <a:avLst/>
          </a:prstGeom>
          <a:noFill/>
          <a:ln>
            <a:noFill/>
          </a:ln>
        </p:spPr>
      </p:pic>
      <p:pic>
        <p:nvPicPr>
          <p:cNvPr id="34" name="Google Shape;34;p15"/>
          <p:cNvPicPr preferRelativeResize="0"/>
          <p:nvPr/>
        </p:nvPicPr>
        <p:blipFill rotWithShape="1">
          <a:blip r:embed="rId5">
            <a:alphaModFix/>
          </a:blip>
          <a:srcRect b="0" l="0" r="0" t="0"/>
          <a:stretch/>
        </p:blipFill>
        <p:spPr>
          <a:xfrm>
            <a:off x="6119842" y="188400"/>
            <a:ext cx="2933275" cy="836750"/>
          </a:xfrm>
          <a:prstGeom prst="rect">
            <a:avLst/>
          </a:prstGeom>
          <a:noFill/>
          <a:ln>
            <a:noFill/>
          </a:ln>
        </p:spPr>
      </p:pic>
      <p:pic>
        <p:nvPicPr>
          <p:cNvPr id="35" name="Google Shape;35;p15"/>
          <p:cNvPicPr preferRelativeResize="0"/>
          <p:nvPr/>
        </p:nvPicPr>
        <p:blipFill rotWithShape="1">
          <a:blip r:embed="rId6">
            <a:alphaModFix/>
          </a:blip>
          <a:srcRect b="0" l="0" r="0" t="0"/>
          <a:stretch/>
        </p:blipFill>
        <p:spPr>
          <a:xfrm>
            <a:off x="0" y="4067461"/>
            <a:ext cx="9144003" cy="10760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8" name="Google Shape;3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4" name="Google Shape;4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7" name="Google Shape;4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1" name="Google Shape;5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applieddigitalskills.withgoogle.com/s/en/home" TargetMode="External"/><Relationship Id="rId4" Type="http://schemas.openxmlformats.org/officeDocument/2006/relationships/hyperlink" Target="https://unesdoc.unesco.org/ark:/48223/pf0000265552" TargetMode="External"/><Relationship Id="rId5" Type="http://schemas.openxmlformats.org/officeDocument/2006/relationships/hyperlink" Target="https://us.norton.com/blog/emerging-threats/deep-web-vs-dark-web"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11.png"/><Relationship Id="rId8" Type="http://schemas.openxmlformats.org/officeDocument/2006/relationships/hyperlink" Target="http://creativecommons.org/licenses/by-nc/4.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idx="4294967295" type="ctrTitle"/>
          </p:nvPr>
        </p:nvSpPr>
        <p:spPr>
          <a:xfrm>
            <a:off x="169475" y="1953200"/>
            <a:ext cx="7217700" cy="91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cs-CZ" sz="2200">
                <a:solidFill>
                  <a:srgbClr val="304A9D"/>
                </a:solidFill>
                <a:latin typeface="Verdana"/>
                <a:ea typeface="Verdana"/>
                <a:cs typeface="Verdana"/>
                <a:sym typeface="Verdana"/>
              </a:rPr>
              <a:t>Lažne novice</a:t>
            </a:r>
            <a:r>
              <a:rPr b="1" i="0" lang="cs-CZ" sz="2200" u="none" cap="none" strike="noStrike">
                <a:solidFill>
                  <a:srgbClr val="304A9D"/>
                </a:solidFill>
                <a:latin typeface="Verdana"/>
                <a:ea typeface="Verdana"/>
                <a:cs typeface="Verdana"/>
                <a:sym typeface="Verdana"/>
              </a:rPr>
              <a:t> </a:t>
            </a:r>
            <a:r>
              <a:rPr b="1" lang="cs-CZ" sz="2200">
                <a:solidFill>
                  <a:srgbClr val="304A9D"/>
                </a:solidFill>
                <a:latin typeface="Verdana"/>
                <a:ea typeface="Verdana"/>
                <a:cs typeface="Verdana"/>
                <a:sym typeface="Verdana"/>
              </a:rPr>
              <a:t>in</a:t>
            </a:r>
            <a:r>
              <a:rPr b="1" i="0" lang="cs-CZ" sz="2200" u="none" cap="none" strike="noStrike">
                <a:solidFill>
                  <a:srgbClr val="304A9D"/>
                </a:solidFill>
                <a:latin typeface="Verdana"/>
                <a:ea typeface="Verdana"/>
                <a:cs typeface="Verdana"/>
                <a:sym typeface="Verdana"/>
              </a:rPr>
              <a:t> </a:t>
            </a:r>
            <a:r>
              <a:rPr b="1" lang="cs-CZ" sz="2200">
                <a:solidFill>
                  <a:srgbClr val="304A9D"/>
                </a:solidFill>
                <a:latin typeface="Verdana"/>
                <a:ea typeface="Verdana"/>
                <a:cs typeface="Verdana"/>
                <a:sym typeface="Verdana"/>
              </a:rPr>
              <a:t>globoki ponaredki</a:t>
            </a:r>
            <a:endParaRPr b="1" i="0" sz="2200" u="none" cap="none" strike="noStrike">
              <a:solidFill>
                <a:srgbClr val="304A9D"/>
              </a:solidFill>
              <a:latin typeface="Verdana"/>
              <a:ea typeface="Verdana"/>
              <a:cs typeface="Verdana"/>
              <a:sym typeface="Verdana"/>
            </a:endParaRPr>
          </a:p>
        </p:txBody>
      </p:sp>
      <p:sp>
        <p:nvSpPr>
          <p:cNvPr id="59" name="Google Shape;59;p1"/>
          <p:cNvSpPr txBox="1"/>
          <p:nvPr/>
        </p:nvSpPr>
        <p:spPr>
          <a:xfrm>
            <a:off x="159250" y="3163525"/>
            <a:ext cx="4743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lang="cs-CZ" sz="1500">
                <a:solidFill>
                  <a:schemeClr val="dk1"/>
                </a:solidFill>
                <a:highlight>
                  <a:schemeClr val="lt1"/>
                </a:highlight>
                <a:latin typeface="Verdana"/>
                <a:ea typeface="Verdana"/>
                <a:cs typeface="Verdana"/>
                <a:sym typeface="Verdana"/>
              </a:rPr>
              <a:t>Češka ekipa</a:t>
            </a:r>
            <a:endParaRPr b="1" i="0" sz="1500" u="none" cap="none" strike="noStrike">
              <a:solidFill>
                <a:schemeClr val="dk1"/>
              </a:solidFill>
              <a:highlight>
                <a:schemeClr val="lt1"/>
              </a:highlight>
              <a:latin typeface="Verdana"/>
              <a:ea typeface="Verdana"/>
              <a:cs typeface="Verdana"/>
              <a:sym typeface="Verdana"/>
            </a:endParaRPr>
          </a:p>
        </p:txBody>
      </p:sp>
      <p:sp>
        <p:nvSpPr>
          <p:cNvPr id="60" name="Google Shape;60;p1"/>
          <p:cNvSpPr txBox="1"/>
          <p:nvPr/>
        </p:nvSpPr>
        <p:spPr>
          <a:xfrm>
            <a:off x="168400" y="3516201"/>
            <a:ext cx="2876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cs-CZ" sz="1200" u="none" cap="none" strike="noStrike">
                <a:solidFill>
                  <a:srgbClr val="099148"/>
                </a:solidFill>
                <a:latin typeface="Verdana"/>
                <a:ea typeface="Verdana"/>
                <a:cs typeface="Verdana"/>
                <a:sym typeface="Verdana"/>
              </a:rPr>
              <a:t>www.digitalyouth.eu</a:t>
            </a:r>
            <a:endParaRPr b="1" i="0" sz="1200" u="none" cap="none" strike="noStrike">
              <a:solidFill>
                <a:srgbClr val="099148"/>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b="1" lang="cs-CZ" sz="2200">
                <a:solidFill>
                  <a:srgbClr val="304A9D"/>
                </a:solidFill>
                <a:latin typeface="Verdana"/>
                <a:ea typeface="Verdana"/>
                <a:cs typeface="Verdana"/>
                <a:sym typeface="Verdana"/>
              </a:rPr>
              <a:t>Lažne novice in globoki ponaredki</a:t>
            </a:r>
            <a:endParaRPr b="1" sz="2800">
              <a:solidFill>
                <a:srgbClr val="304A9D"/>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idx="4294967295" type="ctrTitle"/>
          </p:nvPr>
        </p:nvSpPr>
        <p:spPr>
          <a:xfrm>
            <a:off x="235500" y="1306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cs-CZ" sz="2400">
                <a:solidFill>
                  <a:srgbClr val="304A9D"/>
                </a:solidFill>
                <a:latin typeface="Verdana"/>
                <a:ea typeface="Verdana"/>
                <a:cs typeface="Verdana"/>
                <a:sym typeface="Verdana"/>
              </a:rPr>
              <a:t>Opredelitev obravnavane teme</a:t>
            </a:r>
            <a:endParaRPr b="1" i="0" sz="2400" u="none" cap="none" strike="noStrike">
              <a:solidFill>
                <a:srgbClr val="304A9D"/>
              </a:solidFill>
              <a:latin typeface="Verdana"/>
              <a:ea typeface="Verdana"/>
              <a:cs typeface="Verdana"/>
              <a:sym typeface="Verdana"/>
            </a:endParaRPr>
          </a:p>
        </p:txBody>
      </p:sp>
      <p:sp>
        <p:nvSpPr>
          <p:cNvPr id="71" name="Google Shape;71;p3"/>
          <p:cNvSpPr txBox="1"/>
          <p:nvPr/>
        </p:nvSpPr>
        <p:spPr>
          <a:xfrm>
            <a:off x="254725" y="2003900"/>
            <a:ext cx="3625800" cy="23088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None/>
            </a:pPr>
            <a:r>
              <a:rPr lang="cs-CZ" sz="1200">
                <a:solidFill>
                  <a:schemeClr val="dk1"/>
                </a:solidFill>
                <a:latin typeface="Verdana"/>
                <a:ea typeface="Verdana"/>
                <a:cs typeface="Verdana"/>
                <a:sym typeface="Verdana"/>
              </a:rPr>
              <a:t>Lažne novice so žanr namernega širjenja dezinformacij ali prevar z namenom vplivanja na prejemnike in manipulacije z njihovimi podatki. Žanr lažnih novic ne vključuje parodije ali satire. Trenutno so domena lažnih novic spletna mesta z lažnimi informacijami in družbena omrežja, vendar se lahko širijo prek vseh medijskih platform.</a:t>
            </a:r>
            <a:endParaRPr b="0" i="0" sz="1200" u="none" cap="none" strike="noStrike">
              <a:solidFill>
                <a:srgbClr val="000000"/>
              </a:solidFill>
              <a:latin typeface="Verdana"/>
              <a:ea typeface="Verdana"/>
              <a:cs typeface="Verdana"/>
              <a:sym typeface="Verdana"/>
            </a:endParaRPr>
          </a:p>
        </p:txBody>
      </p:sp>
      <p:pic>
        <p:nvPicPr>
          <p:cNvPr id="72" name="Google Shape;72;p3"/>
          <p:cNvPicPr preferRelativeResize="0"/>
          <p:nvPr/>
        </p:nvPicPr>
        <p:blipFill rotWithShape="1">
          <a:blip r:embed="rId3">
            <a:alphaModFix/>
          </a:blip>
          <a:srcRect b="0" l="0" r="0" t="0"/>
          <a:stretch/>
        </p:blipFill>
        <p:spPr>
          <a:xfrm>
            <a:off x="4472747" y="2012100"/>
            <a:ext cx="3266202" cy="17800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idx="4294967295" type="ctrTitle"/>
          </p:nvPr>
        </p:nvSpPr>
        <p:spPr>
          <a:xfrm>
            <a:off x="235500" y="1306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cs-CZ" sz="2400">
                <a:solidFill>
                  <a:srgbClr val="304A9D"/>
                </a:solidFill>
                <a:latin typeface="Verdana"/>
                <a:ea typeface="Verdana"/>
                <a:cs typeface="Verdana"/>
                <a:sym typeface="Verdana"/>
              </a:rPr>
              <a:t>Kratke informacije o temi / problemu</a:t>
            </a:r>
            <a:endParaRPr b="1" i="0" sz="2400" u="none" cap="none" strike="noStrike">
              <a:solidFill>
                <a:srgbClr val="304A9D"/>
              </a:solidFill>
              <a:latin typeface="Verdana"/>
              <a:ea typeface="Verdana"/>
              <a:cs typeface="Verdana"/>
              <a:sym typeface="Verdana"/>
            </a:endParaRPr>
          </a:p>
        </p:txBody>
      </p:sp>
      <p:sp>
        <p:nvSpPr>
          <p:cNvPr id="78" name="Google Shape;78;p4"/>
          <p:cNvSpPr txBox="1"/>
          <p:nvPr/>
        </p:nvSpPr>
        <p:spPr>
          <a:xfrm>
            <a:off x="254725" y="2003900"/>
            <a:ext cx="6051600" cy="14775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None/>
            </a:pPr>
            <a:r>
              <a:rPr lang="cs-CZ" sz="1200">
                <a:solidFill>
                  <a:schemeClr val="dk1"/>
                </a:solidFill>
                <a:latin typeface="Verdana"/>
                <a:ea typeface="Verdana"/>
                <a:cs typeface="Verdana"/>
                <a:sym typeface="Verdana"/>
              </a:rPr>
              <a:t>Lažne novice v ožjem smislu so novinarska vsebina, katere pomembna značilnost je namernost. Kot ponaredek je lažno sporočilo ustvarjeno namenoma, zavestno, in se tako razlikuje od zavajajočega, napačnega ali alarmantnega sporočila (hoax). Napačna, zmotna ali netočna novica torej ni nujno, da je tudi lažna novica.</a:t>
            </a:r>
            <a:endParaRPr b="0" i="0" sz="1200" u="none" cap="none" strike="noStrike">
              <a:solidFill>
                <a:srgbClr val="000000"/>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5"/>
          <p:cNvSpPr txBox="1"/>
          <p:nvPr>
            <p:ph idx="4294967295" type="ctrTitle"/>
          </p:nvPr>
        </p:nvSpPr>
        <p:spPr>
          <a:xfrm>
            <a:off x="235500" y="1306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cs-CZ" sz="2400">
                <a:solidFill>
                  <a:srgbClr val="304A9D"/>
                </a:solidFill>
                <a:latin typeface="Verdana"/>
                <a:ea typeface="Verdana"/>
                <a:cs typeface="Verdana"/>
                <a:sym typeface="Verdana"/>
              </a:rPr>
              <a:t>Kratke informacije o temi / problemu</a:t>
            </a:r>
            <a:endParaRPr b="1" i="0" sz="2400" u="none" cap="none" strike="noStrike">
              <a:solidFill>
                <a:srgbClr val="304A9D"/>
              </a:solidFill>
              <a:latin typeface="Verdana"/>
              <a:ea typeface="Verdana"/>
              <a:cs typeface="Verdana"/>
              <a:sym typeface="Verdana"/>
            </a:endParaRPr>
          </a:p>
        </p:txBody>
      </p:sp>
      <p:sp>
        <p:nvSpPr>
          <p:cNvPr id="84" name="Google Shape;84;p5"/>
          <p:cNvSpPr txBox="1"/>
          <p:nvPr/>
        </p:nvSpPr>
        <p:spPr>
          <a:xfrm>
            <a:off x="254725" y="2003900"/>
            <a:ext cx="6051600" cy="18777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SzPts val="1100"/>
              <a:buNone/>
            </a:pPr>
            <a:r>
              <a:rPr lang="cs-CZ" sz="1100">
                <a:solidFill>
                  <a:schemeClr val="dk1"/>
                </a:solidFill>
              </a:rPr>
              <a:t>Globoki ponaredek je oznaka za realistično urejanje videoposnetka - zlasti obrazov upodobljenih oseb -, ki na primer omogoča zelo zanesljivo spreminjanje obrazne mimike, tj. samega govora posameznih igralcev v videoposnetku. V praksi lahko osebam na videoposnetku v usta vstavimo stavke, ki jih niso nikoli izgovorile, zamenjamo podobe, obrazne poteze itd. Pri globokem ponarejanju se uporablja napredna računalniška obdelava podatkov z uporabo umetne inteligence (uporablja nevronske mreže s sposobnostjo učenja), kakovost končnih izdelkov pa se iz leta v leto vztrajno povečuje.</a:t>
            </a:r>
            <a:endParaRPr sz="1200">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
          <p:cNvSpPr txBox="1"/>
          <p:nvPr>
            <p:ph idx="4294967295" type="ctrTitle"/>
          </p:nvPr>
        </p:nvSpPr>
        <p:spPr>
          <a:xfrm>
            <a:off x="235500" y="1306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cs-CZ" sz="2400">
                <a:solidFill>
                  <a:srgbClr val="304A9D"/>
                </a:solidFill>
                <a:latin typeface="Verdana"/>
                <a:ea typeface="Verdana"/>
                <a:cs typeface="Verdana"/>
                <a:sym typeface="Verdana"/>
              </a:rPr>
              <a:t>Zakaj je pomembno, da se ta tema obravnava kot del usposabljanja mladih?</a:t>
            </a:r>
            <a:endParaRPr b="1" i="0" sz="2400" u="none" cap="none" strike="noStrike">
              <a:solidFill>
                <a:srgbClr val="304A9D"/>
              </a:solidFill>
              <a:latin typeface="Verdana"/>
              <a:ea typeface="Verdana"/>
              <a:cs typeface="Verdana"/>
              <a:sym typeface="Verdana"/>
            </a:endParaRPr>
          </a:p>
        </p:txBody>
      </p:sp>
      <p:sp>
        <p:nvSpPr>
          <p:cNvPr id="90" name="Google Shape;90;p6"/>
          <p:cNvSpPr txBox="1"/>
          <p:nvPr/>
        </p:nvSpPr>
        <p:spPr>
          <a:xfrm>
            <a:off x="386125" y="2255475"/>
            <a:ext cx="3935100" cy="17547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None/>
            </a:pPr>
            <a:r>
              <a:rPr lang="cs-CZ" sz="1200">
                <a:solidFill>
                  <a:schemeClr val="dk1"/>
                </a:solidFill>
                <a:latin typeface="Verdana"/>
                <a:ea typeface="Verdana"/>
                <a:cs typeface="Verdana"/>
                <a:sym typeface="Verdana"/>
              </a:rPr>
              <a:t>Mladi za pridobivanje informacij zelo pogosto uporabljajo različne digitalne tehnologije. Vendar nimajo dovolj izkušenj kot odrasli, zato so bolj nagnjeni k temu, da verjamejo lažnim informacijam, ki jih lahko prestrašijo, jim škodijo...</a:t>
            </a:r>
            <a:endParaRPr b="0" i="0" sz="1200" u="none" cap="none" strike="noStrike">
              <a:solidFill>
                <a:schemeClr val="dk1"/>
              </a:solidFill>
              <a:latin typeface="Verdana"/>
              <a:ea typeface="Verdana"/>
              <a:cs typeface="Verdana"/>
              <a:sym typeface="Verdana"/>
            </a:endParaRPr>
          </a:p>
        </p:txBody>
      </p:sp>
      <p:pic>
        <p:nvPicPr>
          <p:cNvPr id="91" name="Google Shape;91;p6"/>
          <p:cNvPicPr preferRelativeResize="0"/>
          <p:nvPr/>
        </p:nvPicPr>
        <p:blipFill rotWithShape="1">
          <a:blip r:embed="rId3">
            <a:alphaModFix/>
          </a:blip>
          <a:srcRect b="5268" l="11535" r="14556" t="0"/>
          <a:stretch/>
        </p:blipFill>
        <p:spPr>
          <a:xfrm>
            <a:off x="4847064" y="2571750"/>
            <a:ext cx="3107474" cy="2389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7"/>
          <p:cNvSpPr txBox="1"/>
          <p:nvPr>
            <p:ph idx="4294967295" type="ctrTitle"/>
          </p:nvPr>
        </p:nvSpPr>
        <p:spPr>
          <a:xfrm>
            <a:off x="235500" y="1306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cs-CZ" sz="2400">
                <a:solidFill>
                  <a:srgbClr val="304A9D"/>
                </a:solidFill>
                <a:latin typeface="Verdana"/>
                <a:ea typeface="Verdana"/>
                <a:cs typeface="Verdana"/>
                <a:sym typeface="Verdana"/>
              </a:rPr>
              <a:t>Kaj bi morali trenerji vedeti o tej temi, da bi lahko usposabljali mlade na tem področju?</a:t>
            </a:r>
            <a:endParaRPr b="1" i="0" sz="2400" u="none" cap="none" strike="noStrike">
              <a:solidFill>
                <a:srgbClr val="304A9D"/>
              </a:solidFill>
              <a:latin typeface="Verdana"/>
              <a:ea typeface="Verdana"/>
              <a:cs typeface="Verdana"/>
              <a:sym typeface="Verdana"/>
            </a:endParaRPr>
          </a:p>
        </p:txBody>
      </p:sp>
      <p:sp>
        <p:nvSpPr>
          <p:cNvPr id="97" name="Google Shape;97;p7"/>
          <p:cNvSpPr txBox="1"/>
          <p:nvPr/>
        </p:nvSpPr>
        <p:spPr>
          <a:xfrm>
            <a:off x="235500" y="2571750"/>
            <a:ext cx="4224900" cy="9234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50000"/>
              </a:lnSpc>
              <a:spcBef>
                <a:spcPts val="0"/>
              </a:spcBef>
              <a:spcAft>
                <a:spcPts val="0"/>
              </a:spcAft>
              <a:buClr>
                <a:schemeClr val="dk1"/>
              </a:buClr>
              <a:buSzPts val="1200"/>
              <a:buFont typeface="Verdana"/>
              <a:buChar char="●"/>
            </a:pPr>
            <a:r>
              <a:rPr lang="cs-CZ" sz="1200">
                <a:solidFill>
                  <a:schemeClr val="dk1"/>
                </a:solidFill>
                <a:latin typeface="Verdana"/>
                <a:ea typeface="Verdana"/>
                <a:cs typeface="Verdana"/>
                <a:sym typeface="Verdana"/>
              </a:rPr>
              <a:t>preverjanje informacij</a:t>
            </a:r>
            <a:endParaRPr sz="1200">
              <a:solidFill>
                <a:schemeClr val="dk1"/>
              </a:solidFill>
              <a:latin typeface="Verdana"/>
              <a:ea typeface="Verdana"/>
              <a:cs typeface="Verdana"/>
              <a:sym typeface="Verdana"/>
            </a:endParaRPr>
          </a:p>
          <a:p>
            <a:pPr indent="-304800" lvl="0" marL="457200" marR="0" rtl="0" algn="l">
              <a:lnSpc>
                <a:spcPct val="150000"/>
              </a:lnSpc>
              <a:spcBef>
                <a:spcPts val="0"/>
              </a:spcBef>
              <a:spcAft>
                <a:spcPts val="0"/>
              </a:spcAft>
              <a:buClr>
                <a:schemeClr val="dk1"/>
              </a:buClr>
              <a:buSzPts val="1200"/>
              <a:buFont typeface="Verdana"/>
              <a:buChar char="●"/>
            </a:pPr>
            <a:r>
              <a:rPr lang="cs-CZ" sz="1200">
                <a:solidFill>
                  <a:schemeClr val="dk1"/>
                </a:solidFill>
                <a:latin typeface="Verdana"/>
                <a:ea typeface="Verdana"/>
                <a:cs typeface="Verdana"/>
                <a:sym typeface="Verdana"/>
              </a:rPr>
              <a:t>internetna varnost</a:t>
            </a:r>
            <a:endParaRPr sz="1200">
              <a:solidFill>
                <a:schemeClr val="dk1"/>
              </a:solidFill>
              <a:latin typeface="Verdana"/>
              <a:ea typeface="Verdana"/>
              <a:cs typeface="Verdana"/>
              <a:sym typeface="Verdana"/>
            </a:endParaRPr>
          </a:p>
          <a:p>
            <a:pPr indent="-304800" lvl="0" marL="457200" marR="0" rtl="0" algn="l">
              <a:lnSpc>
                <a:spcPct val="150000"/>
              </a:lnSpc>
              <a:spcBef>
                <a:spcPts val="0"/>
              </a:spcBef>
              <a:spcAft>
                <a:spcPts val="0"/>
              </a:spcAft>
              <a:buClr>
                <a:schemeClr val="dk1"/>
              </a:buClr>
              <a:buSzPts val="1200"/>
              <a:buFont typeface="Verdana"/>
              <a:buChar char="●"/>
            </a:pPr>
            <a:r>
              <a:rPr lang="cs-CZ" sz="1200">
                <a:solidFill>
                  <a:schemeClr val="dk1"/>
                </a:solidFill>
                <a:latin typeface="Verdana"/>
                <a:ea typeface="Verdana"/>
                <a:cs typeface="Verdana"/>
                <a:sym typeface="Verdana"/>
              </a:rPr>
              <a:t>kako se zavarovati na internetu</a:t>
            </a:r>
            <a:endParaRPr sz="1200">
              <a:solidFill>
                <a:schemeClr val="dk1"/>
              </a:solidFill>
              <a:latin typeface="Verdana"/>
              <a:ea typeface="Verdana"/>
              <a:cs typeface="Verdana"/>
              <a:sym typeface="Verdana"/>
            </a:endParaRPr>
          </a:p>
        </p:txBody>
      </p:sp>
      <p:sp>
        <p:nvSpPr>
          <p:cNvPr id="98" name="Google Shape;98;p7"/>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cs-CZ" sz="1000" u="none" cap="none" strike="noStrike">
                <a:solidFill>
                  <a:schemeClr val="dk1"/>
                </a:solidFill>
                <a:latin typeface="Arimo"/>
                <a:ea typeface="Arimo"/>
                <a:cs typeface="Arimo"/>
                <a:sym typeface="Arimo"/>
              </a:rPr>
              <a:t>information verification</a:t>
            </a:r>
            <a:r>
              <a:rPr b="0" i="0" lang="cs-CZ" sz="6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id="99" name="Google Shape;99;p7"/>
          <p:cNvPicPr preferRelativeResize="0"/>
          <p:nvPr/>
        </p:nvPicPr>
        <p:blipFill rotWithShape="1">
          <a:blip r:embed="rId3">
            <a:alphaModFix/>
          </a:blip>
          <a:srcRect b="0" l="0" r="0" t="0"/>
          <a:stretch/>
        </p:blipFill>
        <p:spPr>
          <a:xfrm>
            <a:off x="4258836" y="2571750"/>
            <a:ext cx="3576754" cy="17883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8"/>
          <p:cNvSpPr txBox="1"/>
          <p:nvPr>
            <p:ph idx="4294967295" type="ctrTitle"/>
          </p:nvPr>
        </p:nvSpPr>
        <p:spPr>
          <a:xfrm>
            <a:off x="0" y="1002575"/>
            <a:ext cx="9144000" cy="538500"/>
          </a:xfrm>
          <a:prstGeom prst="rect">
            <a:avLst/>
          </a:prstGeom>
          <a:solidFill>
            <a:srgbClr val="304A9D"/>
          </a:solidFill>
          <a:ln>
            <a:noFill/>
          </a:ln>
        </p:spPr>
        <p:txBody>
          <a:bodyPr anchorCtr="0" anchor="t" bIns="91425" lIns="270000"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cs-CZ" sz="2400" u="none" cap="none" strike="noStrike">
                <a:solidFill>
                  <a:schemeClr val="lt1"/>
                </a:solidFill>
                <a:latin typeface="Verdana"/>
                <a:ea typeface="Verdana"/>
                <a:cs typeface="Verdana"/>
                <a:sym typeface="Verdana"/>
              </a:rPr>
              <a:t>Reference</a:t>
            </a:r>
            <a:endParaRPr b="1" i="0" sz="2400" u="none" cap="none" strike="noStrike">
              <a:solidFill>
                <a:schemeClr val="lt1"/>
              </a:solidFill>
              <a:latin typeface="Verdana"/>
              <a:ea typeface="Verdana"/>
              <a:cs typeface="Verdana"/>
              <a:sym typeface="Verdana"/>
            </a:endParaRPr>
          </a:p>
        </p:txBody>
      </p:sp>
      <p:sp>
        <p:nvSpPr>
          <p:cNvPr id="105" name="Google Shape;105;p8"/>
          <p:cNvSpPr txBox="1"/>
          <p:nvPr/>
        </p:nvSpPr>
        <p:spPr>
          <a:xfrm>
            <a:off x="254725" y="1705450"/>
            <a:ext cx="6420600" cy="2123628"/>
          </a:xfrm>
          <a:prstGeom prst="rect">
            <a:avLst/>
          </a:prstGeom>
          <a:noFill/>
          <a:ln>
            <a:noFill/>
          </a:ln>
        </p:spPr>
        <p:txBody>
          <a:bodyPr anchorCtr="0" anchor="t" bIns="91425" lIns="91425" spcFirstLastPara="1" rIns="91425" wrap="square" tIns="91425">
            <a:spAutoFit/>
          </a:bodyPr>
          <a:lstStyle/>
          <a:p>
            <a:pPr indent="-304800" lvl="0" marL="457200" marR="0" rtl="0" algn="l">
              <a:lnSpc>
                <a:spcPct val="150000"/>
              </a:lnSpc>
              <a:spcBef>
                <a:spcPts val="0"/>
              </a:spcBef>
              <a:spcAft>
                <a:spcPts val="0"/>
              </a:spcAft>
              <a:buClr>
                <a:schemeClr val="dk1"/>
              </a:buClr>
              <a:buSzPts val="1200"/>
              <a:buFont typeface="Verdana"/>
              <a:buChar char="●"/>
            </a:pPr>
            <a:r>
              <a:rPr b="0" i="0" lang="cs-CZ" sz="1200" u="sng" cap="none" strike="noStrike">
                <a:solidFill>
                  <a:schemeClr val="dk1"/>
                </a:solidFill>
                <a:latin typeface="Verdana"/>
                <a:ea typeface="Verdana"/>
                <a:cs typeface="Verdana"/>
                <a:sym typeface="Verdana"/>
                <a:hlinkClick r:id="rId3">
                  <a:extLst>
                    <a:ext uri="{A12FA001-AC4F-418D-AE19-62706E023703}">
                      <ahyp:hlinkClr val="tx"/>
                    </a:ext>
                  </a:extLst>
                </a:hlinkClick>
              </a:rPr>
              <a:t>https://applieddigitalskills.withgoogle.com/s/en/home</a:t>
            </a:r>
            <a:endParaRPr b="0" i="0" sz="1200" u="none" cap="none" strike="noStrike">
              <a:solidFill>
                <a:schemeClr val="dk1"/>
              </a:solidFill>
              <a:latin typeface="Verdana"/>
              <a:ea typeface="Verdana"/>
              <a:cs typeface="Verdana"/>
              <a:sym typeface="Verdana"/>
            </a:endParaRPr>
          </a:p>
          <a:p>
            <a:pPr indent="0" lvl="0" marL="152400" marR="0" rtl="0" algn="l">
              <a:lnSpc>
                <a:spcPct val="150000"/>
              </a:lnSpc>
              <a:spcBef>
                <a:spcPts val="0"/>
              </a:spcBef>
              <a:spcAft>
                <a:spcPts val="0"/>
              </a:spcAft>
              <a:buNone/>
            </a:pPr>
            <a:r>
              <a:t/>
            </a:r>
            <a:endParaRPr b="0" i="0" sz="1200" u="none" cap="none" strike="noStrike">
              <a:solidFill>
                <a:schemeClr val="dk1"/>
              </a:solidFill>
              <a:latin typeface="Verdana"/>
              <a:ea typeface="Verdana"/>
              <a:cs typeface="Verdana"/>
              <a:sym typeface="Verdana"/>
            </a:endParaRPr>
          </a:p>
          <a:p>
            <a:pPr indent="-304800" lvl="0" marL="457200" marR="0" rtl="0" algn="l">
              <a:lnSpc>
                <a:spcPct val="150000"/>
              </a:lnSpc>
              <a:spcBef>
                <a:spcPts val="0"/>
              </a:spcBef>
              <a:spcAft>
                <a:spcPts val="0"/>
              </a:spcAft>
              <a:buClr>
                <a:schemeClr val="dk1"/>
              </a:buClr>
              <a:buSzPts val="1200"/>
              <a:buFont typeface="Verdana"/>
              <a:buChar char="●"/>
            </a:pPr>
            <a:r>
              <a:rPr b="0" i="0" lang="cs-CZ" sz="1200" u="none" cap="none" strike="noStrike">
                <a:solidFill>
                  <a:srgbClr val="000000"/>
                </a:solidFill>
                <a:latin typeface="Verdana"/>
                <a:ea typeface="Verdana"/>
                <a:cs typeface="Verdana"/>
                <a:sym typeface="Verdana"/>
              </a:rPr>
              <a:t>Journalism, fake news &amp; disinformation: handbook for journalism education and training (</a:t>
            </a:r>
            <a:r>
              <a:rPr b="0" i="0" lang="cs-CZ" sz="1200" u="sng" cap="none" strike="noStrike">
                <a:solidFill>
                  <a:srgbClr val="000000"/>
                </a:solidFill>
                <a:latin typeface="Verdana"/>
                <a:ea typeface="Verdana"/>
                <a:cs typeface="Verdana"/>
                <a:sym typeface="Verdana"/>
                <a:hlinkClick r:id="rId4">
                  <a:extLst>
                    <a:ext uri="{A12FA001-AC4F-418D-AE19-62706E023703}">
                      <ahyp:hlinkClr val="tx"/>
                    </a:ext>
                  </a:extLst>
                </a:hlinkClick>
              </a:rPr>
              <a:t>https://unesdoc.unesco.org/ark:/48223/pf0000265552</a:t>
            </a:r>
            <a:r>
              <a:rPr b="0" i="0" lang="cs-CZ" sz="1200" u="none" cap="none" strike="noStrike">
                <a:solidFill>
                  <a:srgbClr val="000000"/>
                </a:solidFill>
                <a:latin typeface="Verdana"/>
                <a:ea typeface="Verdana"/>
                <a:cs typeface="Verdana"/>
                <a:sym typeface="Verdana"/>
              </a:rPr>
              <a:t>)</a:t>
            </a:r>
            <a:endParaRPr/>
          </a:p>
          <a:p>
            <a:pPr indent="-228600" lvl="0" marL="457200" marR="0" rtl="0" algn="l">
              <a:lnSpc>
                <a:spcPct val="150000"/>
              </a:lnSpc>
              <a:spcBef>
                <a:spcPts val="0"/>
              </a:spcBef>
              <a:spcAft>
                <a:spcPts val="0"/>
              </a:spcAft>
              <a:buClr>
                <a:schemeClr val="dk1"/>
              </a:buClr>
              <a:buSzPts val="1200"/>
              <a:buFont typeface="Verdana"/>
              <a:buNone/>
            </a:pPr>
            <a:r>
              <a:t/>
            </a:r>
            <a:endParaRPr b="0" i="0" sz="1200" u="none" cap="none" strike="noStrike">
              <a:solidFill>
                <a:srgbClr val="000000"/>
              </a:solidFill>
              <a:latin typeface="Verdana"/>
              <a:ea typeface="Verdana"/>
              <a:cs typeface="Verdana"/>
              <a:sym typeface="Verdana"/>
            </a:endParaRPr>
          </a:p>
          <a:p>
            <a:pPr indent="-304800" lvl="0" marL="457200" marR="0" rtl="0" algn="l">
              <a:lnSpc>
                <a:spcPct val="150000"/>
              </a:lnSpc>
              <a:spcBef>
                <a:spcPts val="0"/>
              </a:spcBef>
              <a:spcAft>
                <a:spcPts val="0"/>
              </a:spcAft>
              <a:buClr>
                <a:schemeClr val="dk1"/>
              </a:buClr>
              <a:buSzPts val="1200"/>
              <a:buFont typeface="Verdana"/>
              <a:buChar char="●"/>
            </a:pPr>
            <a:r>
              <a:rPr b="0" i="0" lang="cs-CZ" sz="1200" u="sng" cap="none" strike="noStrike">
                <a:solidFill>
                  <a:srgbClr val="000000"/>
                </a:solidFill>
                <a:latin typeface="Verdana"/>
                <a:ea typeface="Verdana"/>
                <a:cs typeface="Verdana"/>
                <a:sym typeface="Verdana"/>
                <a:hlinkClick r:id="rId5">
                  <a:extLst>
                    <a:ext uri="{A12FA001-AC4F-418D-AE19-62706E023703}">
                      <ahyp:hlinkClr val="tx"/>
                    </a:ext>
                  </a:extLst>
                </a:hlinkClick>
              </a:rPr>
              <a:t>https://us.norton.com/blog/emerging-threats/deep-web-vs-dark-web#</a:t>
            </a:r>
            <a:endParaRPr b="0" i="0" sz="1200" u="none" cap="none" strike="noStrike">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9"/>
          <p:cNvSpPr/>
          <p:nvPr/>
        </p:nvSpPr>
        <p:spPr>
          <a:xfrm>
            <a:off x="0" y="4337850"/>
            <a:ext cx="9144000" cy="90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1" name="Google Shape;111;p9"/>
          <p:cNvPicPr preferRelativeResize="0"/>
          <p:nvPr/>
        </p:nvPicPr>
        <p:blipFill rotWithShape="1">
          <a:blip r:embed="rId3">
            <a:alphaModFix/>
          </a:blip>
          <a:srcRect b="0" l="0" r="0" t="0"/>
          <a:stretch/>
        </p:blipFill>
        <p:spPr>
          <a:xfrm>
            <a:off x="0" y="0"/>
            <a:ext cx="9144000" cy="1828800"/>
          </a:xfrm>
          <a:prstGeom prst="rect">
            <a:avLst/>
          </a:prstGeom>
          <a:noFill/>
          <a:ln>
            <a:noFill/>
          </a:ln>
        </p:spPr>
      </p:pic>
      <p:sp>
        <p:nvSpPr>
          <p:cNvPr id="112" name="Google Shape;112;p9"/>
          <p:cNvSpPr txBox="1"/>
          <p:nvPr>
            <p:ph idx="4294967295" type="ctrTitle"/>
          </p:nvPr>
        </p:nvSpPr>
        <p:spPr>
          <a:xfrm>
            <a:off x="2121700" y="871600"/>
            <a:ext cx="4344000" cy="101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cs-CZ" sz="3300">
                <a:solidFill>
                  <a:srgbClr val="304A9D"/>
                </a:solidFill>
                <a:highlight>
                  <a:srgbClr val="FFFFFF"/>
                </a:highlight>
                <a:latin typeface="Verdana"/>
                <a:ea typeface="Verdana"/>
                <a:cs typeface="Verdana"/>
                <a:sym typeface="Verdana"/>
              </a:rPr>
              <a:t>Imaš vprašanje</a:t>
            </a:r>
            <a:r>
              <a:rPr b="1" i="0" lang="cs-CZ" sz="3300" u="none" cap="none" strike="noStrike">
                <a:solidFill>
                  <a:srgbClr val="304A9D"/>
                </a:solidFill>
                <a:highlight>
                  <a:srgbClr val="FFFFFF"/>
                </a:highlight>
                <a:latin typeface="Verdana"/>
                <a:ea typeface="Verdana"/>
                <a:cs typeface="Verdana"/>
                <a:sym typeface="Verdana"/>
              </a:rPr>
              <a:t>?</a:t>
            </a:r>
            <a:endParaRPr b="1" i="0" sz="3300" u="none" cap="none" strike="noStrike">
              <a:solidFill>
                <a:srgbClr val="304A9D"/>
              </a:solidFill>
              <a:latin typeface="Verdana"/>
              <a:ea typeface="Verdana"/>
              <a:cs typeface="Verdana"/>
              <a:sym typeface="Verdana"/>
            </a:endParaRPr>
          </a:p>
        </p:txBody>
      </p:sp>
      <p:pic>
        <p:nvPicPr>
          <p:cNvPr id="113" name="Google Shape;113;p9"/>
          <p:cNvPicPr preferRelativeResize="0"/>
          <p:nvPr/>
        </p:nvPicPr>
        <p:blipFill rotWithShape="1">
          <a:blip r:embed="rId4">
            <a:alphaModFix/>
          </a:blip>
          <a:srcRect b="0" l="0" r="0" t="0"/>
          <a:stretch/>
        </p:blipFill>
        <p:spPr>
          <a:xfrm>
            <a:off x="169475" y="225125"/>
            <a:ext cx="2013470" cy="692700"/>
          </a:xfrm>
          <a:prstGeom prst="rect">
            <a:avLst/>
          </a:prstGeom>
          <a:noFill/>
          <a:ln>
            <a:noFill/>
          </a:ln>
        </p:spPr>
      </p:pic>
      <p:pic>
        <p:nvPicPr>
          <p:cNvPr id="114" name="Google Shape;114;p9"/>
          <p:cNvPicPr preferRelativeResize="0"/>
          <p:nvPr/>
        </p:nvPicPr>
        <p:blipFill rotWithShape="1">
          <a:blip r:embed="rId5">
            <a:alphaModFix/>
          </a:blip>
          <a:srcRect b="0" l="0" r="0" t="0"/>
          <a:stretch/>
        </p:blipFill>
        <p:spPr>
          <a:xfrm>
            <a:off x="6296999" y="188400"/>
            <a:ext cx="2756125" cy="786225"/>
          </a:xfrm>
          <a:prstGeom prst="rect">
            <a:avLst/>
          </a:prstGeom>
          <a:noFill/>
          <a:ln>
            <a:noFill/>
          </a:ln>
        </p:spPr>
      </p:pic>
      <p:sp>
        <p:nvSpPr>
          <p:cNvPr id="115" name="Google Shape;115;p9"/>
          <p:cNvSpPr txBox="1"/>
          <p:nvPr/>
        </p:nvSpPr>
        <p:spPr>
          <a:xfrm>
            <a:off x="533400" y="4433100"/>
            <a:ext cx="82353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cs-CZ" sz="1000" u="none" cap="none" strike="noStrike">
                <a:solidFill>
                  <a:srgbClr val="666666"/>
                </a:solidFill>
                <a:latin typeface="Verdana"/>
                <a:ea typeface="Verdana"/>
                <a:cs typeface="Verdana"/>
                <a:sym typeface="Verdana"/>
              </a:rPr>
              <a:t>The YDML project has been funded with support from the European Commission in the frames of Erasmus+ program, KA2 (ref. No 608788-EPP-1-2019-1-BG-EPPKA2-CBY-ACPALA). This publication reflects the views only of the author, and the Commission cannot be held responsible for any use which may be made of the information contained therein.</a:t>
            </a:r>
            <a:endParaRPr b="0" i="0" sz="1000" u="none" cap="none" strike="noStrike">
              <a:solidFill>
                <a:srgbClr val="666666"/>
              </a:solidFill>
              <a:latin typeface="Verdana"/>
              <a:ea typeface="Verdana"/>
              <a:cs typeface="Verdana"/>
              <a:sym typeface="Verdana"/>
            </a:endParaRPr>
          </a:p>
        </p:txBody>
      </p:sp>
      <p:sp>
        <p:nvSpPr>
          <p:cNvPr id="116" name="Google Shape;116;p9"/>
          <p:cNvSpPr txBox="1"/>
          <p:nvPr/>
        </p:nvSpPr>
        <p:spPr>
          <a:xfrm>
            <a:off x="2998725" y="1487800"/>
            <a:ext cx="232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cs-CZ"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pic>
        <p:nvPicPr>
          <p:cNvPr id="117" name="Google Shape;117;p9"/>
          <p:cNvPicPr preferRelativeResize="0"/>
          <p:nvPr/>
        </p:nvPicPr>
        <p:blipFill rotWithShape="1">
          <a:blip r:embed="rId6">
            <a:alphaModFix/>
          </a:blip>
          <a:srcRect b="0" l="0" r="0" t="0"/>
          <a:stretch/>
        </p:blipFill>
        <p:spPr>
          <a:xfrm>
            <a:off x="304800" y="3354400"/>
            <a:ext cx="8637158" cy="1016400"/>
          </a:xfrm>
          <a:prstGeom prst="rect">
            <a:avLst/>
          </a:prstGeom>
          <a:noFill/>
          <a:ln>
            <a:noFill/>
          </a:ln>
        </p:spPr>
      </p:pic>
      <p:pic>
        <p:nvPicPr>
          <p:cNvPr descr="Creative Commons License" id="118" name="Google Shape;118;p9"/>
          <p:cNvPicPr preferRelativeResize="0"/>
          <p:nvPr/>
        </p:nvPicPr>
        <p:blipFill rotWithShape="1">
          <a:blip r:embed="rId7">
            <a:alphaModFix/>
          </a:blip>
          <a:srcRect b="0" l="0" r="0" t="0"/>
          <a:stretch/>
        </p:blipFill>
        <p:spPr>
          <a:xfrm>
            <a:off x="1524552" y="2391642"/>
            <a:ext cx="838200" cy="296863"/>
          </a:xfrm>
          <a:prstGeom prst="rect">
            <a:avLst/>
          </a:prstGeom>
          <a:noFill/>
          <a:ln>
            <a:noFill/>
          </a:ln>
        </p:spPr>
      </p:pic>
      <p:sp>
        <p:nvSpPr>
          <p:cNvPr id="119" name="Google Shape;119;p9"/>
          <p:cNvSpPr/>
          <p:nvPr/>
        </p:nvSpPr>
        <p:spPr>
          <a:xfrm>
            <a:off x="2495310" y="2143249"/>
            <a:ext cx="5223600" cy="1128300"/>
          </a:xfrm>
          <a:prstGeom prst="rect">
            <a:avLst/>
          </a:prstGeom>
          <a:solidFill>
            <a:srgbClr val="FFFFFF"/>
          </a:solidFill>
          <a:ln>
            <a:noFill/>
          </a:ln>
        </p:spPr>
        <p:txBody>
          <a:bodyPr anchorCtr="0" anchor="t" bIns="0" lIns="91425" spcFirstLastPara="1" rIns="122175" wrap="square" tIns="203125">
            <a:noAutofit/>
          </a:bodyPr>
          <a:lstStyle/>
          <a:p>
            <a:pPr indent="0" lvl="0" marL="0" marR="0" rtl="0" algn="l">
              <a:lnSpc>
                <a:spcPct val="100000"/>
              </a:lnSpc>
              <a:spcBef>
                <a:spcPts val="0"/>
              </a:spcBef>
              <a:spcAft>
                <a:spcPts val="0"/>
              </a:spcAft>
              <a:buNone/>
            </a:pPr>
            <a:r>
              <a:rPr b="0" i="0" lang="cs-CZ" sz="1000" u="sng" cap="none" strike="noStrike">
                <a:solidFill>
                  <a:srgbClr val="0097A7"/>
                </a:solidFill>
                <a:latin typeface="Arial"/>
                <a:ea typeface="Arial"/>
                <a:cs typeface="Arial"/>
                <a:sym typeface="Arial"/>
                <a:hlinkClick r:id="rId8">
                  <a:extLst>
                    <a:ext uri="{A12FA001-AC4F-418D-AE19-62706E023703}">
                      <ahyp:hlinkClr val="tx"/>
                    </a:ext>
                  </a:extLst>
                </a:hlinkClick>
              </a:rPr>
              <a:t>Creative Commons Attribution-NonCommercial 4.0 International License</a:t>
            </a:r>
            <a:endParaRPr b="0" i="0" sz="10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cs-CZ" sz="1000" u="none" cap="none" strike="noStrike">
                <a:solidFill>
                  <a:srgbClr val="000000"/>
                </a:solidFill>
                <a:latin typeface="Arial"/>
                <a:ea typeface="Arial"/>
                <a:cs typeface="Arial"/>
                <a:sym typeface="Arial"/>
              </a:rPr>
              <a:t>Attribution-NonCommercial (CC BY-NC 4.0)</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cs-CZ" sz="1000" u="none" cap="none" strike="noStrike">
                <a:solidFill>
                  <a:srgbClr val="000000"/>
                </a:solidFill>
                <a:latin typeface="Arial"/>
                <a:ea typeface="Arial"/>
                <a:cs typeface="Arial"/>
                <a:sym typeface="Arial"/>
              </a:rPr>
              <a:t>You will have to acknowledge the author (when mentioned) and to refer to YDML project.</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cs-CZ" sz="1000" u="none" cap="none" strike="noStrike">
                <a:solidFill>
                  <a:srgbClr val="000000"/>
                </a:solidFill>
                <a:latin typeface="Arial"/>
                <a:ea typeface="Arial"/>
                <a:cs typeface="Arial"/>
                <a:sym typeface="Arial"/>
              </a:rPr>
              <a:t>You are free to:</a:t>
            </a:r>
            <a:endParaRPr b="0" i="0" sz="1000" u="none" cap="none" strike="noStrike">
              <a:solidFill>
                <a:srgbClr val="434343"/>
              </a:solidFill>
              <a:latin typeface="Arial"/>
              <a:ea typeface="Arial"/>
              <a:cs typeface="Arial"/>
              <a:sym typeface="Arial"/>
            </a:endParaRPr>
          </a:p>
          <a:p>
            <a:pPr indent="-63500" lvl="0" marL="0" marR="0" rtl="0" algn="l">
              <a:lnSpc>
                <a:spcPct val="100000"/>
              </a:lnSpc>
              <a:spcBef>
                <a:spcPts val="0"/>
              </a:spcBef>
              <a:spcAft>
                <a:spcPts val="0"/>
              </a:spcAft>
              <a:buClr>
                <a:srgbClr val="000000"/>
              </a:buClr>
              <a:buSzPts val="1000"/>
              <a:buFont typeface="Arial"/>
              <a:buChar char="•"/>
            </a:pPr>
            <a:r>
              <a:rPr b="1" i="0" lang="cs-CZ" sz="1000" u="none" cap="none" strike="noStrike">
                <a:solidFill>
                  <a:srgbClr val="000000"/>
                </a:solidFill>
                <a:latin typeface="Arial"/>
                <a:ea typeface="Arial"/>
                <a:cs typeface="Arial"/>
                <a:sym typeface="Arial"/>
              </a:rPr>
              <a:t>Share</a:t>
            </a:r>
            <a:r>
              <a:rPr b="0" i="0" lang="cs-CZ" sz="1000" u="none" cap="none" strike="noStrike">
                <a:solidFill>
                  <a:srgbClr val="000000"/>
                </a:solidFill>
                <a:latin typeface="Arial"/>
                <a:ea typeface="Arial"/>
                <a:cs typeface="Arial"/>
                <a:sym typeface="Arial"/>
              </a:rPr>
              <a:t> — copy and redistribute the material in any medium or format for free use</a:t>
            </a:r>
            <a:endParaRPr b="0" i="0" sz="1000" u="none" cap="none" strike="noStrike">
              <a:solidFill>
                <a:srgbClr val="000000"/>
              </a:solidFill>
              <a:latin typeface="Arial"/>
              <a:ea typeface="Arial"/>
              <a:cs typeface="Arial"/>
              <a:sym typeface="Arial"/>
            </a:endParaRPr>
          </a:p>
          <a:p>
            <a:pPr indent="-63500" lvl="0" marL="0" marR="0" rtl="0" algn="l">
              <a:lnSpc>
                <a:spcPct val="100000"/>
              </a:lnSpc>
              <a:spcBef>
                <a:spcPts val="0"/>
              </a:spcBef>
              <a:spcAft>
                <a:spcPts val="0"/>
              </a:spcAft>
              <a:buClr>
                <a:srgbClr val="000000"/>
              </a:buClr>
              <a:buSzPts val="1000"/>
              <a:buFont typeface="Arial"/>
              <a:buChar char="•"/>
            </a:pPr>
            <a:r>
              <a:rPr b="1" i="0" lang="cs-CZ" sz="1000" u="none" cap="none" strike="noStrike">
                <a:solidFill>
                  <a:srgbClr val="000000"/>
                </a:solidFill>
                <a:latin typeface="Arial"/>
                <a:ea typeface="Arial"/>
                <a:cs typeface="Arial"/>
                <a:sym typeface="Arial"/>
              </a:rPr>
              <a:t>Adapt</a:t>
            </a:r>
            <a:r>
              <a:rPr b="0" i="0" lang="cs-CZ" sz="1000" u="none" cap="none" strike="noStrike">
                <a:solidFill>
                  <a:srgbClr val="000000"/>
                </a:solidFill>
                <a:latin typeface="Arial"/>
                <a:ea typeface="Arial"/>
                <a:cs typeface="Arial"/>
                <a:sym typeface="Arial"/>
              </a:rPr>
              <a:t> — remix, transform, and build upon the material</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