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hf7664aQtXf/ujSy57WRi7cCJ2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F3B8DA-B2CC-4E60-8F94-BEC01C8EE000}">
  <a:tblStyle styleId="{93F3B8DA-B2CC-4E60-8F94-BEC01C8EE00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9d29ee6d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159d29ee6d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9d10e99d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19d10e99d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75" y="225125"/>
            <a:ext cx="2109176" cy="7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9842" y="188400"/>
            <a:ext cx="2933275" cy="83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219861"/>
            <a:ext cx="9144003" cy="107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" y="-24920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7257788" y="2731213"/>
            <a:ext cx="2984875" cy="23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275" y="147125"/>
            <a:ext cx="1433952" cy="4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2"/>
          <p:cNvSpPr txBox="1"/>
          <p:nvPr/>
        </p:nvSpPr>
        <p:spPr>
          <a:xfrm>
            <a:off x="7053223" y="209288"/>
            <a:ext cx="220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3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550"/>
            <a:ext cx="8298752" cy="553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75" y="72737"/>
            <a:ext cx="1778252" cy="61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1"/>
          <p:cNvSpPr txBox="1"/>
          <p:nvPr/>
        </p:nvSpPr>
        <p:spPr>
          <a:xfrm>
            <a:off x="7001525" y="178513"/>
            <a:ext cx="202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" name="Google Shape;2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5500" y="4457076"/>
            <a:ext cx="1480168" cy="50922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3"/>
          <p:cNvSpPr txBox="1"/>
          <p:nvPr/>
        </p:nvSpPr>
        <p:spPr>
          <a:xfrm>
            <a:off x="6268950" y="4595450"/>
            <a:ext cx="1970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3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" name="Google Shape;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257788" y="2731213"/>
            <a:ext cx="2984875" cy="23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2150" y="3683575"/>
            <a:ext cx="2708725" cy="216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275" y="147125"/>
            <a:ext cx="1433952" cy="4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4"/>
          <p:cNvSpPr txBox="1"/>
          <p:nvPr/>
        </p:nvSpPr>
        <p:spPr>
          <a:xfrm>
            <a:off x="7053223" y="209288"/>
            <a:ext cx="220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3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" name="Google Shape;4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63850"/>
            <a:ext cx="8298752" cy="553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75" y="225125"/>
            <a:ext cx="2109176" cy="7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9842" y="188400"/>
            <a:ext cx="2933275" cy="83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067461"/>
            <a:ext cx="9144003" cy="1076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2" name="Google Shape;52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12.png"/><Relationship Id="rId8" Type="http://schemas.openxmlformats.org/officeDocument/2006/relationships/hyperlink" Target="http://creativecommons.org/licenses/by-nc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>
            <p:ph idx="4294967295" type="ctrTitle"/>
          </p:nvPr>
        </p:nvSpPr>
        <p:spPr>
          <a:xfrm>
            <a:off x="169475" y="1953200"/>
            <a:ext cx="72177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GB" sz="2200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Identità digitale e personalità</a:t>
            </a:r>
            <a:endParaRPr b="1" i="0" sz="22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159250" y="3163525"/>
            <a:ext cx="474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Comi Stefano</a:t>
            </a:r>
            <a:endParaRPr b="1"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168400" y="3516201"/>
            <a:ext cx="287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99148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1" i="0" sz="1200" u="none" cap="none" strike="noStrike">
              <a:solidFill>
                <a:srgbClr val="0991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idx="4294967295" type="ctrTitle"/>
          </p:nvPr>
        </p:nvSpPr>
        <p:spPr>
          <a:xfrm>
            <a:off x="254725" y="758575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GB" sz="2400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Comprendere il contesto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254725" y="1367000"/>
            <a:ext cx="77073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latin typeface="Verdana"/>
                <a:ea typeface="Verdana"/>
                <a:cs typeface="Verdana"/>
                <a:sym typeface="Verdana"/>
              </a:rPr>
              <a:t>Fin dai primi passi della digitalizzazione, è stato chiaramente definito che Internet deve essere inteso come un'estensione delle relazioni umane e non solo come una piattaforma totalmente distante che parla linguaggi tecnici. Al giorno d'oggi siamo profondamente interconnessi attraverso le piattaforme, che volontariamente o meno modellano la nostra realtà e percezione di essa. La liquidità della relazione e delle identità deve essere affrontata dall'istituzione con una strategia che miri a comprendere e coinvolgere gli utenti in un processo di autocoscienza. Con l'obiettivo di un'educazione all'alfabetizzazione ai media digitali è fondamentale sviluppare nei tirocinanti una personalità digitale strutturata che rifletta meglio le nostre intenzioni sui dispositivi digitali e consenta loro di ottenere un riconoscimento superiore degli altri filtrato attraverso i media digitali.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/>
          <p:nvPr>
            <p:ph idx="4294967295" type="title"/>
          </p:nvPr>
        </p:nvSpPr>
        <p:spPr>
          <a:xfrm>
            <a:off x="252226" y="2810606"/>
            <a:ext cx="7672573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Come il mondo digitale modella la nostra percezione?</a:t>
            </a:r>
            <a:endParaRPr b="1" sz="2800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idx="4294967295" type="ctrTitle"/>
          </p:nvPr>
        </p:nvSpPr>
        <p:spPr>
          <a:xfrm>
            <a:off x="235500" y="383275"/>
            <a:ext cx="76980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Focus </a:t>
            </a:r>
            <a:r>
              <a:rPr b="1" lang="en-GB" sz="2400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sulla personalità digitale</a:t>
            </a:r>
            <a:r>
              <a:rPr b="1" i="0" lang="en-GB" sz="2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235500" y="1088575"/>
            <a:ext cx="74685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Parlare di personalità digitale significa parlare di un aspetto centrale all'interno della vita di noi stessi. Chiunque come sempre si è interfacciato con un dispositivo digitale come la propria personalità digitale soprattutto quando interagisce con i social network e le app di mailing.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La personalità digitale va affrontata con attenzione perché è profondamente legata a quella fisica. I due non sono separati da confini rigidi ma comunicano attraverso schemi complessi.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È importante per un formatore che voglia puntare a un migliore sviluppo di questo argomento seguire un approccio strutturato su tre livelli, dalla competenza individuale alla maggiore consapevolezza su come i media digitali strutturano la nostra personalità.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9d29ee6d2_0_1"/>
          <p:cNvSpPr txBox="1"/>
          <p:nvPr/>
        </p:nvSpPr>
        <p:spPr>
          <a:xfrm>
            <a:off x="203750" y="878075"/>
            <a:ext cx="861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3 Livelli di profondità digitale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g159d29ee6d2_0_1"/>
          <p:cNvSpPr txBox="1"/>
          <p:nvPr/>
        </p:nvSpPr>
        <p:spPr>
          <a:xfrm>
            <a:off x="475650" y="1991300"/>
            <a:ext cx="71403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latin typeface="Verdana"/>
                <a:ea typeface="Verdana"/>
                <a:cs typeface="Verdana"/>
                <a:sym typeface="Verdana"/>
              </a:rPr>
              <a:t>micro</a:t>
            </a:r>
            <a:r>
              <a:rPr lang="en-GB">
                <a:latin typeface="Verdana"/>
                <a:ea typeface="Verdana"/>
                <a:cs typeface="Verdana"/>
                <a:sym typeface="Verdana"/>
              </a:rPr>
              <a:t>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Capire come si forma la nostra personalità digitale e come possiamo svilupparla ulteriormente.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latin typeface="Verdana"/>
                <a:ea typeface="Verdana"/>
                <a:cs typeface="Verdana"/>
                <a:sym typeface="Verdana"/>
              </a:rPr>
              <a:t>Meso</a:t>
            </a:r>
            <a:r>
              <a:rPr lang="en-GB">
                <a:latin typeface="Verdana"/>
                <a:ea typeface="Verdana"/>
                <a:cs typeface="Verdana"/>
                <a:sym typeface="Verdana"/>
              </a:rPr>
              <a:t>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La personalità digitale è correlata ad attributi che sono legati non solo al background individuale ma anche comunitario.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latin typeface="Verdana"/>
                <a:ea typeface="Verdana"/>
                <a:cs typeface="Verdana"/>
                <a:sym typeface="Verdana"/>
              </a:rPr>
              <a:t>Macro</a:t>
            </a:r>
            <a:r>
              <a:rPr lang="en-GB">
                <a:latin typeface="Verdana"/>
                <a:ea typeface="Verdana"/>
                <a:cs typeface="Verdana"/>
                <a:sym typeface="Verdana"/>
              </a:rPr>
              <a:t>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Lo stile di vita e la personalità digitale sono correlati a valori profondi all'interno della società odierna, fake news, deep fake, impronta digitale sono alcuni dei problemi legati al mondo digitale che colpisce la società e l'istruzione.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9d10e99d9c_0_0"/>
          <p:cNvSpPr txBox="1"/>
          <p:nvPr/>
        </p:nvSpPr>
        <p:spPr>
          <a:xfrm>
            <a:off x="385150" y="919375"/>
            <a:ext cx="813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19d10e99d9c_0_0"/>
          <p:cNvSpPr txBox="1"/>
          <p:nvPr/>
        </p:nvSpPr>
        <p:spPr>
          <a:xfrm>
            <a:off x="262950" y="870675"/>
            <a:ext cx="8618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Cosa devi sapere quando lavori con le competenze digitali?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g19d10e99d9c_0_0"/>
          <p:cNvSpPr txBox="1"/>
          <p:nvPr/>
        </p:nvSpPr>
        <p:spPr>
          <a:xfrm>
            <a:off x="347875" y="2012675"/>
            <a:ext cx="75537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/>
              <a:t>La personalità digitale lavora a più livelli su una interdisciplinarietà che implica lavorare su ambienti digitali, abilità pratiche ma anche competenze che richiedono un alto livello di abilità sociale.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/>
              <a:t>Comprendere l'altro attraverso i media richiede una profonda conoscenza delle piattaforme e di come queste piattaforme funzionino per attirare la nostra attenzione e di come danno forma alla nostra realtà.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/>
              <a:t>Lavorare sullo stile di vita significa lavorare su stereotipi e routine che coinvolgono la nostra rappresentazione del mondo digitale. È importante lavorare su questo tipo di consapevolezza per migliorare al meglio le competenze sulle piattaforme digitali, la personalità e lo stile di vita.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>
            <p:ph idx="4294967295" type="ctrTitle"/>
          </p:nvPr>
        </p:nvSpPr>
        <p:spPr>
          <a:xfrm>
            <a:off x="235500" y="468600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GB" sz="2400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Lista di scenario prodotti dai partner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p6"/>
          <p:cNvSpPr txBox="1"/>
          <p:nvPr/>
        </p:nvSpPr>
        <p:spPr>
          <a:xfrm>
            <a:off x="337925" y="1173900"/>
            <a:ext cx="792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Questi sono alcuni degli scenari di apprendimento preparati dal partner del progetto in termini di personalità digitale e stile di vita.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07" name="Google Shape;107;p6"/>
          <p:cNvGraphicFramePr/>
          <p:nvPr/>
        </p:nvGraphicFramePr>
        <p:xfrm>
          <a:off x="460917" y="1912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{93F3B8DA-B2CC-4E60-8F94-BEC01C8EE000}</a:tableStyleId>
              </a:tblPr>
              <a:tblGrid>
                <a:gridCol w="1742725"/>
                <a:gridCol w="1754200"/>
                <a:gridCol w="1754200"/>
                <a:gridCol w="1754200"/>
              </a:tblGrid>
              <a:tr h="386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Title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>
                    <a:solidFill>
                      <a:srgbClr val="304A9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Contest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4A9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Number of Activities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4A9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Duration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04A9D"/>
                    </a:solidFill>
                  </a:tcPr>
                </a:tc>
              </a:tr>
              <a:tr h="45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Digital Forest</a:t>
                      </a:r>
                      <a:endParaRPr sz="1400" u="none" cap="none" strike="noStrike"/>
                    </a:p>
                  </a:txBody>
                  <a:tcPr marT="15250" marB="15250" marR="22850" marL="22850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Digital ecosystems, echo-chambers, ethics and digital values. </a:t>
                      </a:r>
                      <a:endParaRPr sz="1400" u="none" cap="none" strike="noStrike"/>
                    </a:p>
                  </a:txBody>
                  <a:tcPr marT="15250" marB="15250" marR="22850" marL="2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1 activity</a:t>
                      </a:r>
                      <a:endParaRPr sz="1400" u="none" cap="none" strike="noStrike"/>
                    </a:p>
                  </a:txBody>
                  <a:tcPr marT="15250" marB="15250" marR="22850" marL="2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60/70 min</a:t>
                      </a:r>
                      <a:endParaRPr sz="1400" u="none" cap="none" strike="noStrike"/>
                    </a:p>
                  </a:txBody>
                  <a:tcPr marT="15250" marB="15250" marR="22850" marL="2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Our digital Body</a:t>
                      </a:r>
                      <a:endParaRPr sz="1400" u="none" cap="none" strike="noStrike"/>
                    </a:p>
                  </a:txBody>
                  <a:tcPr marT="15250" marB="15250" marR="22850" marL="22850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Identity, Avatars, use of social network</a:t>
                      </a:r>
                      <a:endParaRPr sz="1400" u="none" cap="none" strike="noStrike"/>
                    </a:p>
                  </a:txBody>
                  <a:tcPr marT="15250" marB="15250" marR="22850" marL="2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1 activity</a:t>
                      </a:r>
                      <a:endParaRPr sz="1400" u="none" cap="none" strike="noStrike"/>
                    </a:p>
                  </a:txBody>
                  <a:tcPr marT="15250" marB="15250" marR="22850" marL="2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60 min</a:t>
                      </a:r>
                      <a:endParaRPr sz="1400" u="none" cap="none" strike="noStrike"/>
                    </a:p>
                  </a:txBody>
                  <a:tcPr marT="15250" marB="15250" marR="22850" marL="2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Power of Influencers - friends or foes?</a:t>
                      </a:r>
                      <a:endParaRPr sz="1400" u="none" cap="none" strike="noStrike"/>
                    </a:p>
                  </a:txBody>
                  <a:tcPr marT="15250" marB="15250" marR="22850" marL="2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Exploring how influencer advertising works and raising awareness about the difference between social media life and reality.</a:t>
                      </a:r>
                      <a:endParaRPr sz="1400" u="none" cap="none" strike="noStrike"/>
                    </a:p>
                  </a:txBody>
                  <a:tcPr marT="15250" marB="15250" marR="22850" marL="2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1 activity</a:t>
                      </a:r>
                      <a:endParaRPr sz="1400" u="none" cap="none" strike="noStrike"/>
                    </a:p>
                  </a:txBody>
                  <a:tcPr marT="15250" marB="15250" marR="22850" marL="2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Exploring how influencer advertising works and raising awareness about the difference between social media life and reality.</a:t>
                      </a:r>
                      <a:endParaRPr sz="1400" u="none" cap="none" strike="noStrike"/>
                    </a:p>
                  </a:txBody>
                  <a:tcPr marT="15250" marB="15250" marR="22850" marL="2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How Technology Affects Human Interaction</a:t>
                      </a:r>
                      <a:endParaRPr sz="1400" u="none" cap="none" strike="noStrike"/>
                    </a:p>
                  </a:txBody>
                  <a:tcPr marT="15250" marB="15250" marR="22850" marL="2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Particpants answer questions based on the provided resources</a:t>
                      </a:r>
                      <a:endParaRPr sz="1400" u="none" cap="none" strike="noStrike"/>
                    </a:p>
                  </a:txBody>
                  <a:tcPr marT="15250" marB="15250" marR="22850" marL="2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1 project/activity</a:t>
                      </a:r>
                      <a:endParaRPr sz="1400" u="none" cap="none" strike="noStrike"/>
                    </a:p>
                  </a:txBody>
                  <a:tcPr marT="15250" marB="15250" marR="22850" marL="2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90 min</a:t>
                      </a:r>
                      <a:endParaRPr sz="1400" u="none" cap="none" strike="noStrike"/>
                    </a:p>
                  </a:txBody>
                  <a:tcPr marT="15250" marB="15250" marR="22850" marL="228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>
            <p:ph idx="4294967295" type="ctrTitle"/>
          </p:nvPr>
        </p:nvSpPr>
        <p:spPr>
          <a:xfrm>
            <a:off x="0" y="1002575"/>
            <a:ext cx="9144000" cy="538500"/>
          </a:xfrm>
          <a:prstGeom prst="rect">
            <a:avLst/>
          </a:prstGeom>
          <a:solidFill>
            <a:srgbClr val="304A9D"/>
          </a:solidFill>
          <a:ln>
            <a:noFill/>
          </a:ln>
        </p:spPr>
        <p:txBody>
          <a:bodyPr anchorCtr="0" anchor="t" bIns="91425" lIns="2700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GB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Bibliografia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254725" y="1705450"/>
            <a:ext cx="6420600" cy="21236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en-GB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Srnicek N. </a:t>
            </a:r>
            <a:r>
              <a:rPr b="0" i="1" lang="en-GB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Platform Capitalism</a:t>
            </a:r>
            <a:r>
              <a:rPr b="0" i="0" lang="en-GB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Cambridge: Polity; 2017</a:t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en-GB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Han B-C Butler E. In the Swarm : Digital Prospects. Cambridge MA: MIT Press; 2017. http://site.ebrary.com/id/11370982. Accessed November 14 2022.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en-GB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Butler J. Precarious Life : The Powers of Mourning and Violence. London: Verso; 2004.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/>
          <p:nvPr/>
        </p:nvSpPr>
        <p:spPr>
          <a:xfrm>
            <a:off x="0" y="4337850"/>
            <a:ext cx="9144000" cy="90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8"/>
          <p:cNvSpPr txBox="1"/>
          <p:nvPr>
            <p:ph idx="4294967295" type="ctrTitle"/>
          </p:nvPr>
        </p:nvSpPr>
        <p:spPr>
          <a:xfrm>
            <a:off x="2838825" y="708300"/>
            <a:ext cx="28023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GB" sz="3300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Domande</a:t>
            </a:r>
            <a:r>
              <a:rPr b="1" i="0" lang="en-GB" sz="3300" u="none" cap="none" strike="noStrike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?</a:t>
            </a:r>
            <a:endParaRPr b="1" i="0" sz="33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1" name="Google Shape;12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75" y="225125"/>
            <a:ext cx="2013470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6999" y="188400"/>
            <a:ext cx="2756125" cy="7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8"/>
          <p:cNvSpPr txBox="1"/>
          <p:nvPr/>
        </p:nvSpPr>
        <p:spPr>
          <a:xfrm>
            <a:off x="533400" y="4433100"/>
            <a:ext cx="8235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The YDML project has been funded with support from the European Commission in the frames of Erasmus+ program, KA2 (ref. No 608788-EPP-1-2019-1-BG-EPPKA2-CBY-ACPALA). This publication reflects the views only of the author, and the Commission cannot be held responsible for any use which may be made of the information contained therein.</a:t>
            </a:r>
            <a:endParaRPr b="0" i="0" sz="1000" u="none" cap="none" strike="noStrike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Google Shape;124;p8"/>
          <p:cNvSpPr txBox="1"/>
          <p:nvPr/>
        </p:nvSpPr>
        <p:spPr>
          <a:xfrm>
            <a:off x="3076425" y="1428600"/>
            <a:ext cx="232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5" name="Google Shape;12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3354400"/>
            <a:ext cx="8637158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126" name="Google Shape;12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4552" y="2391642"/>
            <a:ext cx="838200" cy="29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8"/>
          <p:cNvSpPr/>
          <p:nvPr/>
        </p:nvSpPr>
        <p:spPr>
          <a:xfrm>
            <a:off x="2495310" y="2143249"/>
            <a:ext cx="5223600" cy="112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91425" spcFirstLastPara="1" rIns="122175" wrap="square" tIns="20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 4.0 International License</a:t>
            </a:r>
            <a:endParaRPr b="0" i="0" sz="1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Attribution-NonCommercial (CC BY-NC 4.0)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have to acknowledge the author (when mentioned) and to refer to YDML project.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are free to: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— copy and redistribute the material in any medium or format for free use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</a:t>
            </a: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— remix, transform, and build upon the material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