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Arim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9" roundtripDataSignature="AMtx7mijhyiTv9lUAsnRs3X+LANy6Z96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imo-regular.fntdata"/><Relationship Id="rId14" Type="http://schemas.openxmlformats.org/officeDocument/2006/relationships/slide" Target="slides/slide9.xml"/><Relationship Id="rId17" Type="http://schemas.openxmlformats.org/officeDocument/2006/relationships/font" Target="fonts/Arimo-italic.fntdata"/><Relationship Id="rId16" Type="http://schemas.openxmlformats.org/officeDocument/2006/relationships/font" Target="fonts/Arimo-bold.fntdata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Arim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1" name="Google Shape;1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475" y="225125"/>
            <a:ext cx="2109176" cy="7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9842" y="188400"/>
            <a:ext cx="2933275" cy="83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219861"/>
            <a:ext cx="9144003" cy="1076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" y="-249200"/>
            <a:ext cx="771713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9" name="Google Shape;1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550"/>
            <a:ext cx="8298752" cy="553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475" y="72737"/>
            <a:ext cx="1778252" cy="61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2"/>
          <p:cNvSpPr txBox="1"/>
          <p:nvPr/>
        </p:nvSpPr>
        <p:spPr>
          <a:xfrm>
            <a:off x="7001525" y="178513"/>
            <a:ext cx="202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" sz="14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www.digitalyouth.eu</a:t>
            </a:r>
            <a:endParaRPr b="0" i="0" sz="1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4" name="Google Shape;2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7257788" y="2731213"/>
            <a:ext cx="2984875" cy="23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275" y="147125"/>
            <a:ext cx="1433952" cy="49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3"/>
          <p:cNvSpPr txBox="1"/>
          <p:nvPr/>
        </p:nvSpPr>
        <p:spPr>
          <a:xfrm>
            <a:off x="7053223" y="209288"/>
            <a:ext cx="220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cs" sz="13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www.digitalyouth.eu</a:t>
            </a:r>
            <a:endParaRPr b="0" i="0" sz="13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1" name="Google Shape;3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63850"/>
            <a:ext cx="8298752" cy="553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475" y="225125"/>
            <a:ext cx="2109176" cy="7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9842" y="188400"/>
            <a:ext cx="2933275" cy="83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4067461"/>
            <a:ext cx="9144003" cy="1076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pplieddigitalskills.withgoogle.com/s/en/home" TargetMode="External"/><Relationship Id="rId4" Type="http://schemas.openxmlformats.org/officeDocument/2006/relationships/hyperlink" Target="https://unesdoc.unesco.org/ark:/48223/pf0000265552" TargetMode="External"/><Relationship Id="rId5" Type="http://schemas.openxmlformats.org/officeDocument/2006/relationships/hyperlink" Target="https://us.norton.com/blog/emerging-threats/deep-web-vs-dark-web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3.png"/><Relationship Id="rId8" Type="http://schemas.openxmlformats.org/officeDocument/2006/relationships/hyperlink" Target="http://creativecommons.org/licenses/by-nc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>
            <p:ph idx="4294967295" type="ctrTitle"/>
          </p:nvPr>
        </p:nvSpPr>
        <p:spPr>
          <a:xfrm>
            <a:off x="169475" y="1953200"/>
            <a:ext cx="72177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cs" sz="2200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Fake news</a:t>
            </a:r>
            <a:r>
              <a:rPr b="1" i="0" lang="cs" sz="22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 / Deep </a:t>
            </a:r>
            <a:r>
              <a:rPr b="1" lang="cs" sz="2200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fakes</a:t>
            </a:r>
            <a:endParaRPr b="1" i="0" sz="22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159250" y="3163525"/>
            <a:ext cx="4743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cs" sz="15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Český tým</a:t>
            </a:r>
            <a:endParaRPr b="1" i="0" sz="1500" u="none" cap="none" strike="noStrik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168400" y="3516201"/>
            <a:ext cx="287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s" sz="1200" u="none" cap="none" strike="noStrike">
                <a:solidFill>
                  <a:srgbClr val="099148"/>
                </a:solidFill>
                <a:latin typeface="Verdana"/>
                <a:ea typeface="Verdana"/>
                <a:cs typeface="Verdana"/>
                <a:sym typeface="Verdana"/>
              </a:rPr>
              <a:t>www.digitalyouth.eu</a:t>
            </a:r>
            <a:endParaRPr b="1" i="0" sz="1200" u="none" cap="none" strike="noStrike">
              <a:solidFill>
                <a:srgbClr val="09914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>
            <p:ph idx="4294967295" type="title"/>
          </p:nvPr>
        </p:nvSpPr>
        <p:spPr>
          <a:xfrm>
            <a:off x="311700" y="29072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s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Fake news</a:t>
            </a:r>
            <a:r>
              <a:rPr b="1" lang="cs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 / </a:t>
            </a:r>
            <a:r>
              <a:rPr b="1" lang="cs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Deep fakes</a:t>
            </a:r>
            <a:endParaRPr b="1" sz="2800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/>
          <p:nvPr>
            <p:ph idx="4294967295" type="ctrTitle"/>
          </p:nvPr>
        </p:nvSpPr>
        <p:spPr>
          <a:xfrm>
            <a:off x="235500" y="1306800"/>
            <a:ext cx="85206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cs" sz="24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Definice tématu / problému, který je řešen</a:t>
            </a:r>
            <a:endParaRPr b="1" i="0" sz="2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" name="Google Shape;71;p3"/>
          <p:cNvSpPr txBox="1"/>
          <p:nvPr/>
        </p:nvSpPr>
        <p:spPr>
          <a:xfrm>
            <a:off x="254725" y="2003900"/>
            <a:ext cx="3625899" cy="24006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Fake news je žánr záměrného šíření dezinformací nebo hoaxů s cílem ovlivnit a zmanipulovat příjemce. Žánr fake news nezahrnuje parodii ani satiru. V současnosti jsou doménou fake news dezinformační weby, sociální sítě, ale lze je šířit všemi mediálními platformami.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2" name="Google Shape;7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2747" y="2012100"/>
            <a:ext cx="3266202" cy="178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>
            <p:ph idx="4294967295" type="ctrTitle"/>
          </p:nvPr>
        </p:nvSpPr>
        <p:spPr>
          <a:xfrm>
            <a:off x="235500" y="1306800"/>
            <a:ext cx="85206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cs" sz="24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Krátká informace k tématu / problému</a:t>
            </a:r>
            <a:endParaRPr b="1" i="0" sz="2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Google Shape;78;p4"/>
          <p:cNvSpPr txBox="1"/>
          <p:nvPr/>
        </p:nvSpPr>
        <p:spPr>
          <a:xfrm>
            <a:off x="254725" y="2003900"/>
            <a:ext cx="6051600" cy="15696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Fake news v užším slova smyslu je novinářský subjekt, jehož důležitým rysem je záměrnost. Jako padělek je nepravdivá zpráva vytvořena účelově, vědomě a tím se liší od zprávy zavádějící, chybné nebo poplašné (hoax). Chybné, chybné nebo nepřesné zprávy tedy nemusí být nutně fake news.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/>
          <p:nvPr>
            <p:ph idx="4294967295" type="ctrTitle"/>
          </p:nvPr>
        </p:nvSpPr>
        <p:spPr>
          <a:xfrm>
            <a:off x="235500" y="1306800"/>
            <a:ext cx="85206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cs" sz="24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Krátká informace k tématu / problému</a:t>
            </a:r>
            <a:endParaRPr b="1" i="0" sz="2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4" name="Google Shape;84;p5"/>
          <p:cNvSpPr txBox="1"/>
          <p:nvPr/>
        </p:nvSpPr>
        <p:spPr>
          <a:xfrm>
            <a:off x="254725" y="2003900"/>
            <a:ext cx="6051600" cy="24006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Deep fake je označení pro realistický střih videa - zejména tváří zobrazených osob - což umožňuje například velmi spolehlivě měnit mimiku, tedy samotný projev jednotlivých aktérů videa. V praxi můžeme lidem na videu vkládat do úst věty, které nikdy nepronesli, zaměňovat postavy, obličeje atd. Deep fake využívá pokročilé počítačové zpracování dat s využitím umělé inteligence (využívá neuronové sítě se schopností učit se) a kvalita výsledného produktu – sestříhaného videa – se neustále zvyšuje.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 txBox="1"/>
          <p:nvPr>
            <p:ph idx="4294967295" type="ctrTitle"/>
          </p:nvPr>
        </p:nvSpPr>
        <p:spPr>
          <a:xfrm>
            <a:off x="235500" y="1306800"/>
            <a:ext cx="85206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cs" sz="24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Proč je důležité, aby se toto téma řešilo jako součást výchovy/školení mladých lidí</a:t>
            </a:r>
            <a:endParaRPr b="1" i="0" sz="2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" name="Google Shape;90;p6"/>
          <p:cNvSpPr txBox="1"/>
          <p:nvPr/>
        </p:nvSpPr>
        <p:spPr>
          <a:xfrm>
            <a:off x="235500" y="2571750"/>
            <a:ext cx="3935056" cy="18466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Mladí lidé velmi často využívají k získávání informací různé digitální technologie. V dospělosti však nemají dostatek zkušeností a jsou tak náchylnější věřit nepravdivým informacím, které je mohou vyděsit, ublížit...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1" name="Google Shape;91;p6"/>
          <p:cNvPicPr preferRelativeResize="0"/>
          <p:nvPr/>
        </p:nvPicPr>
        <p:blipFill rotWithShape="1">
          <a:blip r:embed="rId3">
            <a:alphaModFix/>
          </a:blip>
          <a:srcRect b="5268" l="11535" r="14556" t="0"/>
          <a:stretch/>
        </p:blipFill>
        <p:spPr>
          <a:xfrm>
            <a:off x="4847064" y="2571750"/>
            <a:ext cx="3107474" cy="238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/>
          <p:nvPr>
            <p:ph idx="4294967295" type="ctrTitle"/>
          </p:nvPr>
        </p:nvSpPr>
        <p:spPr>
          <a:xfrm>
            <a:off x="235500" y="1306800"/>
            <a:ext cx="85206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cs" sz="24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Co by měli učitelé / školitelé vědět o tomto tématu, aby byli schopni učit / školit mladé lidi v této věci</a:t>
            </a:r>
            <a:endParaRPr b="1" i="0" sz="2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" name="Google Shape;97;p7"/>
          <p:cNvSpPr txBox="1"/>
          <p:nvPr/>
        </p:nvSpPr>
        <p:spPr>
          <a:xfrm>
            <a:off x="235500" y="2571750"/>
            <a:ext cx="4224988" cy="15696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b="0" i="0" lang="cs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ověření informací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52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b="0" i="0" lang="cs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internetová bezpečnost</a:t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b="0" i="0" lang="cs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jak se bránit na internetu</a:t>
            </a: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cs" sz="10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ověření informací</a:t>
            </a:r>
            <a:r>
              <a:rPr b="0" i="0" lang="cs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8836" y="2571750"/>
            <a:ext cx="3576754" cy="1788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/>
          <p:nvPr>
            <p:ph idx="4294967295" type="ctrTitle"/>
          </p:nvPr>
        </p:nvSpPr>
        <p:spPr>
          <a:xfrm>
            <a:off x="0" y="1002575"/>
            <a:ext cx="9144000" cy="538500"/>
          </a:xfrm>
          <a:prstGeom prst="rect">
            <a:avLst/>
          </a:prstGeom>
          <a:solidFill>
            <a:srgbClr val="304A9D"/>
          </a:solidFill>
          <a:ln>
            <a:noFill/>
          </a:ln>
        </p:spPr>
        <p:txBody>
          <a:bodyPr anchorCtr="0" anchor="t" bIns="91425" lIns="27000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cs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Reference</a:t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Google Shape;105;p8"/>
          <p:cNvSpPr txBox="1"/>
          <p:nvPr/>
        </p:nvSpPr>
        <p:spPr>
          <a:xfrm>
            <a:off x="254725" y="1705450"/>
            <a:ext cx="6420600" cy="21236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b="0" i="0" lang="cs" sz="1200" u="sng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https://applieddigitalskills.withgoogle.com/s/en/home</a:t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52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b="0" i="0" lang="c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Žurnalistika, fake news &amp; dezinformace: příručka pro vzdělávání a školení žurnalistiky ( </a:t>
            </a:r>
            <a:r>
              <a:rPr b="0" i="0" lang="cs" sz="1200" u="sng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https://unesdoc.unesco.org/ark :/ 48223 /pf0000265552 </a:t>
            </a:r>
            <a:r>
              <a:rPr b="0" i="0" lang="c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/>
          </a:p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Char char="●"/>
            </a:pPr>
            <a:r>
              <a:rPr b="0" i="0" lang="cs" sz="1200" u="sng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https://us.norton.com/blog/emerging-threats/deep-web-vs-dark-web#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"/>
          <p:cNvSpPr/>
          <p:nvPr/>
        </p:nvSpPr>
        <p:spPr>
          <a:xfrm>
            <a:off x="0" y="4337850"/>
            <a:ext cx="9144000" cy="90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9"/>
          <p:cNvSpPr txBox="1"/>
          <p:nvPr>
            <p:ph idx="4294967295" type="ctrTitle"/>
          </p:nvPr>
        </p:nvSpPr>
        <p:spPr>
          <a:xfrm>
            <a:off x="2728775" y="917825"/>
            <a:ext cx="2802300" cy="10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cs" sz="3300" u="none" cap="none" strike="noStrike">
                <a:solidFill>
                  <a:srgbClr val="304A9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Otázky?</a:t>
            </a:r>
            <a:endParaRPr b="1" i="0" sz="33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475" y="225125"/>
            <a:ext cx="2013470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96999" y="188400"/>
            <a:ext cx="2756125" cy="7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9"/>
          <p:cNvSpPr txBox="1"/>
          <p:nvPr/>
        </p:nvSpPr>
        <p:spPr>
          <a:xfrm>
            <a:off x="533400" y="4433100"/>
            <a:ext cx="8235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" sz="1000" u="none" cap="none" strike="noStrike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Projekt YDML byl financován s podporou Evropské komise v rámci programu Erasmus+, KA2 (ref. č. 608788-EPP-1-2019-1-BG-EPPKA2-CBY-ACPALA). Tato publikace odráží pouze názory autora a Komise nenese odpovědnost za jakékoli použití informací v ní obsažených.</a:t>
            </a:r>
            <a:endParaRPr b="0" i="0" sz="1000" u="none" cap="none" strike="noStrike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" name="Google Shape;116;p9"/>
          <p:cNvSpPr txBox="1"/>
          <p:nvPr/>
        </p:nvSpPr>
        <p:spPr>
          <a:xfrm>
            <a:off x="2794625" y="1534025"/>
            <a:ext cx="232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" sz="14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www.digitalyouth.eu</a:t>
            </a:r>
            <a:endParaRPr b="0" i="0" sz="1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7" name="Google Shape;11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800" y="3354400"/>
            <a:ext cx="8637158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se" id="118" name="Google Shape;118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24552" y="2391642"/>
            <a:ext cx="838200" cy="29686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9"/>
          <p:cNvSpPr/>
          <p:nvPr/>
        </p:nvSpPr>
        <p:spPr>
          <a:xfrm>
            <a:off x="2495310" y="2143249"/>
            <a:ext cx="5223600" cy="112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91425" spcFirstLastPara="1" rIns="122175" wrap="square" tIns="20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sz="1000" u="sng" cap="none" strike="noStrike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Attribution-NonCommercial 4.0 International License</a:t>
            </a:r>
            <a:endParaRPr b="0" i="0" sz="10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Attribution-NonCommercial (CC BY-NC 4.0)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will have to acknowledge the author (when mentioned) and to refer to YDML project.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are free to: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1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</a:t>
            </a:r>
            <a:r>
              <a:rPr b="0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— copy and redistribute the material in any medium or format for free use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1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</a:t>
            </a:r>
            <a:r>
              <a:rPr b="0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— remix, transform, and build upon the material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