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3" roundtripDataSignature="AMtx7mjzAf/hQgEq2MwbK3c0GnSY4rCe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verywellmind.com/mental-health-stigmas-in-mass-media-4153888" TargetMode="External"/><Relationship Id="rId3" Type="http://schemas.openxmlformats.org/officeDocument/2006/relationships/hyperlink" Target="https://www.medialit.org/" TargetMode="External"/><Relationship Id="rId4" Type="http://schemas.openxmlformats.org/officeDocument/2006/relationships/hyperlink" Target="https://www.verywellmind.com/pandemic-caused-increase-in-internet-addiction-study-finds-5213760" TargetMode="External"/><Relationship Id="rId5" Type="http://schemas.openxmlformats.org/officeDocument/2006/relationships/hyperlink" Target="https://www.verywellmind.com/mental-health-effects-of-reading-negative-comments-online-5090287" TargetMode="External"/><Relationship Id="rId6" Type="http://schemas.openxmlformats.org/officeDocument/2006/relationships/hyperlink" Target="https://www.verywellmind.com/what-is-cognition-2794982" TargetMode="External"/><Relationship Id="rId7" Type="http://schemas.openxmlformats.org/officeDocument/2006/relationships/hyperlink" Target="https://www.verywellmind.com/what-are-emotions-2795178" TargetMode="External"/><Relationship Id="rId8" Type="http://schemas.openxmlformats.org/officeDocument/2006/relationships/hyperlink" Target="https://www.verywellmind.com/what-are-moral-principles-5198602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verywellmind.com/mental-health-stigmas-in-mass-media-4153888" TargetMode="External"/><Relationship Id="rId3" Type="http://schemas.openxmlformats.org/officeDocument/2006/relationships/hyperlink" Target="https://www.medialit.org/" TargetMode="External"/><Relationship Id="rId4" Type="http://schemas.openxmlformats.org/officeDocument/2006/relationships/hyperlink" Target="https://www.verywellmind.com/pandemic-caused-increase-in-internet-addiction-study-finds-5213760" TargetMode="External"/><Relationship Id="rId5" Type="http://schemas.openxmlformats.org/officeDocument/2006/relationships/hyperlink" Target="https://www.verywellmind.com/mental-health-effects-of-reading-negative-comments-online-5090287" TargetMode="External"/><Relationship Id="rId6" Type="http://schemas.openxmlformats.org/officeDocument/2006/relationships/hyperlink" Target="https://www.verywellmind.com/what-is-cognition-2794982" TargetMode="External"/><Relationship Id="rId7" Type="http://schemas.openxmlformats.org/officeDocument/2006/relationships/hyperlink" Target="https://www.verywellmind.com/what-are-emotions-2795178" TargetMode="External"/><Relationship Id="rId8" Type="http://schemas.openxmlformats.org/officeDocument/2006/relationships/hyperlink" Target="https://www.verywellmind.com/what-are-moral-principles-5198602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cs"/>
              <a:t>https://medialiteracynow.org/what-is-media-literacy/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"/>
              <a:t>Sada dovedností, které lidem pomáhají analyzovat zprávy, které přijímají a odesílají; odhalit význam…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"/>
              <a:t>5 klíčových otázek: 1/ Kdo vytvořil tu zprávu; 2/ Jaké kreativní techniky se používají k upoutání mé pozornosti?; 3/ Jak mohou různí lidé chápat toto poselství jinak než já?; 4/ Jaké životní styly, hodnoty a názory jsou v tomto sdělení zastoupeny nebo z něj vynechány?; 5/ Proč se tato zpráva posílá?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cs"/>
              <a:t>Mediální gramotnost </a:t>
            </a:r>
            <a:r>
              <a:rPr b="1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rozšiřuje pojem gramotnosti </a:t>
            </a:r>
            <a:r>
              <a:rPr b="0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protože dnešní sdělení přicházejí v mnoha podobách a gramotnost se </a:t>
            </a:r>
            <a:r>
              <a:rPr b="1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již nemůže týkat pouze schopnosti číst a psát </a:t>
            </a:r>
            <a:r>
              <a:rPr b="0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br>
              <a:rPr b="0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Mediální gramotnost je schopnost: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Dekódování mediálních zpráv (včetně systémů, ve kterých existují) [&gt;&gt;&gt;&gt; напр. мемета?]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Posuďte vliv těchto zpráv na myšlenky, pocity a chování.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Vytvářejte média promyšleně a svědomitě.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Klíčová dovednost 21. století, která učí studenty aplikovat kritické myšlení na mediální sdělení </a:t>
            </a:r>
            <a:r>
              <a:rPr b="0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používat média k vytváření vlastních sdělení; zásadní pro zdraví a pohodu (nabízí řešení problémů veřejného zdraví, jako jsou problémy s obrazem těla a užíváním látek, umocněných toxickými mediálními sděleními); Umožňuje všem lidem zapojit se do globálního mediálního prostředí... (občanská angažovanost; </a:t>
            </a:r>
            <a:r>
              <a:rPr b="1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lepší </a:t>
            </a:r>
            <a:r>
              <a:rPr b="0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digitální </a:t>
            </a:r>
            <a:r>
              <a:rPr b="1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občané, když konzumujeme média </a:t>
            </a:r>
            <a:r>
              <a:rPr b="0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produkujeme a sdílíme vlastní příběhy);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Pokud jsou média dobře používána, mohou děti bavit a informovat je pozitivním způsobem. Protože však většina dětí není učena používat média promyšleně, mnoho mediálních sdělení přispívá k problémům veřejného zdraví, jako je obezita, šikana a agresivita, nízké sebevědomí, deprese, negativní tělesný obraz, rizikové sexuální chování a zneužívání návykových látek. jiné problémy.</a:t>
            </a:r>
            <a:endParaRPr b="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"/>
              <a:t>===============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https://www.verywellmind.com/what-is-media-literacy-5214468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Mediální gramotnost je schopnost aplikovat dovednosti kritického myšlení na zprávy, znaky a symboly přenášené prostřednictvím </a:t>
            </a:r>
            <a:r>
              <a:rPr b="0" i="0" lang="cs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hromadných sdělovacích prostředků </a:t>
            </a:r>
            <a:r>
              <a:rPr b="0" i="0" lang="cs" sz="11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Podle </a:t>
            </a:r>
            <a:r>
              <a:rPr b="0" i="0" lang="cs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Centra pro mediální gramotnost </a:t>
            </a:r>
            <a:r>
              <a:rPr b="0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mediální gramotnost „poskytuje rámec pro přístup, analýzu, hodnocení, vytváření a účast na zprávách v různých formách – od tisku přes video až po </a:t>
            </a:r>
            <a:r>
              <a:rPr b="0" i="0" lang="cs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internet </a:t>
            </a:r>
            <a:r>
              <a:rPr b="0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médií ve společnosti a také základní dovednosti bádání a sebevyjádření nezbytné pro občany demokracie."</a:t>
            </a:r>
            <a:endParaRPr b="0" i="0" sz="11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Mediální gramotnost nám umožňuje porozumět a vyhodnotit všechna mediální sdělení, se kterými se denně setkáváme, a umožňuje nám </a:t>
            </a:r>
            <a:r>
              <a:rPr b="1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lépe se rozhodovat </a:t>
            </a:r>
            <a:r>
              <a:rPr b="0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tom, co se rozhodneme číst, sledovat a poslouchat. Pomáhá nám také stát se chytřejšími a prozíravějšími členy společnosti. </a:t>
            </a:r>
            <a:br>
              <a:rPr b="0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Mediální odborník W. James Potter poznamenává, že všechna </a:t>
            </a:r>
            <a:r>
              <a:rPr b="0" i="0" lang="cs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mediální sdělení </a:t>
            </a:r>
            <a:r>
              <a:rPr b="0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zahrnují čtyři dimenze: </a:t>
            </a:r>
            <a:r>
              <a:rPr b="0" baseline="30000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cs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Kognitivní </a:t>
            </a:r>
            <a:r>
              <a:rPr b="0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informace, která je předávána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cs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Emocionální </a:t>
            </a:r>
            <a:r>
              <a:rPr b="0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základní pocity, které jsou vyjádřeny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Estetika: celková preciznost a umění sdělení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cs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Morální </a:t>
            </a:r>
            <a:r>
              <a:rPr b="0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hodnoty sdělované prostřednictvím zprávy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Mediální psycholožka Karen Dill-Shacklefordová navrhuje, že tyto čtyři dimenze můžeme použít jako výchozí bod ke zlepšení našich dovedností v oblasti mediální gramotnosti.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Klíčové kompetence pro celoživotní vzdělávání (2018): Digitální kompetence zahrnují </a:t>
            </a:r>
            <a:r>
              <a:rPr b="1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sebevědomé, kritické a odpovědné používání digitálních technologií </a:t>
            </a:r>
            <a:r>
              <a:rPr b="0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zapojení do </a:t>
            </a:r>
            <a:r>
              <a:rPr b="1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digitálních technologií </a:t>
            </a:r>
            <a:r>
              <a:rPr b="0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 učení, v práci a pro účast ve společnosti. Zahrnuje informační a datovou gramotnost, komunikaci a spolupráci, </a:t>
            </a:r>
            <a:r>
              <a:rPr b="1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mediální gramotnost </a:t>
            </a:r>
            <a:r>
              <a:rPr b="0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tvorbu digitálního obsahu (včetně programování), bezpečnost (včetně digitální pohody a kompetencí souvisejících s kybernetickou bezpečností), otázky související s duševním vlastnictvím, řešení problémů a kritické myšlení.</a:t>
            </a:r>
            <a:endParaRPr b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Klíčové kompetence pro celoživotní vzdělávání (2018): Digitální kompetence zahrnují </a:t>
            </a:r>
            <a:r>
              <a:rPr b="1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sebevědomé, kritické a odpovědné používání digitálních technologií </a:t>
            </a:r>
            <a:r>
              <a:rPr b="0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zapojení do </a:t>
            </a:r>
            <a:r>
              <a:rPr b="1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digitálních technologií </a:t>
            </a:r>
            <a:r>
              <a:rPr b="0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 učení, v práci a pro účast ve společnosti. Zahrnuje informační a datovou gramotnost, komunikaci a spolupráci, </a:t>
            </a:r>
            <a:r>
              <a:rPr b="1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mediální gramotnost </a:t>
            </a:r>
            <a:r>
              <a:rPr b="0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tvorbu digitálního obsahu (včetně programování), bezpečnost (včetně digitální pohody a kompetencí souvisejících s kybernetickou bezpečností), otázky související s duševním vlastnictvím, řešení problémů a kritické myšlení.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Úřední věstník 2018/C 189/01: </a:t>
            </a:r>
            <a:r>
              <a:rPr b="0" i="0" lang="cs" sz="11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https://eur-lex.europa.eu/legal-content/CS/TXT/?uri=OJ%3AC%3A2018 %3A189 %3ATOC</a:t>
            </a:r>
            <a:endParaRPr b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"/>
              <a:t>4 úrovně: Nadace; Středně pokročilí; Pokročilý; </a:t>
            </a:r>
            <a:r>
              <a:rPr b="0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Vysoce specializované – každá úroveň má 2 kroky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Úrovně se liší: </a:t>
            </a:r>
            <a:r>
              <a:rPr b="1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složitostí </a:t>
            </a:r>
            <a:r>
              <a:rPr b="0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úkolů (osoba může dělat); </a:t>
            </a:r>
            <a:r>
              <a:rPr b="1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autonomie </a:t>
            </a:r>
            <a:r>
              <a:rPr b="0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(s vedením, sám…, aby vedl ostatní) &amp; kognitivní doména (pamatování, porozumění, aplikace, hodnocení, tvoření)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 klíčových kompetencí pro celoživotní vzdělávání: kompetence gramotnosti; Vícejazyčná kompetence; Matematická způsobilost a způsobilost ve vědě, technice a inženýrství; Digitální kompetence; Osobní, sociální a kompetence učit se učit; kompetence k občanství; Podnikatelská způsobilost; Kulturní povědomí a vyjadřovací kompetence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Úřední věstník 2018/C 189/01: </a:t>
            </a:r>
            <a:r>
              <a:rPr b="0" i="0" lang="cs" sz="11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https://eur-lex.europa.eu/legal-content/CS/TXT/?uri=OJ%3AC%3A2018 %3A189 %3ATOC</a:t>
            </a:r>
            <a:endParaRPr b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cs"/>
              <a:t>https://medialiteracynow.org/what-is-media-literacy/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"/>
              <a:t>Sada dovedností, které lidem pomáhají analyzovat zprávy, které přijímají a odesílají; odhalit význam…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"/>
              <a:t>5 klíčových otázek: 1/ Kdo vytvořil tu zprávu; 2/ Jaké kreativní techniky se používají k upoutání mé pozornosti?; 3/ Jak mohou různí lidé chápat toto poselství jinak než já?; 4/ Jaké životní styly, hodnoty a názory jsou v tomto sdělení zastoupeny nebo z něj vynechány?; 5/ Proč se tato zpráva posílá?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cs"/>
              <a:t>Mediální gramotnost </a:t>
            </a:r>
            <a:r>
              <a:rPr b="1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rozšiřuje pojem gramotnosti </a:t>
            </a:r>
            <a:r>
              <a:rPr b="0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protože dnešní sdělení přicházejí v mnoha podobách a gramotnost se </a:t>
            </a:r>
            <a:r>
              <a:rPr b="1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již nemůže týkat pouze schopnosti číst a psát </a:t>
            </a:r>
            <a:r>
              <a:rPr b="0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br>
              <a:rPr b="0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Mediální gramotnost je schopnost: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Dekódujte mediální zprávy (včetně systémů, ve kterých existují).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Posuďte vliv těchto zpráv na myšlenky, pocity a chování.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Vytvářejte média promyšleně a svědomitě.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Klíčová dovednost 21. století, která učí studenty aplikovat kritické myšlení na mediální sdělení </a:t>
            </a:r>
            <a:r>
              <a:rPr b="0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používat média k vytváření vlastních sdělení; zásadní pro zdraví a pohodu (nabízí řešení problémů veřejného zdraví, jako jsou problémy s obrazem těla a užíváním látek, umocněných toxickými mediálními sděleními); Umožňuje všem lidem zapojit se do globálního mediálního prostředí... (občanská angažovanost; </a:t>
            </a:r>
            <a:r>
              <a:rPr b="1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lepší </a:t>
            </a:r>
            <a:r>
              <a:rPr b="0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digitální </a:t>
            </a:r>
            <a:r>
              <a:rPr b="1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občané, když konzumujeme média </a:t>
            </a:r>
            <a:r>
              <a:rPr b="0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produkujeme a sdílíme vlastní příběhy);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Pokud jsou média dobře používána, mohou děti bavit a informovat je pozitivním způsobem. Protože však většina dětí není učena používat média promyšleně, mnoho mediálních sdělení přispívá k problémům veřejného zdraví, jako je obezita, šikana a agresivita, nízké sebevědomí, deprese, negativní tělesný obraz, rizikové sexuální chování a zneužívání návykových látek. jiné problémy.</a:t>
            </a:r>
            <a:endParaRPr b="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"/>
              <a:t>===============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https://www.verywellmind.com/what-is-media-literacy-5214468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Mediální gramotnost je schopnost aplikovat dovednosti kritického myšlení na zprávy, znaky a symboly přenášené prostřednictvím </a:t>
            </a:r>
            <a:r>
              <a:rPr b="0" i="0" lang="cs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hromadných sdělovacích prostředků </a:t>
            </a:r>
            <a:r>
              <a:rPr b="0" i="0" lang="cs" sz="11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Podle </a:t>
            </a:r>
            <a:r>
              <a:rPr b="0" i="0" lang="cs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Centra pro mediální gramotnost </a:t>
            </a:r>
            <a:r>
              <a:rPr b="0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mediální gramotnost „poskytuje rámec pro přístup, analýzu, hodnocení, vytváření a účast na zprávách v různých formách – od tisku přes video až po </a:t>
            </a:r>
            <a:r>
              <a:rPr b="0" i="0" lang="cs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internet </a:t>
            </a:r>
            <a:r>
              <a:rPr b="0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médií ve společnosti a také základní dovednosti bádání a sebevyjádření nezbytné pro občany demokracie."</a:t>
            </a:r>
            <a:endParaRPr b="0" i="0" sz="11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Mediální gramotnost nám umožňuje porozumět a vyhodnotit všechna mediální sdělení, se kterými se denně setkáváme, a umožňuje nám </a:t>
            </a:r>
            <a:r>
              <a:rPr b="1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lépe se rozhodovat </a:t>
            </a:r>
            <a:r>
              <a:rPr b="0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tom, co se rozhodneme číst, sledovat a poslouchat. Pomáhá nám také stát se chytřejšími a prozíravějšími členy společnosti. </a:t>
            </a:r>
            <a:br>
              <a:rPr b="0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Mediální odborník W. James Potter poznamenává, že všechna </a:t>
            </a:r>
            <a:r>
              <a:rPr b="0" i="0" lang="cs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mediální sdělení </a:t>
            </a:r>
            <a:r>
              <a:rPr b="0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zahrnují čtyři dimenze: </a:t>
            </a:r>
            <a:r>
              <a:rPr b="0" baseline="30000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cs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Kognitivní </a:t>
            </a:r>
            <a:r>
              <a:rPr b="0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informace, která je předávána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cs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Emocionální </a:t>
            </a:r>
            <a:r>
              <a:rPr b="0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základní pocity, které jsou vyjádřeny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Estetika: celková preciznost a umění sdělení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0" i="0" lang="cs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Morální </a:t>
            </a:r>
            <a:r>
              <a:rPr b="0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hodnoty sdělované prostřednictvím zprávy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c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Mediální psycholožka Karen Dill-Shacklefordová navrhuje, že tyto čtyři dimenze můžeme použít jako výchozí bod ke zlepšení našich dovedností v oblasti mediální gramotnosti.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4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1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1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6.png"/><Relationship Id="rId6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1" name="Google Shape;11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475" y="225125"/>
            <a:ext cx="2109176" cy="72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19842" y="188400"/>
            <a:ext cx="2933275" cy="83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4219861"/>
            <a:ext cx="9144003" cy="1076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" y="-249200"/>
            <a:ext cx="771713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8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2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9" name="Google Shape;1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50550"/>
            <a:ext cx="8298752" cy="5531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9475" y="72737"/>
            <a:ext cx="1778252" cy="611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0"/>
          <p:cNvSpPr txBox="1"/>
          <p:nvPr/>
        </p:nvSpPr>
        <p:spPr>
          <a:xfrm>
            <a:off x="7001525" y="178513"/>
            <a:ext cx="202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s" sz="1400" u="none" cap="none" strike="noStrike">
                <a:solidFill>
                  <a:srgbClr val="304A9D"/>
                </a:solidFill>
                <a:latin typeface="Verdana"/>
                <a:ea typeface="Verdana"/>
                <a:cs typeface="Verdana"/>
                <a:sym typeface="Verdana"/>
              </a:rPr>
              <a:t>www.digitalyouth.eu</a:t>
            </a:r>
            <a:endParaRPr b="0" i="0" sz="1400" u="none" cap="none" strike="noStrike">
              <a:solidFill>
                <a:srgbClr val="304A9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24" name="Google Shape;24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7257788" y="2731213"/>
            <a:ext cx="2984875" cy="238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275" y="147125"/>
            <a:ext cx="1433952" cy="49332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1"/>
          <p:cNvSpPr txBox="1"/>
          <p:nvPr/>
        </p:nvSpPr>
        <p:spPr>
          <a:xfrm>
            <a:off x="7053223" y="209288"/>
            <a:ext cx="2209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cs" sz="1300" u="none" cap="none" strike="noStrike">
                <a:solidFill>
                  <a:srgbClr val="304A9D"/>
                </a:solidFill>
                <a:latin typeface="Verdana"/>
                <a:ea typeface="Verdana"/>
                <a:cs typeface="Verdana"/>
                <a:sym typeface="Verdana"/>
              </a:rPr>
              <a:t>www.digitalyouth.eu</a:t>
            </a:r>
            <a:endParaRPr b="0" i="0" sz="1300" u="none" cap="none" strike="noStrike">
              <a:solidFill>
                <a:srgbClr val="304A9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29" name="Google Shape;2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72150" y="3683575"/>
            <a:ext cx="2708725" cy="2166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275" y="147125"/>
            <a:ext cx="1433952" cy="49332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22"/>
          <p:cNvSpPr txBox="1"/>
          <p:nvPr/>
        </p:nvSpPr>
        <p:spPr>
          <a:xfrm>
            <a:off x="7053223" y="209288"/>
            <a:ext cx="2209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cs" sz="1300" u="none" cap="none" strike="noStrike">
                <a:solidFill>
                  <a:srgbClr val="304A9D"/>
                </a:solidFill>
                <a:latin typeface="Verdana"/>
                <a:ea typeface="Verdana"/>
                <a:cs typeface="Verdana"/>
                <a:sym typeface="Verdana"/>
              </a:rPr>
              <a:t>www.digitalyouth.eu</a:t>
            </a:r>
            <a:endParaRPr b="0" i="0" sz="1300" u="none" cap="none" strike="noStrike">
              <a:solidFill>
                <a:srgbClr val="304A9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36" name="Google Shape;36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463850"/>
            <a:ext cx="8298752" cy="5531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9475" y="225125"/>
            <a:ext cx="2109176" cy="72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19842" y="188400"/>
            <a:ext cx="2933275" cy="83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4067461"/>
            <a:ext cx="9144003" cy="1076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3" name="Google Shape;43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7" name="Google Shape;47;p2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8" name="Google Shape;48;p2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2" name="Google Shape;52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digitalyouth.eu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medialit.org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6.png"/><Relationship Id="rId6" Type="http://schemas.openxmlformats.org/officeDocument/2006/relationships/image" Target="../media/image4.png"/><Relationship Id="rId7" Type="http://schemas.openxmlformats.org/officeDocument/2006/relationships/image" Target="../media/image19.png"/><Relationship Id="rId8" Type="http://schemas.openxmlformats.org/officeDocument/2006/relationships/hyperlink" Target="http://creativecommons.org/licenses/by-nc/4.0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21.jpg"/><Relationship Id="rId5" Type="http://schemas.openxmlformats.org/officeDocument/2006/relationships/image" Target="../media/image10.jpg"/><Relationship Id="rId6" Type="http://schemas.openxmlformats.org/officeDocument/2006/relationships/image" Target="../media/image15.jpg"/><Relationship Id="rId7" Type="http://schemas.openxmlformats.org/officeDocument/2006/relationships/image" Target="../media/image16.jpg"/><Relationship Id="rId8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"/>
          <p:cNvSpPr txBox="1"/>
          <p:nvPr>
            <p:ph idx="4294967295" type="ctrTitle"/>
          </p:nvPr>
        </p:nvSpPr>
        <p:spPr>
          <a:xfrm>
            <a:off x="169475" y="1953200"/>
            <a:ext cx="7217700" cy="9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cs" sz="2800" u="none" cap="none" strike="noStrike">
                <a:solidFill>
                  <a:srgbClr val="304A9D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Digitální mediální gramotnost</a:t>
            </a:r>
            <a:endParaRPr b="1" i="0" sz="2200" u="none" cap="none" strike="noStrike">
              <a:solidFill>
                <a:srgbClr val="304A9D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4" name="Google Shape;64;p1"/>
          <p:cNvSpPr txBox="1"/>
          <p:nvPr/>
        </p:nvSpPr>
        <p:spPr>
          <a:xfrm>
            <a:off x="159250" y="3163525"/>
            <a:ext cx="47430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cs" sz="15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Jméno autora / školitele</a:t>
            </a:r>
            <a:endParaRPr b="1" i="0" sz="1500" u="none" cap="none" strike="noStrike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5" name="Google Shape;65;p1"/>
          <p:cNvSpPr txBox="1"/>
          <p:nvPr/>
        </p:nvSpPr>
        <p:spPr>
          <a:xfrm>
            <a:off x="168400" y="3516201"/>
            <a:ext cx="2876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cs" sz="1200" u="sng" cap="none" strike="noStrik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www.digitalyouth.eu</a:t>
            </a:r>
            <a:endParaRPr b="1" i="0" sz="1200" u="none" cap="none" strike="noStrike">
              <a:solidFill>
                <a:srgbClr val="099148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"/>
          <p:cNvSpPr txBox="1"/>
          <p:nvPr/>
        </p:nvSpPr>
        <p:spPr>
          <a:xfrm>
            <a:off x="230925" y="608895"/>
            <a:ext cx="8520600" cy="6574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cs" sz="2400" u="none" cap="none" strike="noStrike">
                <a:solidFill>
                  <a:srgbClr val="304A9D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Mediální gramotnost – různé definice</a:t>
            </a:r>
            <a:endParaRPr b="1" i="0" sz="2400" u="none" cap="none" strike="noStrike">
              <a:solidFill>
                <a:srgbClr val="304A9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1" name="Google Shape;131;p10"/>
          <p:cNvSpPr txBox="1"/>
          <p:nvPr/>
        </p:nvSpPr>
        <p:spPr>
          <a:xfrm>
            <a:off x="254725" y="1143932"/>
            <a:ext cx="8473000" cy="25852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c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1/ Mediální gramotnost je schopnost aplikovat dovednosti kritického myšlení </a:t>
            </a:r>
            <a:r>
              <a:rPr b="0" i="0" lang="c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 zprávy, znaky a symboly přenášené prostřednictvím hromadných sdělovacích prostředků.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c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2/ Mediální gramotnost je schopnost: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36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cs" sz="13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Dekódování </a:t>
            </a:r>
            <a:r>
              <a:rPr b="0" i="0" lang="c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mediálních zpráv (včetně systémů, ve kterých existují);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36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cs" sz="13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Posuďte </a:t>
            </a:r>
            <a:r>
              <a:rPr b="0" i="0" lang="c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vliv těchto zpráv na myšlenky, pocity a chování;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36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cs" sz="13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Vytvářejte </a:t>
            </a:r>
            <a:r>
              <a:rPr b="0" i="0" lang="c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média promyšleně a svědomitě.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36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c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3/ Podle </a:t>
            </a:r>
            <a:r>
              <a:rPr b="1" i="0" lang="cs" sz="13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Centra pro mediální gramotnost </a:t>
            </a:r>
            <a:r>
              <a:rPr b="0" i="0" lang="c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mediální gramotnost „poskytuje rámec pro přístup, analýzu, hodnocení, vytváření a účast na </a:t>
            </a:r>
            <a:r>
              <a:rPr b="1" i="0" lang="c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zprávách </a:t>
            </a:r>
            <a:r>
              <a:rPr b="0" i="0" lang="c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 různých formách – od tisku po video až po internet. Mediální gramotnost buduje </a:t>
            </a:r>
            <a:r>
              <a:rPr b="1" i="0" lang="c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porozumění role médií ve společnosti </a:t>
            </a:r>
            <a:r>
              <a:rPr b="0" i="0" lang="c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stejně jako </a:t>
            </a:r>
            <a:r>
              <a:rPr b="1" i="0" lang="c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základní dovednosti </a:t>
            </a:r>
            <a:r>
              <a:rPr b="0" i="0" lang="c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bádání a sebevyjádření nezbytné pro občany demokracie."</a:t>
            </a:r>
            <a:endParaRPr b="0" i="0" sz="13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0"/>
          <p:cNvSpPr/>
          <p:nvPr/>
        </p:nvSpPr>
        <p:spPr>
          <a:xfrm>
            <a:off x="2792185" y="3802597"/>
            <a:ext cx="6188528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c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Mediální odborník W. James Potter poznamenává, že všechna mediální sdělení zahrnují čtyři dimenze:</a:t>
            </a:r>
            <a:endParaRPr b="0" baseline="3000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1" lang="cs" sz="13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Kognitivní </a:t>
            </a:r>
            <a:r>
              <a:rPr b="0" i="0" lang="c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informace, která je předávána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1" lang="cs" sz="13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Emocionální </a:t>
            </a:r>
            <a:r>
              <a:rPr b="0" i="0" lang="c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základní pocity, které jsou vyjádřeny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1" lang="cs" sz="13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Estetika </a:t>
            </a:r>
            <a:r>
              <a:rPr b="0" i="0" lang="c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umění sdělení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1" lang="cs" sz="13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Morální </a:t>
            </a:r>
            <a:r>
              <a:rPr b="0" i="0" lang="c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hodnoty sdělované prostřednictvím zprávy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1"/>
          <p:cNvSpPr txBox="1"/>
          <p:nvPr>
            <p:ph idx="4294967295" type="title"/>
          </p:nvPr>
        </p:nvSpPr>
        <p:spPr>
          <a:xfrm>
            <a:off x="311700" y="29072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cs">
                <a:solidFill>
                  <a:srgbClr val="304A9D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Digitální gramotnost</a:t>
            </a:r>
            <a:endParaRPr b="1" sz="2800">
              <a:solidFill>
                <a:srgbClr val="304A9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2"/>
          <p:cNvSpPr txBox="1"/>
          <p:nvPr>
            <p:ph idx="4294967295" type="ctrTitle"/>
          </p:nvPr>
        </p:nvSpPr>
        <p:spPr>
          <a:xfrm>
            <a:off x="235500" y="1306800"/>
            <a:ext cx="8520600" cy="8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cs" sz="2400" u="none" cap="none" strike="noStrike">
                <a:solidFill>
                  <a:srgbClr val="304A9D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Co je to digitální gramotnost podle vašeho chápání? - </a:t>
            </a:r>
            <a:r>
              <a:rPr b="1" i="1" lang="cs" sz="2400" u="none" cap="none" strike="noStrike">
                <a:solidFill>
                  <a:srgbClr val="304A9D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podělte se o svůj názor</a:t>
            </a:r>
            <a:endParaRPr b="1" i="1" sz="2400" u="none" cap="none" strike="noStrike">
              <a:solidFill>
                <a:srgbClr val="304A9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3" name="Google Shape;143;p12"/>
          <p:cNvSpPr txBox="1"/>
          <p:nvPr/>
        </p:nvSpPr>
        <p:spPr>
          <a:xfrm>
            <a:off x="235500" y="2571750"/>
            <a:ext cx="60516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cs" sz="1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Neexistuje žádná správná nebo špatná definice.</a:t>
            </a:r>
            <a:endParaRPr b="0" i="0" sz="1200" u="none" cap="none" strike="noStrike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cs" sz="1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Podělte se o svůj názor s ostatními účastníky workshopu.</a:t>
            </a:r>
            <a:endParaRPr b="0" i="0" sz="1200" u="none" cap="none" strike="noStrike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cs" sz="1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Tímto způsobem vytvoříme kolektivní definici digitální gramotnosti pro naši konkrétní skupinu.</a:t>
            </a:r>
            <a:endParaRPr b="0" i="0" sz="1200" u="none" cap="none" strike="noStrike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3"/>
          <p:cNvSpPr txBox="1"/>
          <p:nvPr>
            <p:ph idx="4294967295" type="ctrTitle"/>
          </p:nvPr>
        </p:nvSpPr>
        <p:spPr>
          <a:xfrm>
            <a:off x="235500" y="784286"/>
            <a:ext cx="8520600" cy="5954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cs" sz="2400" u="none" cap="none" strike="noStrike">
                <a:solidFill>
                  <a:srgbClr val="304A9D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Digitální gramotnost</a:t>
            </a:r>
            <a:endParaRPr b="1" i="1" sz="2400" u="none" cap="none" strike="noStrike">
              <a:solidFill>
                <a:srgbClr val="304A9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9" name="Google Shape;149;p13"/>
          <p:cNvSpPr txBox="1"/>
          <p:nvPr/>
        </p:nvSpPr>
        <p:spPr>
          <a:xfrm>
            <a:off x="235500" y="1469572"/>
            <a:ext cx="8443136" cy="28776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c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Podle Doporučení o klíčových schopnostech pro celoživotní učení (2018):</a:t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c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Digitální kompetence zahrnuje </a:t>
            </a:r>
            <a:r>
              <a:rPr b="1" i="0" lang="c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sebevědomé, kritické a odpovědné používání digitálních technologií </a:t>
            </a:r>
            <a:r>
              <a:rPr b="0" i="0" lang="c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zapojení do </a:t>
            </a:r>
            <a:r>
              <a:rPr b="1" i="0" lang="c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digitálních technologií </a:t>
            </a:r>
            <a:r>
              <a:rPr b="0" i="0" lang="c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 učení, v práci a pro účast ve společnosti. Zahrnuje informační a datovou gramotnost, komunikaci a spolupráci, </a:t>
            </a:r>
            <a:r>
              <a:rPr b="1" i="0" lang="cs" sz="13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mediální gramotnost </a:t>
            </a:r>
            <a:r>
              <a:rPr b="0" i="0" lang="c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tvorbu digitálního obsahu (včetně programování), bezpečnost (včetně digitální pohody a kompetencí souvisejících s kybernetickou bezpečností), otázky související s duševním vlastnictvím, řešení problémů a kritické myšlení.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Znalosti… </a:t>
            </a:r>
            <a:r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základní funkce a použití různých zařízení, softwaru a sítí; kritický přístup k validitě, spolehlivosti a dopadu informací a dat…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Dovednosti… </a:t>
            </a:r>
            <a:r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schopnost používat, přistupovat, filtrovat, vyhodnocovat, vytvářet, programovat a sdílet digitální obsah; spravovat a chránit informace, obsah, data a digitální identity; rozpoznat a efektivně pracovat se softwarem, zařízeními, umělou inteligencí nebo roboty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Postoje… </a:t>
            </a:r>
            <a:r>
              <a:rPr b="0" i="0" lang="c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kritické, přesto zvědavé, otevřené… etický, bezpečný a zodpovědný přístup k použití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2499" y="0"/>
            <a:ext cx="72015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4"/>
          <p:cNvSpPr txBox="1"/>
          <p:nvPr/>
        </p:nvSpPr>
        <p:spPr>
          <a:xfrm>
            <a:off x="130629" y="1045543"/>
            <a:ext cx="1811870" cy="30855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cs" sz="2400" u="none" cap="none" strike="noStrike">
                <a:solidFill>
                  <a:srgbClr val="304A9D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DigCom</a:t>
            </a:r>
            <a:endParaRPr b="1" i="0" sz="2400" u="none" cap="none" strike="noStrike">
              <a:solidFill>
                <a:srgbClr val="304A9D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304A9D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cs" sz="1600" u="none" cap="none" strike="noStrike">
                <a:solidFill>
                  <a:srgbClr val="304A9D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naučit se plavat v digitálním oceánu</a:t>
            </a:r>
            <a:endParaRPr b="0" i="0" sz="1600" u="none" cap="none" strike="noStrike">
              <a:solidFill>
                <a:srgbClr val="304A9D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5"/>
          <p:cNvSpPr txBox="1"/>
          <p:nvPr>
            <p:ph idx="4294967295" type="ctrTitle"/>
          </p:nvPr>
        </p:nvSpPr>
        <p:spPr>
          <a:xfrm>
            <a:off x="406949" y="800614"/>
            <a:ext cx="7985936" cy="5954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cs" sz="2400" u="none" cap="none" strike="noStrike">
                <a:solidFill>
                  <a:srgbClr val="304A9D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Mediální gramotnost a klíčové kompetence</a:t>
            </a:r>
            <a:endParaRPr b="1" i="0" sz="2400" u="none" cap="none" strike="noStrike">
              <a:solidFill>
                <a:srgbClr val="304A9D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1" name="Google Shape;161;p15"/>
          <p:cNvSpPr txBox="1"/>
          <p:nvPr/>
        </p:nvSpPr>
        <p:spPr>
          <a:xfrm>
            <a:off x="406949" y="1485900"/>
            <a:ext cx="7985936" cy="19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1" lang="c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Schopnost gramotnosti </a:t>
            </a:r>
            <a:r>
              <a:rPr b="1" i="0" lang="c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c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Znalosti: </a:t>
            </a:r>
            <a:r>
              <a:rPr b="0" i="0" lang="c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schopnost identifikovat, </a:t>
            </a:r>
            <a:r>
              <a:rPr b="1" i="0" lang="c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chápat, vyjadřovat, vytvářet a interpretovat </a:t>
            </a:r>
            <a:r>
              <a:rPr b="0" i="0" lang="c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pojmy, pocity, fakta a názory v </a:t>
            </a:r>
            <a:r>
              <a:rPr b="1" i="0" lang="c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ústní i písemné formě </a:t>
            </a:r>
            <a:r>
              <a:rPr b="0" i="0" lang="c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 využitím vizuálních, zvukových/audio a </a:t>
            </a:r>
            <a:r>
              <a:rPr b="1" i="0" lang="c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digitálních materiálů </a:t>
            </a:r>
            <a:r>
              <a:rPr b="0" i="0" lang="c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napříč obory a kontexty…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c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Dovednosti: </a:t>
            </a:r>
            <a:r>
              <a:rPr b="0" i="0" lang="c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ústní a písemná komunikace + vyhledávat, sbírat a zpracovávat informace, používat pomůcky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c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Mediální gramotnost je také považována za součást </a:t>
            </a:r>
            <a:r>
              <a:rPr b="1" i="1" lang="c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klíčové kompetence občanství </a:t>
            </a:r>
            <a:r>
              <a:rPr b="1" i="0" lang="c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mezi </a:t>
            </a:r>
            <a:r>
              <a:rPr b="0" i="0" lang="c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dovednosti pro občanství (schopnost přistupovat k tradičním i novým formám médií, kriticky jim rozumět a interagovat s nimi a rozumět úloze a funkcím médií v demokratických společnostech). ) </a:t>
            </a:r>
            <a:r>
              <a:rPr b="1" i="0" lang="c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1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6"/>
          <p:cNvSpPr txBox="1"/>
          <p:nvPr>
            <p:ph idx="4294967295" type="ctrTitle"/>
          </p:nvPr>
        </p:nvSpPr>
        <p:spPr>
          <a:xfrm>
            <a:off x="235500" y="1306800"/>
            <a:ext cx="8520600" cy="8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cs" sz="2400" u="none" cap="none" strike="noStrike">
                <a:solidFill>
                  <a:srgbClr val="304A9D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Pojďme si to shrnout</a:t>
            </a:r>
            <a:endParaRPr b="1" i="1" sz="2400" u="none" cap="none" strike="noStrike">
              <a:solidFill>
                <a:srgbClr val="304A9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7" name="Google Shape;167;p16"/>
          <p:cNvSpPr txBox="1"/>
          <p:nvPr/>
        </p:nvSpPr>
        <p:spPr>
          <a:xfrm>
            <a:off x="235500" y="2169600"/>
            <a:ext cx="6051600" cy="15696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cs" sz="1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Mediální a digitální gramotnost: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cs" sz="1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Jak ty dva korelují?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cs" sz="1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Která doména je hlavní a která subdoména?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cs" sz="1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Je správné ptát se, co je hlavní a které – podřízené?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cs" sz="1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endParaRPr b="0" i="0" sz="1200" u="none" cap="none" strike="noStrike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7"/>
          <p:cNvSpPr/>
          <p:nvPr/>
        </p:nvSpPr>
        <p:spPr>
          <a:xfrm>
            <a:off x="0" y="4337850"/>
            <a:ext cx="9144000" cy="90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9475" y="225125"/>
            <a:ext cx="2013470" cy="69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96999" y="188400"/>
            <a:ext cx="2756125" cy="786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7"/>
          <p:cNvSpPr txBox="1"/>
          <p:nvPr/>
        </p:nvSpPr>
        <p:spPr>
          <a:xfrm>
            <a:off x="533400" y="4433100"/>
            <a:ext cx="82353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" sz="1000" u="none" cap="none" strike="noStrike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rPr>
              <a:t>Projekt YDML byl financován s podporou Evropské komise v rámci programu Erasmus+, KA2 (ref. č. 608788-EPP-1-2019-1-BG-EPPKA2-CBY-ACPALA). Tato publikace odráží pouze názory autora a Komise nenese odpovědnost za jakékoli použití informací v ní obsažených.</a:t>
            </a:r>
            <a:endParaRPr b="0" i="0" sz="1000" u="none" cap="none" strike="noStrike">
              <a:solidFill>
                <a:srgbClr val="66666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7" name="Google Shape;177;p17"/>
          <p:cNvSpPr txBox="1"/>
          <p:nvPr/>
        </p:nvSpPr>
        <p:spPr>
          <a:xfrm>
            <a:off x="2927275" y="974625"/>
            <a:ext cx="232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s" sz="1400" u="none" cap="none" strike="noStrike">
                <a:solidFill>
                  <a:srgbClr val="304A9D"/>
                </a:solidFill>
                <a:latin typeface="Verdana"/>
                <a:ea typeface="Verdana"/>
                <a:cs typeface="Verdana"/>
                <a:sym typeface="Verdana"/>
              </a:rPr>
              <a:t>www.digitalyouth.eu</a:t>
            </a:r>
            <a:endParaRPr b="0" i="0" sz="1400" u="none" cap="none" strike="noStrike">
              <a:solidFill>
                <a:srgbClr val="304A9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8" name="Google Shape;178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4800" y="3354400"/>
            <a:ext cx="8637158" cy="1016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reative Commons License" id="179" name="Google Shape;179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24552" y="2391642"/>
            <a:ext cx="838200" cy="296863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7"/>
          <p:cNvSpPr/>
          <p:nvPr/>
        </p:nvSpPr>
        <p:spPr>
          <a:xfrm>
            <a:off x="2495310" y="2143249"/>
            <a:ext cx="5223600" cy="1128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0" lIns="91425" spcFirstLastPara="1" rIns="122175" wrap="square" tIns="203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" sz="1000" u="sng" cap="none" strike="noStrike">
                <a:solidFill>
                  <a:srgbClr val="0097A7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Attribution-NonCommercial 4.0 International License</a:t>
            </a:r>
            <a:endParaRPr b="0" i="0" sz="10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Attribution-NonCommercial (CC BY-NC 4.0)</a:t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will have to acknowledge the author (when mentioned) and to refer to YDML project.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are free to:</a:t>
            </a:r>
            <a:endParaRPr b="0" i="0" sz="10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35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1" i="0" lang="c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Share</a:t>
            </a:r>
            <a:r>
              <a:rPr b="0" i="0" lang="c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— copy and redistribute the material in any medium or format for free use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35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•"/>
            </a:pPr>
            <a:r>
              <a:rPr b="1" i="0" lang="c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Adapt</a:t>
            </a:r>
            <a:r>
              <a:rPr b="0" i="0" lang="c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— remix, transform, and build upon the material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2"/>
          <p:cNvPicPr preferRelativeResize="0"/>
          <p:nvPr/>
        </p:nvPicPr>
        <p:blipFill rotWithShape="1">
          <a:blip r:embed="rId3">
            <a:alphaModFix/>
          </a:blip>
          <a:srcRect b="0" l="0" r="0" t="14682"/>
          <a:stretch/>
        </p:blipFill>
        <p:spPr>
          <a:xfrm>
            <a:off x="0" y="0"/>
            <a:ext cx="3634140" cy="2324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2"/>
          <p:cNvPicPr preferRelativeResize="0"/>
          <p:nvPr/>
        </p:nvPicPr>
        <p:blipFill rotWithShape="1">
          <a:blip r:embed="rId4">
            <a:alphaModFix/>
          </a:blip>
          <a:srcRect b="0" l="0" r="0" t="20075"/>
          <a:stretch/>
        </p:blipFill>
        <p:spPr>
          <a:xfrm>
            <a:off x="3634140" y="898071"/>
            <a:ext cx="3634140" cy="2177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48075" y="2724784"/>
            <a:ext cx="3204089" cy="2402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27708" y="2718663"/>
            <a:ext cx="3212253" cy="2408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2721429"/>
            <a:ext cx="3208564" cy="2405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-45027" y="3382"/>
            <a:ext cx="3853543" cy="5140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"/>
          <p:cNvSpPr txBox="1"/>
          <p:nvPr>
            <p:ph idx="4294967295" type="title"/>
          </p:nvPr>
        </p:nvSpPr>
        <p:spPr>
          <a:xfrm>
            <a:off x="311700" y="29072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cs">
                <a:solidFill>
                  <a:srgbClr val="304A9D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Ledoborce</a:t>
            </a:r>
            <a:endParaRPr b="1" sz="2800">
              <a:solidFill>
                <a:srgbClr val="304A9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 txBox="1"/>
          <p:nvPr>
            <p:ph idx="4294967295" type="title"/>
          </p:nvPr>
        </p:nvSpPr>
        <p:spPr>
          <a:xfrm>
            <a:off x="311700" y="29072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cs">
                <a:solidFill>
                  <a:srgbClr val="304A9D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Digitální mediální gramotnost – diskuse</a:t>
            </a:r>
            <a:endParaRPr b="1" sz="2800">
              <a:solidFill>
                <a:srgbClr val="304A9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"/>
          <p:cNvSpPr/>
          <p:nvPr/>
        </p:nvSpPr>
        <p:spPr>
          <a:xfrm>
            <a:off x="3470836" y="551675"/>
            <a:ext cx="4320589" cy="4320589"/>
          </a:xfrm>
          <a:prstGeom prst="ellipse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"/>
          <p:cNvSpPr txBox="1"/>
          <p:nvPr/>
        </p:nvSpPr>
        <p:spPr>
          <a:xfrm>
            <a:off x="5004475" y="2190950"/>
            <a:ext cx="2712900" cy="10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c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MEDIÁLNÍ GRAMOTNOS</a:t>
            </a:r>
            <a:r>
              <a:rPr b="1" lang="c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5"/>
          <p:cNvSpPr/>
          <p:nvPr/>
        </p:nvSpPr>
        <p:spPr>
          <a:xfrm>
            <a:off x="889100" y="548954"/>
            <a:ext cx="4320589" cy="4320589"/>
          </a:xfrm>
          <a:prstGeom prst="ellipse">
            <a:avLst/>
          </a:prstGeom>
          <a:solidFill>
            <a:srgbClr val="92D050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5"/>
          <p:cNvSpPr txBox="1"/>
          <p:nvPr/>
        </p:nvSpPr>
        <p:spPr>
          <a:xfrm>
            <a:off x="837200" y="2194450"/>
            <a:ext cx="2712900" cy="10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c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DIGITÁLNÍ GRAMOTNOST</a:t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5"/>
          <p:cNvSpPr txBox="1"/>
          <p:nvPr/>
        </p:nvSpPr>
        <p:spPr>
          <a:xfrm>
            <a:off x="3624238" y="2128099"/>
            <a:ext cx="1511400" cy="14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1" lang="c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digitální mediální gramotnost</a:t>
            </a:r>
            <a:endParaRPr b="0" i="1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"/>
          <p:cNvSpPr/>
          <p:nvPr/>
        </p:nvSpPr>
        <p:spPr>
          <a:xfrm>
            <a:off x="3985186" y="551675"/>
            <a:ext cx="4320589" cy="4320589"/>
          </a:xfrm>
          <a:prstGeom prst="ellipse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6"/>
          <p:cNvSpPr txBox="1"/>
          <p:nvPr/>
        </p:nvSpPr>
        <p:spPr>
          <a:xfrm rot="5400000">
            <a:off x="6259775" y="2172925"/>
            <a:ext cx="28299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c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MEDIÁLNÍ GRAMOTNOST</a:t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6"/>
          <p:cNvSpPr/>
          <p:nvPr/>
        </p:nvSpPr>
        <p:spPr>
          <a:xfrm>
            <a:off x="2791376" y="548954"/>
            <a:ext cx="4320589" cy="4320589"/>
          </a:xfrm>
          <a:prstGeom prst="ellipse">
            <a:avLst/>
          </a:prstGeom>
          <a:solidFill>
            <a:srgbClr val="92D050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6"/>
          <p:cNvSpPr txBox="1"/>
          <p:nvPr/>
        </p:nvSpPr>
        <p:spPr>
          <a:xfrm rot="-5400000">
            <a:off x="2128550" y="1944400"/>
            <a:ext cx="2728800" cy="12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c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DIGITÁLNÍ GRAMOTNOST</a:t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6"/>
          <p:cNvSpPr txBox="1"/>
          <p:nvPr/>
        </p:nvSpPr>
        <p:spPr>
          <a:xfrm>
            <a:off x="4081050" y="1908775"/>
            <a:ext cx="2845800" cy="18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i="1" lang="c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digitální mediální gramotnost</a:t>
            </a:r>
            <a:endParaRPr b="0" i="1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6"/>
          <p:cNvSpPr/>
          <p:nvPr/>
        </p:nvSpPr>
        <p:spPr>
          <a:xfrm>
            <a:off x="117718" y="872266"/>
            <a:ext cx="2845651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cs" sz="28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Gramotnost NEBO </a:t>
            </a:r>
            <a:br>
              <a:rPr b="0" i="0" lang="cs" sz="28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</a:br>
            <a:r>
              <a:rPr b="0" i="0" lang="cs" sz="28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kompetence*?</a:t>
            </a:r>
            <a:endParaRPr b="0" i="0" sz="2800" u="none" cap="none" strike="noStrike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5" name="Google Shape;105;p6"/>
          <p:cNvSpPr/>
          <p:nvPr/>
        </p:nvSpPr>
        <p:spPr>
          <a:xfrm>
            <a:off x="117718" y="4659071"/>
            <a:ext cx="4055919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cs" sz="14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*Kompetence = znalosti, dovednosti, přístup</a:t>
            </a:r>
            <a:endParaRPr b="0" i="0" sz="1400" u="none" cap="none" strike="noStrike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"/>
          <p:cNvSpPr/>
          <p:nvPr/>
        </p:nvSpPr>
        <p:spPr>
          <a:xfrm>
            <a:off x="2350503" y="548954"/>
            <a:ext cx="4320589" cy="4320589"/>
          </a:xfrm>
          <a:prstGeom prst="ellipse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7"/>
          <p:cNvSpPr txBox="1"/>
          <p:nvPr/>
        </p:nvSpPr>
        <p:spPr>
          <a:xfrm rot="5400000">
            <a:off x="4910311" y="2190707"/>
            <a:ext cx="2116034" cy="11253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c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MEDIÁLNÍ GRAMOTNOST</a:t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7"/>
          <p:cNvSpPr txBox="1"/>
          <p:nvPr/>
        </p:nvSpPr>
        <p:spPr>
          <a:xfrm rot="-5400000">
            <a:off x="1820996" y="2077781"/>
            <a:ext cx="2462099" cy="1262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c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DIGITÁLNÍ GRAMOTNOST</a:t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7"/>
          <p:cNvSpPr/>
          <p:nvPr/>
        </p:nvSpPr>
        <p:spPr>
          <a:xfrm>
            <a:off x="2350504" y="548954"/>
            <a:ext cx="4320589" cy="4320589"/>
          </a:xfrm>
          <a:prstGeom prst="ellipse">
            <a:avLst/>
          </a:prstGeom>
          <a:solidFill>
            <a:srgbClr val="92D050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7"/>
          <p:cNvSpPr txBox="1"/>
          <p:nvPr/>
        </p:nvSpPr>
        <p:spPr>
          <a:xfrm>
            <a:off x="3256900" y="1842175"/>
            <a:ext cx="2502300" cy="18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i="1" lang="c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digitální mediální gramotnost</a:t>
            </a:r>
            <a:endParaRPr b="0" i="1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"/>
          <p:cNvSpPr txBox="1"/>
          <p:nvPr>
            <p:ph idx="4294967295" type="title"/>
          </p:nvPr>
        </p:nvSpPr>
        <p:spPr>
          <a:xfrm>
            <a:off x="311700" y="29072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cs">
                <a:solidFill>
                  <a:srgbClr val="304A9D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Mediální gramotnost</a:t>
            </a:r>
            <a:endParaRPr b="1" sz="2800">
              <a:solidFill>
                <a:srgbClr val="304A9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/>
          <p:nvPr>
            <p:ph idx="4294967295" type="ctrTitle"/>
          </p:nvPr>
        </p:nvSpPr>
        <p:spPr>
          <a:xfrm>
            <a:off x="235500" y="1306800"/>
            <a:ext cx="8520600" cy="8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cs" sz="2400" u="none" cap="none" strike="noStrike">
                <a:solidFill>
                  <a:srgbClr val="304A9D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Co je to mediální gramotnost podle vašeho chápání? - </a:t>
            </a:r>
            <a:r>
              <a:rPr b="1" i="1" lang="cs" sz="2400" u="none" cap="none" strike="noStrike">
                <a:solidFill>
                  <a:srgbClr val="304A9D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podělte se o svůj názor</a:t>
            </a:r>
            <a:endParaRPr b="1" i="1" sz="2400" u="none" cap="none" strike="noStrike">
              <a:solidFill>
                <a:srgbClr val="304A9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5" name="Google Shape;125;p9"/>
          <p:cNvSpPr txBox="1"/>
          <p:nvPr/>
        </p:nvSpPr>
        <p:spPr>
          <a:xfrm>
            <a:off x="235500" y="2571750"/>
            <a:ext cx="60516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cs" sz="1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Neexistuje žádná správná nebo špatná definice.</a:t>
            </a:r>
            <a:endParaRPr b="0" i="0" sz="1200" u="none" cap="none" strike="noStrike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cs" sz="1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Podělte se o svůj názor s ostatními účastníky workshopu.</a:t>
            </a:r>
            <a:endParaRPr b="0" i="0" sz="1200" u="none" cap="none" strike="noStrike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cs" sz="1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Tímto způsobem vytvoříme souhrnnou definici mediální gramotnosti pro naši konkrétní skupinu.</a:t>
            </a:r>
            <a:endParaRPr b="0" i="0" sz="1200" u="none" cap="none" strike="noStrike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