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mental-health-stigmas-in-mass-media-4153888" TargetMode="External"/><Relationship Id="rId3" Type="http://schemas.openxmlformats.org/officeDocument/2006/relationships/hyperlink" Target="https://www.medialit.org/" TargetMode="External"/><Relationship Id="rId4" Type="http://schemas.openxmlformats.org/officeDocument/2006/relationships/hyperlink" Target="https://www.verywellmind.com/pandemic-caused-increase-in-internet-addiction-study-finds-5213760" TargetMode="External"/><Relationship Id="rId5" Type="http://schemas.openxmlformats.org/officeDocument/2006/relationships/hyperlink" Target="https://www.verywellmind.com/mental-health-effects-of-reading-negative-comments-online-5090287" TargetMode="External"/><Relationship Id="rId6" Type="http://schemas.openxmlformats.org/officeDocument/2006/relationships/hyperlink" Target="https://www.verywellmind.com/what-is-cognition-2794982" TargetMode="External"/><Relationship Id="rId7" Type="http://schemas.openxmlformats.org/officeDocument/2006/relationships/hyperlink" Target="https://www.verywellmind.com/what-are-emotions-2795178" TargetMode="External"/><Relationship Id="rId8" Type="http://schemas.openxmlformats.org/officeDocument/2006/relationships/hyperlink" Target="https://www.verywellmind.com/what-are-moral-principles-519860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mental-health-stigmas-in-mass-media-4153888" TargetMode="External"/><Relationship Id="rId3" Type="http://schemas.openxmlformats.org/officeDocument/2006/relationships/hyperlink" Target="https://www.medialit.org/" TargetMode="External"/><Relationship Id="rId4" Type="http://schemas.openxmlformats.org/officeDocument/2006/relationships/hyperlink" Target="https://www.verywellmind.com/pandemic-caused-increase-in-internet-addiction-study-finds-5213760" TargetMode="External"/><Relationship Id="rId5" Type="http://schemas.openxmlformats.org/officeDocument/2006/relationships/hyperlink" Target="https://www.verywellmind.com/mental-health-effects-of-reading-negative-comments-online-5090287" TargetMode="External"/><Relationship Id="rId6" Type="http://schemas.openxmlformats.org/officeDocument/2006/relationships/hyperlink" Target="https://www.verywellmind.com/what-is-cognition-2794982" TargetMode="External"/><Relationship Id="rId7" Type="http://schemas.openxmlformats.org/officeDocument/2006/relationships/hyperlink" Target="https://www.verywellmind.com/what-are-emotions-2795178" TargetMode="External"/><Relationship Id="rId8" Type="http://schemas.openxmlformats.org/officeDocument/2006/relationships/hyperlink" Target="https://www.verywellmind.com/what-are-moral-principles-519860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https://medialiteracynow.org/what-is-media-literacy/</a:t>
            </a:r>
            <a:endParaRPr/>
          </a:p>
          <a:p>
            <a:pPr indent="0" lvl="0" marL="0" rtl="0" algn="l">
              <a:lnSpc>
                <a:spcPct val="100000"/>
              </a:lnSpc>
              <a:spcBef>
                <a:spcPts val="0"/>
              </a:spcBef>
              <a:spcAft>
                <a:spcPts val="0"/>
              </a:spcAft>
              <a:buSzPts val="1100"/>
              <a:buNone/>
            </a:pPr>
            <a:r>
              <a:rPr lang="en-US"/>
              <a:t>Set of skills that helps people to analyze the messages that they receive and send; to unlock the meaning…</a:t>
            </a:r>
            <a:endParaRPr/>
          </a:p>
          <a:p>
            <a:pPr indent="0" lvl="0" marL="0" rtl="0" algn="l">
              <a:lnSpc>
                <a:spcPct val="100000"/>
              </a:lnSpc>
              <a:spcBef>
                <a:spcPts val="0"/>
              </a:spcBef>
              <a:spcAft>
                <a:spcPts val="0"/>
              </a:spcAft>
              <a:buSzPts val="1100"/>
              <a:buNone/>
            </a:pPr>
            <a:r>
              <a:rPr lang="en-US"/>
              <a:t>5 key questions: 1/ Who created that message; 2/ What creative techniques are used to attract my attention?; 3/ How might different people understand this message differently from me?; 4/ What lifestyles, values and points of view are represented in or omitted from this message?; 5/ Why is this message being sent?</a:t>
            </a:r>
            <a:endParaRPr/>
          </a:p>
          <a:p>
            <a:pPr indent="0" lvl="0" marL="0" marR="0" rtl="0" algn="l">
              <a:lnSpc>
                <a:spcPct val="100000"/>
              </a:lnSpc>
              <a:spcBef>
                <a:spcPts val="0"/>
              </a:spcBef>
              <a:spcAft>
                <a:spcPts val="0"/>
              </a:spcAft>
              <a:buClr>
                <a:srgbClr val="000000"/>
              </a:buClr>
              <a:buSzPts val="1100"/>
              <a:buFont typeface="Arial"/>
              <a:buNone/>
            </a:pPr>
            <a:r>
              <a:rPr lang="en-US"/>
              <a:t>Media literacy </a:t>
            </a:r>
            <a:r>
              <a:rPr b="1" i="0" lang="en-US" sz="1100" u="none" cap="none" strike="noStrike">
                <a:solidFill>
                  <a:srgbClr val="000000"/>
                </a:solidFill>
                <a:latin typeface="Arial"/>
                <a:ea typeface="Arial"/>
                <a:cs typeface="Arial"/>
                <a:sym typeface="Arial"/>
              </a:rPr>
              <a:t>expands the concept of literacy</a:t>
            </a:r>
            <a:r>
              <a:rPr b="0" i="0" lang="en-US" sz="1100" u="none" cap="none" strike="noStrike">
                <a:solidFill>
                  <a:srgbClr val="000000"/>
                </a:solidFill>
                <a:latin typeface="Arial"/>
                <a:ea typeface="Arial"/>
                <a:cs typeface="Arial"/>
                <a:sym typeface="Arial"/>
              </a:rPr>
              <a:t>, as today’s messages come in many forms and literacy can </a:t>
            </a:r>
            <a:r>
              <a:rPr b="1" i="0" lang="en-US" sz="1100" u="none" cap="none" strike="noStrike">
                <a:solidFill>
                  <a:srgbClr val="000000"/>
                </a:solidFill>
                <a:latin typeface="Arial"/>
                <a:ea typeface="Arial"/>
                <a:cs typeface="Arial"/>
                <a:sym typeface="Arial"/>
              </a:rPr>
              <a:t>no longer refer simply to the ability to read and write</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1" i="0" lang="en-US" sz="1100" u="none" cap="none" strike="noStrike">
                <a:solidFill>
                  <a:srgbClr val="000000"/>
                </a:solidFill>
                <a:latin typeface="Arial"/>
                <a:ea typeface="Arial"/>
                <a:cs typeface="Arial"/>
                <a:sym typeface="Arial"/>
              </a:rPr>
              <a:t>Media Literacy is the ability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Decode media messages (including the systems in which they exist) [&gt;&gt;&gt;&gt; напр. мемета?]</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Assess the influence of those messages on thoughts, feelings, and behaviors.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Create media thoughtfully and conscientiously.</a:t>
            </a:r>
            <a:endParaRPr/>
          </a:p>
          <a:p>
            <a:pPr indent="0" lvl="0" marL="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Key 21st century skill which teaches students to apply critical thinking to media messages </a:t>
            </a:r>
            <a:r>
              <a:rPr b="0" i="0" lang="en-US" sz="1100" u="none" cap="none" strike="noStrike">
                <a:solidFill>
                  <a:srgbClr val="000000"/>
                </a:solidFill>
                <a:latin typeface="Arial"/>
                <a:ea typeface="Arial"/>
                <a:cs typeface="Arial"/>
                <a:sym typeface="Arial"/>
              </a:rPr>
              <a:t>and to use media to create their own messages; critical to the health and well-being (offers a solution to public health issues, such as body image issues and substance use, exacerbated by toxic media messages); Empowers all people to engage in a global media environment… (civic engagement; </a:t>
            </a:r>
            <a:r>
              <a:rPr b="1" i="0" lang="en-US" sz="1100" u="none" cap="none" strike="noStrike">
                <a:solidFill>
                  <a:srgbClr val="000000"/>
                </a:solidFill>
                <a:latin typeface="Arial"/>
                <a:ea typeface="Arial"/>
                <a:cs typeface="Arial"/>
                <a:sym typeface="Arial"/>
              </a:rPr>
              <a:t>better </a:t>
            </a:r>
            <a:r>
              <a:rPr b="0" i="0" lang="en-US" sz="1100" u="none" cap="none" strike="noStrike">
                <a:solidFill>
                  <a:srgbClr val="000000"/>
                </a:solidFill>
                <a:latin typeface="Arial"/>
                <a:ea typeface="Arial"/>
                <a:cs typeface="Arial"/>
                <a:sym typeface="Arial"/>
              </a:rPr>
              <a:t>digital</a:t>
            </a:r>
            <a:r>
              <a:rPr b="1" i="0" lang="en-US" sz="1100" u="none" cap="none" strike="noStrike">
                <a:solidFill>
                  <a:srgbClr val="000000"/>
                </a:solidFill>
                <a:latin typeface="Arial"/>
                <a:ea typeface="Arial"/>
                <a:cs typeface="Arial"/>
                <a:sym typeface="Arial"/>
              </a:rPr>
              <a:t> citizens as we consume media</a:t>
            </a:r>
            <a:r>
              <a:rPr b="0" i="0" lang="en-US" sz="1100" u="none" cap="none" strike="noStrike">
                <a:solidFill>
                  <a:srgbClr val="000000"/>
                </a:solidFill>
                <a:latin typeface="Arial"/>
                <a:ea typeface="Arial"/>
                <a:cs typeface="Arial"/>
                <a:sym typeface="Arial"/>
              </a:rPr>
              <a:t>, produce and share own stories);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Used well, the media can entertain and inform children in positive ways. However, since most children aren’t taught to use media thoughtfully, many media messages contribute to public health issues such as obesity, bullying and aggression, low self-esteem, depression, negative body image, risky sexual behavior, and substance abuse, among other problems.</a:t>
            </a:r>
            <a:endParaRPr b="0"/>
          </a:p>
          <a:p>
            <a:pPr indent="0" lvl="0" marL="0" rtl="0" algn="l">
              <a:lnSpc>
                <a:spcPct val="100000"/>
              </a:lnSpc>
              <a:spcBef>
                <a:spcPts val="0"/>
              </a:spcBef>
              <a:spcAft>
                <a:spcPts val="0"/>
              </a:spcAft>
              <a:buSzPts val="1100"/>
              <a:buNone/>
            </a:pPr>
            <a:r>
              <a:rPr lang="en-US"/>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https://www.verywellmind.com/what-is-media-literacy-5214468</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is the ability to apply critical thinking skills to the messages, signs, and symbols transmitted through </a:t>
            </a:r>
            <a:r>
              <a:rPr b="0" i="0" lang="en-US" sz="1100" u="sng" cap="none" strike="noStrike">
                <a:solidFill>
                  <a:schemeClr val="hlink"/>
                </a:solidFill>
                <a:latin typeface="Arial"/>
                <a:ea typeface="Arial"/>
                <a:cs typeface="Arial"/>
                <a:sym typeface="Arial"/>
                <a:hlinkClick r:id="rId2"/>
              </a:rPr>
              <a:t>mass media</a:t>
            </a:r>
            <a:r>
              <a:rPr b="0" i="0" lang="en-US" sz="1100" u="sng" cap="none" strike="noStrike">
                <a:solidFill>
                  <a:srgbClr val="000000"/>
                </a:solidFill>
                <a:latin typeface="Arial"/>
                <a:ea typeface="Arial"/>
                <a:cs typeface="Arial"/>
                <a:sym typeface="Arial"/>
              </a:rPr>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According to the </a:t>
            </a:r>
            <a:r>
              <a:rPr b="0" i="0" lang="en-US" sz="1100" u="sng" cap="none" strike="noStrike">
                <a:solidFill>
                  <a:schemeClr val="hlink"/>
                </a:solidFill>
                <a:latin typeface="Arial"/>
                <a:ea typeface="Arial"/>
                <a:cs typeface="Arial"/>
                <a:sym typeface="Arial"/>
                <a:hlinkClick r:id="rId3"/>
              </a:rPr>
              <a:t>Center for Media Literacy</a:t>
            </a:r>
            <a:r>
              <a:rPr b="0" i="0" lang="en-US" sz="1100" u="none" cap="none" strike="noStrike">
                <a:solidFill>
                  <a:srgbClr val="000000"/>
                </a:solidFill>
                <a:latin typeface="Arial"/>
                <a:ea typeface="Arial"/>
                <a:cs typeface="Arial"/>
                <a:sym typeface="Arial"/>
              </a:rPr>
              <a:t>, media literacy "provides a framework to access, analyze, evaluate, create, and participate with messages in a variety of forms—from print to video to the </a:t>
            </a:r>
            <a:r>
              <a:rPr b="0" i="0" lang="en-US" sz="1100" u="sng" cap="none" strike="noStrike">
                <a:solidFill>
                  <a:schemeClr val="hlink"/>
                </a:solidFill>
                <a:latin typeface="Arial"/>
                <a:ea typeface="Arial"/>
                <a:cs typeface="Arial"/>
                <a:sym typeface="Arial"/>
                <a:hlinkClick r:id="rId4"/>
              </a:rPr>
              <a:t>internet</a:t>
            </a:r>
            <a:r>
              <a:rPr b="0" i="0" lang="en-US" sz="1100" u="none" cap="none" strike="noStrike">
                <a:solidFill>
                  <a:srgbClr val="000000"/>
                </a:solidFill>
                <a:latin typeface="Arial"/>
                <a:ea typeface="Arial"/>
                <a:cs typeface="Arial"/>
                <a:sym typeface="Arial"/>
              </a:rPr>
              <a:t>. Media literacy builds an understanding of the role of media in society as well as essential skills of inquiry and self-expression necessary for citizens of a democracy."</a:t>
            </a:r>
            <a:endParaRPr b="0" i="0" sz="1100" u="sng"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enables us to understand and evaluate all of the media messages we encounter on a daily basis, empowering us to make </a:t>
            </a:r>
            <a:r>
              <a:rPr b="1" i="0" lang="en-US" sz="1100" u="none" cap="none" strike="noStrike">
                <a:solidFill>
                  <a:srgbClr val="000000"/>
                </a:solidFill>
                <a:latin typeface="Arial"/>
                <a:ea typeface="Arial"/>
                <a:cs typeface="Arial"/>
                <a:sym typeface="Arial"/>
              </a:rPr>
              <a:t>better choices </a:t>
            </a:r>
            <a:r>
              <a:rPr b="0" i="0" lang="en-US" sz="1100" u="none" cap="none" strike="noStrike">
                <a:solidFill>
                  <a:srgbClr val="000000"/>
                </a:solidFill>
                <a:latin typeface="Arial"/>
                <a:ea typeface="Arial"/>
                <a:cs typeface="Arial"/>
                <a:sym typeface="Arial"/>
              </a:rPr>
              <a:t>about what we choose to read, watch, and listen to. It also helps us become smarter, more discerning members of society.</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Media scholar W. James Potter observes that all </a:t>
            </a:r>
            <a:r>
              <a:rPr b="0" i="0" lang="en-US" sz="1100" u="sng" cap="none" strike="noStrike">
                <a:solidFill>
                  <a:schemeClr val="hlink"/>
                </a:solidFill>
                <a:latin typeface="Arial"/>
                <a:ea typeface="Arial"/>
                <a:cs typeface="Arial"/>
                <a:sym typeface="Arial"/>
                <a:hlinkClick r:id="rId5"/>
              </a:rPr>
              <a:t>media messages</a:t>
            </a:r>
            <a:r>
              <a:rPr b="0" i="0" lang="en-US" sz="1100" u="none" cap="none" strike="noStrike">
                <a:solidFill>
                  <a:srgbClr val="000000"/>
                </a:solidFill>
                <a:latin typeface="Arial"/>
                <a:ea typeface="Arial"/>
                <a:cs typeface="Arial"/>
                <a:sym typeface="Arial"/>
              </a:rPr>
              <a:t> include four dimensions:</a:t>
            </a:r>
            <a:r>
              <a:rPr b="0" baseline="30000" i="0" lang="en-US" sz="1100" u="none" cap="none" strike="noStrike">
                <a:solidFill>
                  <a:srgbClr val="000000"/>
                </a:solidFill>
                <a:latin typeface="Arial"/>
                <a:ea typeface="Arial"/>
                <a:cs typeface="Arial"/>
                <a:sym typeface="Arial"/>
              </a:rPr>
              <a:t>10</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6"/>
              </a:rPr>
              <a:t>Cognitive</a:t>
            </a:r>
            <a:r>
              <a:rPr b="0" i="0" lang="en-US" sz="1100" u="none" cap="none" strike="noStrike">
                <a:solidFill>
                  <a:srgbClr val="000000"/>
                </a:solidFill>
                <a:latin typeface="Arial"/>
                <a:ea typeface="Arial"/>
                <a:cs typeface="Arial"/>
                <a:sym typeface="Arial"/>
              </a:rPr>
              <a:t>: the information that is being conveyed</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7"/>
              </a:rPr>
              <a:t>Emotional</a:t>
            </a:r>
            <a:r>
              <a:rPr b="0" i="0" lang="en-US" sz="1100" u="none" cap="none" strike="noStrike">
                <a:solidFill>
                  <a:srgbClr val="000000"/>
                </a:solidFill>
                <a:latin typeface="Arial"/>
                <a:ea typeface="Arial"/>
                <a:cs typeface="Arial"/>
                <a:sym typeface="Arial"/>
              </a:rPr>
              <a:t>: the underlying feelings that are being expressed</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Aesthetic: the overall precision and artistry of the message</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8"/>
              </a:rPr>
              <a:t>Moral</a:t>
            </a:r>
            <a:r>
              <a:rPr b="0" i="0" lang="en-US" sz="1100" u="none" cap="none" strike="noStrike">
                <a:solidFill>
                  <a:srgbClr val="000000"/>
                </a:solidFill>
                <a:latin typeface="Arial"/>
                <a:ea typeface="Arial"/>
                <a:cs typeface="Arial"/>
                <a:sym typeface="Arial"/>
              </a:rPr>
              <a:t>: the values being conveyed through the message</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psychologist Karen Dill-Shackleford suggests that we can use these four dimensions as a jumping off point to improve our media literacy skills.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Key competences for LLL (2018): Digital competence involves the </a:t>
            </a:r>
            <a:r>
              <a:rPr b="1" i="0" lang="en-US" sz="1100" u="none" cap="none" strike="noStrike">
                <a:solidFill>
                  <a:srgbClr val="000000"/>
                </a:solidFill>
                <a:latin typeface="Arial"/>
                <a:ea typeface="Arial"/>
                <a:cs typeface="Arial"/>
                <a:sym typeface="Arial"/>
              </a:rPr>
              <a:t>confident, critical and responsible use of</a:t>
            </a:r>
            <a:r>
              <a:rPr b="0" i="0" lang="en-US" sz="1100" u="none" cap="none" strike="noStrike">
                <a:solidFill>
                  <a:srgbClr val="000000"/>
                </a:solidFill>
                <a:latin typeface="Arial"/>
                <a:ea typeface="Arial"/>
                <a:cs typeface="Arial"/>
                <a:sym typeface="Arial"/>
              </a:rPr>
              <a:t>, and engagement with</a:t>
            </a:r>
            <a:r>
              <a:rPr b="1" i="0" lang="en-US" sz="1100" u="none" cap="none" strike="noStrike">
                <a:solidFill>
                  <a:srgbClr val="000000"/>
                </a:solidFill>
                <a:latin typeface="Arial"/>
                <a:ea typeface="Arial"/>
                <a:cs typeface="Arial"/>
                <a:sym typeface="Arial"/>
              </a:rPr>
              <a:t>, digital technologies </a:t>
            </a:r>
            <a:r>
              <a:rPr b="0" i="0" lang="en-US" sz="1100" u="none" cap="none" strike="noStrike">
                <a:solidFill>
                  <a:srgbClr val="000000"/>
                </a:solidFill>
                <a:latin typeface="Arial"/>
                <a:ea typeface="Arial"/>
                <a:cs typeface="Arial"/>
                <a:sym typeface="Arial"/>
              </a:rPr>
              <a:t>for learning, at work, and for participation in society. It includes information and data literacy, communication and collaboration, </a:t>
            </a:r>
            <a:r>
              <a:rPr b="1" i="0" lang="en-US" sz="1100" u="none" cap="none" strike="noStrike">
                <a:solidFill>
                  <a:srgbClr val="000000"/>
                </a:solidFill>
                <a:latin typeface="Arial"/>
                <a:ea typeface="Arial"/>
                <a:cs typeface="Arial"/>
                <a:sym typeface="Arial"/>
              </a:rPr>
              <a:t>media literacy</a:t>
            </a:r>
            <a:r>
              <a:rPr b="0" i="0" lang="en-US" sz="1100" u="none" cap="none" strike="noStrike">
                <a:solidFill>
                  <a:srgbClr val="000000"/>
                </a:solidFill>
                <a:latin typeface="Arial"/>
                <a:ea typeface="Arial"/>
                <a:cs typeface="Arial"/>
                <a:sym typeface="Arial"/>
              </a:rPr>
              <a:t>, digital content creation (including programming), safety (including digital well-being and competences related to cybersecurity), intellectual property related questions, problem solving and critical thinking.</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Key competences for LLL (2018): Digital competence involves the </a:t>
            </a:r>
            <a:r>
              <a:rPr b="1" i="0" lang="en-US" sz="1100" u="none" cap="none" strike="noStrike">
                <a:solidFill>
                  <a:srgbClr val="000000"/>
                </a:solidFill>
                <a:latin typeface="Arial"/>
                <a:ea typeface="Arial"/>
                <a:cs typeface="Arial"/>
                <a:sym typeface="Arial"/>
              </a:rPr>
              <a:t>confident, critical and responsible use of</a:t>
            </a:r>
            <a:r>
              <a:rPr b="0" i="0" lang="en-US" sz="1100" u="none" cap="none" strike="noStrike">
                <a:solidFill>
                  <a:srgbClr val="000000"/>
                </a:solidFill>
                <a:latin typeface="Arial"/>
                <a:ea typeface="Arial"/>
                <a:cs typeface="Arial"/>
                <a:sym typeface="Arial"/>
              </a:rPr>
              <a:t>, and engagement with</a:t>
            </a:r>
            <a:r>
              <a:rPr b="1" i="0" lang="en-US" sz="1100" u="none" cap="none" strike="noStrike">
                <a:solidFill>
                  <a:srgbClr val="000000"/>
                </a:solidFill>
                <a:latin typeface="Arial"/>
                <a:ea typeface="Arial"/>
                <a:cs typeface="Arial"/>
                <a:sym typeface="Arial"/>
              </a:rPr>
              <a:t>, digital technologies </a:t>
            </a:r>
            <a:r>
              <a:rPr b="0" i="0" lang="en-US" sz="1100" u="none" cap="none" strike="noStrike">
                <a:solidFill>
                  <a:srgbClr val="000000"/>
                </a:solidFill>
                <a:latin typeface="Arial"/>
                <a:ea typeface="Arial"/>
                <a:cs typeface="Arial"/>
                <a:sym typeface="Arial"/>
              </a:rPr>
              <a:t>for learning, at work, and for participation in society. It includes information and data literacy, communication and collaboration, </a:t>
            </a:r>
            <a:r>
              <a:rPr b="1" i="0" lang="en-US" sz="1100" u="none" cap="none" strike="noStrike">
                <a:solidFill>
                  <a:srgbClr val="000000"/>
                </a:solidFill>
                <a:latin typeface="Arial"/>
                <a:ea typeface="Arial"/>
                <a:cs typeface="Arial"/>
                <a:sym typeface="Arial"/>
              </a:rPr>
              <a:t>media literacy</a:t>
            </a:r>
            <a:r>
              <a:rPr b="0" i="0" lang="en-US" sz="1100" u="none" cap="none" strike="noStrike">
                <a:solidFill>
                  <a:srgbClr val="000000"/>
                </a:solidFill>
                <a:latin typeface="Arial"/>
                <a:ea typeface="Arial"/>
                <a:cs typeface="Arial"/>
                <a:sym typeface="Arial"/>
              </a:rPr>
              <a:t>, digital content creation (including programming), safety (including digital well-being and competences related to cybersecurity), intellectual property related questions, problem solving and critical thinking.</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The Official Journal 2018/C 189/01: </a:t>
            </a:r>
            <a:r>
              <a:rPr b="0" i="0" lang="en-US" sz="1100" u="sng" cap="none" strike="noStrike">
                <a:solidFill>
                  <a:srgbClr val="000000"/>
                </a:solidFill>
                <a:latin typeface="Arial"/>
                <a:ea typeface="Arial"/>
                <a:cs typeface="Arial"/>
                <a:sym typeface="Arial"/>
              </a:rPr>
              <a:t>https://eur-lex.europa.eu/legal-content/EN/TXT/?uri=OJ%3AC%3A2018 %3A189 %3ATOC</a:t>
            </a: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4 levels: Foundation; Intermediate; Advanced; </a:t>
            </a:r>
            <a:r>
              <a:rPr b="0" i="0" lang="en-US" sz="1100" u="none" cap="none" strike="noStrike">
                <a:solidFill>
                  <a:srgbClr val="000000"/>
                </a:solidFill>
                <a:latin typeface="Arial"/>
                <a:ea typeface="Arial"/>
                <a:cs typeface="Arial"/>
                <a:sym typeface="Arial"/>
              </a:rPr>
              <a:t>Highly specialised – each level has 2 steps</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The levels differ by: </a:t>
            </a:r>
            <a:r>
              <a:rPr b="1" i="0" lang="en-US" sz="1100" u="none" cap="none" strike="noStrike">
                <a:solidFill>
                  <a:srgbClr val="000000"/>
                </a:solidFill>
                <a:latin typeface="Arial"/>
                <a:ea typeface="Arial"/>
                <a:cs typeface="Arial"/>
                <a:sym typeface="Arial"/>
              </a:rPr>
              <a:t>complexity</a:t>
            </a:r>
            <a:r>
              <a:rPr b="0" i="0" lang="en-US" sz="1100" u="none" cap="none" strike="noStrike">
                <a:solidFill>
                  <a:srgbClr val="000000"/>
                </a:solidFill>
                <a:latin typeface="Arial"/>
                <a:ea typeface="Arial"/>
                <a:cs typeface="Arial"/>
                <a:sym typeface="Arial"/>
              </a:rPr>
              <a:t> of tasks (person can do); </a:t>
            </a:r>
            <a:r>
              <a:rPr b="1" i="0" lang="en-US" sz="1100" u="none" cap="none" strike="noStrike">
                <a:solidFill>
                  <a:srgbClr val="000000"/>
                </a:solidFill>
                <a:latin typeface="Arial"/>
                <a:ea typeface="Arial"/>
                <a:cs typeface="Arial"/>
                <a:sym typeface="Arial"/>
              </a:rPr>
              <a:t>autonomy</a:t>
            </a:r>
            <a:r>
              <a:rPr b="0" i="0" lang="en-US" sz="1100" u="none" cap="none" strike="noStrike">
                <a:solidFill>
                  <a:srgbClr val="000000"/>
                </a:solidFill>
                <a:latin typeface="Arial"/>
                <a:ea typeface="Arial"/>
                <a:cs typeface="Arial"/>
                <a:sym typeface="Arial"/>
              </a:rPr>
              <a:t> (with guidance, on his own… to guide others) &amp; cognitive domain (remembering, understanding, applying, evaluating, creating)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The Official Journal 2018/C 189/01: </a:t>
            </a:r>
            <a:r>
              <a:rPr b="0" i="0" lang="en-US" sz="1100" u="sng" cap="none" strike="noStrike">
                <a:solidFill>
                  <a:srgbClr val="000000"/>
                </a:solidFill>
                <a:latin typeface="Arial"/>
                <a:ea typeface="Arial"/>
                <a:cs typeface="Arial"/>
                <a:sym typeface="Arial"/>
              </a:rPr>
              <a:t>https://eur-lex.europa.eu/legal-content/EN/TXT/?uri=OJ%3AC%3A2018 %3A189 %3ATOC</a:t>
            </a:r>
            <a:endParaRPr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https://medialiteracynow.org/what-is-media-literacy/</a:t>
            </a:r>
            <a:endParaRPr/>
          </a:p>
          <a:p>
            <a:pPr indent="0" lvl="0" marL="0" rtl="0" algn="l">
              <a:lnSpc>
                <a:spcPct val="100000"/>
              </a:lnSpc>
              <a:spcBef>
                <a:spcPts val="0"/>
              </a:spcBef>
              <a:spcAft>
                <a:spcPts val="0"/>
              </a:spcAft>
              <a:buSzPts val="1100"/>
              <a:buNone/>
            </a:pPr>
            <a:r>
              <a:rPr lang="en-US"/>
              <a:t>Set of skills that helps people to analyze the messages that they receive and send; to unlock the meaning…</a:t>
            </a:r>
            <a:endParaRPr/>
          </a:p>
          <a:p>
            <a:pPr indent="0" lvl="0" marL="0" rtl="0" algn="l">
              <a:lnSpc>
                <a:spcPct val="100000"/>
              </a:lnSpc>
              <a:spcBef>
                <a:spcPts val="0"/>
              </a:spcBef>
              <a:spcAft>
                <a:spcPts val="0"/>
              </a:spcAft>
              <a:buSzPts val="1100"/>
              <a:buNone/>
            </a:pPr>
            <a:r>
              <a:rPr lang="en-US"/>
              <a:t>5 key questions: 1/ Who created that message; 2/ What creative techniques are used to attract my attention?; 3/ How might different people understand this message differently from me?; 4/ What lifestyles, values and points of view are represented in or omitted from this message?; 5/ Why is this message being sent?</a:t>
            </a:r>
            <a:endParaRPr/>
          </a:p>
          <a:p>
            <a:pPr indent="0" lvl="0" marL="0" marR="0" rtl="0" algn="l">
              <a:lnSpc>
                <a:spcPct val="100000"/>
              </a:lnSpc>
              <a:spcBef>
                <a:spcPts val="0"/>
              </a:spcBef>
              <a:spcAft>
                <a:spcPts val="0"/>
              </a:spcAft>
              <a:buClr>
                <a:srgbClr val="000000"/>
              </a:buClr>
              <a:buSzPts val="1100"/>
              <a:buFont typeface="Arial"/>
              <a:buNone/>
            </a:pPr>
            <a:r>
              <a:rPr lang="en-US"/>
              <a:t>Media literacy </a:t>
            </a:r>
            <a:r>
              <a:rPr b="1" i="0" lang="en-US" sz="1100" u="none" cap="none" strike="noStrike">
                <a:solidFill>
                  <a:srgbClr val="000000"/>
                </a:solidFill>
                <a:latin typeface="Arial"/>
                <a:ea typeface="Arial"/>
                <a:cs typeface="Arial"/>
                <a:sym typeface="Arial"/>
              </a:rPr>
              <a:t>expands the concept of literacy</a:t>
            </a:r>
            <a:r>
              <a:rPr b="0" i="0" lang="en-US" sz="1100" u="none" cap="none" strike="noStrike">
                <a:solidFill>
                  <a:srgbClr val="000000"/>
                </a:solidFill>
                <a:latin typeface="Arial"/>
                <a:ea typeface="Arial"/>
                <a:cs typeface="Arial"/>
                <a:sym typeface="Arial"/>
              </a:rPr>
              <a:t>, as today’s messages come in many forms and literacy can </a:t>
            </a:r>
            <a:r>
              <a:rPr b="1" i="0" lang="en-US" sz="1100" u="none" cap="none" strike="noStrike">
                <a:solidFill>
                  <a:srgbClr val="000000"/>
                </a:solidFill>
                <a:latin typeface="Arial"/>
                <a:ea typeface="Arial"/>
                <a:cs typeface="Arial"/>
                <a:sym typeface="Arial"/>
              </a:rPr>
              <a:t>no longer refer simply to the ability to read and write</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1" i="0" lang="en-US" sz="1100" u="none" cap="none" strike="noStrike">
                <a:solidFill>
                  <a:srgbClr val="000000"/>
                </a:solidFill>
                <a:latin typeface="Arial"/>
                <a:ea typeface="Arial"/>
                <a:cs typeface="Arial"/>
                <a:sym typeface="Arial"/>
              </a:rPr>
              <a:t>Media Literacy is the ability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Decode media messages (including the systems in which they exist).</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Assess the influence of those messages on thoughts, feelings, and behaviors.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Create media thoughtfully and conscientiously.</a:t>
            </a:r>
            <a:endParaRPr/>
          </a:p>
          <a:p>
            <a:pPr indent="0" lvl="0" marL="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Key 21st century skill which teaches students to apply critical thinking to media messages </a:t>
            </a:r>
            <a:r>
              <a:rPr b="0" i="0" lang="en-US" sz="1100" u="none" cap="none" strike="noStrike">
                <a:solidFill>
                  <a:srgbClr val="000000"/>
                </a:solidFill>
                <a:latin typeface="Arial"/>
                <a:ea typeface="Arial"/>
                <a:cs typeface="Arial"/>
                <a:sym typeface="Arial"/>
              </a:rPr>
              <a:t>and to use media to create their own messages; critical to the health and well-being (offers a solution to public health issues, such as body image issues and substance use, exacerbated by toxic media messages); Empowers all people to engage in a global media environment… (civic engagement; </a:t>
            </a:r>
            <a:r>
              <a:rPr b="1" i="0" lang="en-US" sz="1100" u="none" cap="none" strike="noStrike">
                <a:solidFill>
                  <a:srgbClr val="000000"/>
                </a:solidFill>
                <a:latin typeface="Arial"/>
                <a:ea typeface="Arial"/>
                <a:cs typeface="Arial"/>
                <a:sym typeface="Arial"/>
              </a:rPr>
              <a:t>better </a:t>
            </a:r>
            <a:r>
              <a:rPr b="0" i="0" lang="en-US" sz="1100" u="none" cap="none" strike="noStrike">
                <a:solidFill>
                  <a:srgbClr val="000000"/>
                </a:solidFill>
                <a:latin typeface="Arial"/>
                <a:ea typeface="Arial"/>
                <a:cs typeface="Arial"/>
                <a:sym typeface="Arial"/>
              </a:rPr>
              <a:t>digital</a:t>
            </a:r>
            <a:r>
              <a:rPr b="1" i="0" lang="en-US" sz="1100" u="none" cap="none" strike="noStrike">
                <a:solidFill>
                  <a:srgbClr val="000000"/>
                </a:solidFill>
                <a:latin typeface="Arial"/>
                <a:ea typeface="Arial"/>
                <a:cs typeface="Arial"/>
                <a:sym typeface="Arial"/>
              </a:rPr>
              <a:t> citizens as we consume media</a:t>
            </a:r>
            <a:r>
              <a:rPr b="0" i="0" lang="en-US" sz="1100" u="none" cap="none" strike="noStrike">
                <a:solidFill>
                  <a:srgbClr val="000000"/>
                </a:solidFill>
                <a:latin typeface="Arial"/>
                <a:ea typeface="Arial"/>
                <a:cs typeface="Arial"/>
                <a:sym typeface="Arial"/>
              </a:rPr>
              <a:t>, produce and share own stories);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Used well, the media can entertain and inform children in positive ways. However, since most children aren’t taught to use media thoughtfully, many media messages contribute to public health issues such as obesity, bullying and aggression, low self-esteem, depression, negative body image, risky sexual behavior, and substance abuse, among other problems.</a:t>
            </a:r>
            <a:endParaRPr b="0"/>
          </a:p>
          <a:p>
            <a:pPr indent="0" lvl="0" marL="0" rtl="0" algn="l">
              <a:lnSpc>
                <a:spcPct val="100000"/>
              </a:lnSpc>
              <a:spcBef>
                <a:spcPts val="0"/>
              </a:spcBef>
              <a:spcAft>
                <a:spcPts val="0"/>
              </a:spcAft>
              <a:buSzPts val="1100"/>
              <a:buNone/>
            </a:pPr>
            <a:r>
              <a:rPr lang="en-US"/>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https://www.verywellmind.com/what-is-media-literacy-5214468</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is the ability to apply critical thinking skills to the messages, signs, and symbols transmitted through </a:t>
            </a:r>
            <a:r>
              <a:rPr b="0" i="0" lang="en-US" sz="1100" u="sng" cap="none" strike="noStrike">
                <a:solidFill>
                  <a:schemeClr val="hlink"/>
                </a:solidFill>
                <a:latin typeface="Arial"/>
                <a:ea typeface="Arial"/>
                <a:cs typeface="Arial"/>
                <a:sym typeface="Arial"/>
                <a:hlinkClick r:id="rId2"/>
              </a:rPr>
              <a:t>mass media</a:t>
            </a:r>
            <a:r>
              <a:rPr b="0" i="0" lang="en-US" sz="1100" u="sng" cap="none" strike="noStrike">
                <a:solidFill>
                  <a:srgbClr val="000000"/>
                </a:solidFill>
                <a:latin typeface="Arial"/>
                <a:ea typeface="Arial"/>
                <a:cs typeface="Arial"/>
                <a:sym typeface="Arial"/>
              </a:rPr>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According to the </a:t>
            </a:r>
            <a:r>
              <a:rPr b="0" i="0" lang="en-US" sz="1100" u="sng" cap="none" strike="noStrike">
                <a:solidFill>
                  <a:schemeClr val="hlink"/>
                </a:solidFill>
                <a:latin typeface="Arial"/>
                <a:ea typeface="Arial"/>
                <a:cs typeface="Arial"/>
                <a:sym typeface="Arial"/>
                <a:hlinkClick r:id="rId3"/>
              </a:rPr>
              <a:t>Center for Media Literacy</a:t>
            </a:r>
            <a:r>
              <a:rPr b="0" i="0" lang="en-US" sz="1100" u="none" cap="none" strike="noStrike">
                <a:solidFill>
                  <a:srgbClr val="000000"/>
                </a:solidFill>
                <a:latin typeface="Arial"/>
                <a:ea typeface="Arial"/>
                <a:cs typeface="Arial"/>
                <a:sym typeface="Arial"/>
              </a:rPr>
              <a:t>, media literacy "provides a framework to access, analyze, evaluate, create, and participate with messages in a variety of forms—from print to video to the </a:t>
            </a:r>
            <a:r>
              <a:rPr b="0" i="0" lang="en-US" sz="1100" u="sng" cap="none" strike="noStrike">
                <a:solidFill>
                  <a:schemeClr val="hlink"/>
                </a:solidFill>
                <a:latin typeface="Arial"/>
                <a:ea typeface="Arial"/>
                <a:cs typeface="Arial"/>
                <a:sym typeface="Arial"/>
                <a:hlinkClick r:id="rId4"/>
              </a:rPr>
              <a:t>internet</a:t>
            </a:r>
            <a:r>
              <a:rPr b="0" i="0" lang="en-US" sz="1100" u="none" cap="none" strike="noStrike">
                <a:solidFill>
                  <a:srgbClr val="000000"/>
                </a:solidFill>
                <a:latin typeface="Arial"/>
                <a:ea typeface="Arial"/>
                <a:cs typeface="Arial"/>
                <a:sym typeface="Arial"/>
              </a:rPr>
              <a:t>. Media literacy builds an understanding of the role of media in society as well as essential skills of inquiry and self-expression necessary for citizens of a democracy."</a:t>
            </a:r>
            <a:endParaRPr b="0" i="0" sz="1100" u="sng"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enables us to understand and evaluate all of the media messages we encounter on a daily basis, empowering us to make </a:t>
            </a:r>
            <a:r>
              <a:rPr b="1" i="0" lang="en-US" sz="1100" u="none" cap="none" strike="noStrike">
                <a:solidFill>
                  <a:srgbClr val="000000"/>
                </a:solidFill>
                <a:latin typeface="Arial"/>
                <a:ea typeface="Arial"/>
                <a:cs typeface="Arial"/>
                <a:sym typeface="Arial"/>
              </a:rPr>
              <a:t>better choices </a:t>
            </a:r>
            <a:r>
              <a:rPr b="0" i="0" lang="en-US" sz="1100" u="none" cap="none" strike="noStrike">
                <a:solidFill>
                  <a:srgbClr val="000000"/>
                </a:solidFill>
                <a:latin typeface="Arial"/>
                <a:ea typeface="Arial"/>
                <a:cs typeface="Arial"/>
                <a:sym typeface="Arial"/>
              </a:rPr>
              <a:t>about what we choose to read, watch, and listen to. It also helps us become smarter, more discerning members of society.</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Media scholar W. James Potter observes that all </a:t>
            </a:r>
            <a:r>
              <a:rPr b="0" i="0" lang="en-US" sz="1100" u="sng" cap="none" strike="noStrike">
                <a:solidFill>
                  <a:schemeClr val="hlink"/>
                </a:solidFill>
                <a:latin typeface="Arial"/>
                <a:ea typeface="Arial"/>
                <a:cs typeface="Arial"/>
                <a:sym typeface="Arial"/>
                <a:hlinkClick r:id="rId5"/>
              </a:rPr>
              <a:t>media messages</a:t>
            </a:r>
            <a:r>
              <a:rPr b="0" i="0" lang="en-US" sz="1100" u="none" cap="none" strike="noStrike">
                <a:solidFill>
                  <a:srgbClr val="000000"/>
                </a:solidFill>
                <a:latin typeface="Arial"/>
                <a:ea typeface="Arial"/>
                <a:cs typeface="Arial"/>
                <a:sym typeface="Arial"/>
              </a:rPr>
              <a:t> include four dimensions:</a:t>
            </a:r>
            <a:r>
              <a:rPr b="0" baseline="30000" i="0" lang="en-US" sz="1100" u="none" cap="none" strike="noStrike">
                <a:solidFill>
                  <a:srgbClr val="000000"/>
                </a:solidFill>
                <a:latin typeface="Arial"/>
                <a:ea typeface="Arial"/>
                <a:cs typeface="Arial"/>
                <a:sym typeface="Arial"/>
              </a:rPr>
              <a:t>10</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6"/>
              </a:rPr>
              <a:t>Cognitive</a:t>
            </a:r>
            <a:r>
              <a:rPr b="0" i="0" lang="en-US" sz="1100" u="none" cap="none" strike="noStrike">
                <a:solidFill>
                  <a:srgbClr val="000000"/>
                </a:solidFill>
                <a:latin typeface="Arial"/>
                <a:ea typeface="Arial"/>
                <a:cs typeface="Arial"/>
                <a:sym typeface="Arial"/>
              </a:rPr>
              <a:t>: the information that is being conveyed</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7"/>
              </a:rPr>
              <a:t>Emotional</a:t>
            </a:r>
            <a:r>
              <a:rPr b="0" i="0" lang="en-US" sz="1100" u="none" cap="none" strike="noStrike">
                <a:solidFill>
                  <a:srgbClr val="000000"/>
                </a:solidFill>
                <a:latin typeface="Arial"/>
                <a:ea typeface="Arial"/>
                <a:cs typeface="Arial"/>
                <a:sym typeface="Arial"/>
              </a:rPr>
              <a:t>: the underlying feelings that are being expressed</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Aesthetic: the overall precision and artistry of the message</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8"/>
              </a:rPr>
              <a:t>Moral</a:t>
            </a:r>
            <a:r>
              <a:rPr b="0" i="0" lang="en-US" sz="1100" u="none" cap="none" strike="noStrike">
                <a:solidFill>
                  <a:srgbClr val="000000"/>
                </a:solidFill>
                <a:latin typeface="Arial"/>
                <a:ea typeface="Arial"/>
                <a:cs typeface="Arial"/>
                <a:sym typeface="Arial"/>
              </a:rPr>
              <a:t>: the values being conveyed through the message</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psychologist Karen Dill-Shackleford suggests that we can use these four dimensions as a jumping off point to improve our media literacy skills.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7001525" y="178513"/>
            <a:ext cx="202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5"/>
          <p:cNvPicPr preferRelativeResize="0"/>
          <p:nvPr/>
        </p:nvPicPr>
        <p:blipFill rotWithShape="1">
          <a:blip r:embed="rId2">
            <a:alphaModFix/>
          </a:blip>
          <a:srcRect b="0" l="0" r="0" t="0"/>
          <a:stretch/>
        </p:blipFill>
        <p:spPr>
          <a:xfrm>
            <a:off x="-72150" y="3683575"/>
            <a:ext cx="2708725" cy="2166976"/>
          </a:xfrm>
          <a:prstGeom prst="rect">
            <a:avLst/>
          </a:prstGeom>
          <a:noFill/>
          <a:ln>
            <a:noFill/>
          </a:ln>
        </p:spPr>
      </p:pic>
      <p:pic>
        <p:nvPicPr>
          <p:cNvPr id="30" name="Google Shape;30;p5"/>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31" name="Google Shape;31;p5"/>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igitalyouth.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hyperlink" Target="http://creativecommons.org/licenses/by-nc/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18.jpg"/><Relationship Id="rId7" Type="http://schemas.openxmlformats.org/officeDocument/2006/relationships/image" Target="../media/image17.jpg"/><Relationship Id="rId8"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rgbClr val="304A9D"/>
                </a:solidFill>
                <a:highlight>
                  <a:schemeClr val="lt1"/>
                </a:highlight>
                <a:latin typeface="Verdana"/>
                <a:ea typeface="Verdana"/>
                <a:cs typeface="Verdana"/>
                <a:sym typeface="Verdana"/>
              </a:rPr>
              <a:t>Digital</a:t>
            </a:r>
            <a:r>
              <a:rPr b="1" lang="en-US">
                <a:solidFill>
                  <a:srgbClr val="304A9D"/>
                </a:solidFill>
                <a:highlight>
                  <a:schemeClr val="lt1"/>
                </a:highlight>
                <a:latin typeface="Verdana"/>
                <a:ea typeface="Verdana"/>
                <a:cs typeface="Verdana"/>
                <a:sym typeface="Verdana"/>
              </a:rPr>
              <a:t>na medijska pismenost</a:t>
            </a:r>
            <a:endParaRPr b="1" i="0" sz="2200" u="none" cap="none" strike="noStrike">
              <a:solidFill>
                <a:srgbClr val="304A9D"/>
              </a:solidFill>
              <a:highlight>
                <a:srgbClr val="FFFFFF"/>
              </a:highlight>
              <a:latin typeface="Verdana"/>
              <a:ea typeface="Verdana"/>
              <a:cs typeface="Verdana"/>
              <a:sym typeface="Verdana"/>
            </a:endParaRPr>
          </a:p>
        </p:txBody>
      </p:sp>
      <p:sp>
        <p:nvSpPr>
          <p:cNvPr id="64" name="Google Shape;64;p13"/>
          <p:cNvSpPr txBox="1"/>
          <p:nvPr/>
        </p:nvSpPr>
        <p:spPr>
          <a:xfrm>
            <a:off x="159250" y="3163525"/>
            <a:ext cx="47430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dk1"/>
              </a:solidFill>
              <a:highlight>
                <a:schemeClr val="lt1"/>
              </a:highlight>
              <a:latin typeface="Verdana"/>
              <a:ea typeface="Verdana"/>
              <a:cs typeface="Verdana"/>
              <a:sym typeface="Verdana"/>
            </a:endParaRPr>
          </a:p>
        </p:txBody>
      </p:sp>
      <p:sp>
        <p:nvSpPr>
          <p:cNvPr id="65" name="Google Shape;65;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hlink"/>
                </a:solidFill>
                <a:latin typeface="Verdana"/>
                <a:ea typeface="Verdana"/>
                <a:cs typeface="Verdana"/>
                <a:sym typeface="Verdana"/>
                <a:hlinkClick r:id="rId3"/>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230925" y="608895"/>
            <a:ext cx="8520600" cy="65749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Medijska pismenost - različne definicije</a:t>
            </a:r>
            <a:endParaRPr b="1" i="0" sz="2400" u="none" cap="none" strike="noStrike">
              <a:solidFill>
                <a:srgbClr val="304A9D"/>
              </a:solidFill>
              <a:latin typeface="Verdana"/>
              <a:ea typeface="Verdana"/>
              <a:cs typeface="Verdana"/>
              <a:sym typeface="Verdana"/>
            </a:endParaRPr>
          </a:p>
        </p:txBody>
      </p:sp>
      <p:sp>
        <p:nvSpPr>
          <p:cNvPr id="131" name="Google Shape;131;p22"/>
          <p:cNvSpPr txBox="1"/>
          <p:nvPr/>
        </p:nvSpPr>
        <p:spPr>
          <a:xfrm>
            <a:off x="254725" y="1143932"/>
            <a:ext cx="84729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US" sz="1300"/>
              <a:t>1/ Medijska pismenost je sposobnost uporabe veščin kritičnega razmišljanja pri sporočilih, znakih in simbolih, ki jih posredujejo množični mediji.</a:t>
            </a:r>
            <a:endParaRPr sz="1300"/>
          </a:p>
          <a:p>
            <a:pPr indent="0" lvl="0" marL="0" marR="0" rtl="0" algn="l">
              <a:lnSpc>
                <a:spcPct val="100000"/>
              </a:lnSpc>
              <a:spcBef>
                <a:spcPts val="0"/>
              </a:spcBef>
              <a:spcAft>
                <a:spcPts val="0"/>
              </a:spcAft>
              <a:buClr>
                <a:schemeClr val="dk1"/>
              </a:buClr>
              <a:buSzPts val="1100"/>
              <a:buFont typeface="Arial"/>
              <a:buNone/>
            </a:pPr>
            <a:r>
              <a:t/>
            </a:r>
            <a:endParaRPr sz="1300"/>
          </a:p>
          <a:p>
            <a:pPr indent="0" lvl="0" marL="0" marR="0" rtl="0" algn="l">
              <a:lnSpc>
                <a:spcPct val="100000"/>
              </a:lnSpc>
              <a:spcBef>
                <a:spcPts val="0"/>
              </a:spcBef>
              <a:spcAft>
                <a:spcPts val="0"/>
              </a:spcAft>
              <a:buClr>
                <a:schemeClr val="dk1"/>
              </a:buClr>
              <a:buSzPts val="1100"/>
              <a:buFont typeface="Arial"/>
              <a:buNone/>
            </a:pPr>
            <a:r>
              <a:rPr lang="en-US" sz="1300"/>
              <a:t>2/ Medijska pismenost je sposobnost:</a:t>
            </a:r>
            <a:endParaRPr sz="1300"/>
          </a:p>
          <a:p>
            <a:pPr indent="0" lvl="0" marL="0" marR="0" rtl="0" algn="l">
              <a:lnSpc>
                <a:spcPct val="100000"/>
              </a:lnSpc>
              <a:spcBef>
                <a:spcPts val="0"/>
              </a:spcBef>
              <a:spcAft>
                <a:spcPts val="0"/>
              </a:spcAft>
              <a:buClr>
                <a:schemeClr val="dk1"/>
              </a:buClr>
              <a:buSzPts val="1100"/>
              <a:buFont typeface="Arial"/>
              <a:buNone/>
            </a:pPr>
            <a:r>
              <a:rPr lang="en-US" sz="1300"/>
              <a:t>dekodirati medijska sporočila (vključno s sistemi, v katerih obstajajo);</a:t>
            </a:r>
            <a:endParaRPr sz="1300"/>
          </a:p>
          <a:p>
            <a:pPr indent="0" lvl="0" marL="0" marR="0" rtl="0" algn="l">
              <a:lnSpc>
                <a:spcPct val="100000"/>
              </a:lnSpc>
              <a:spcBef>
                <a:spcPts val="0"/>
              </a:spcBef>
              <a:spcAft>
                <a:spcPts val="0"/>
              </a:spcAft>
              <a:buClr>
                <a:schemeClr val="dk1"/>
              </a:buClr>
              <a:buSzPts val="1100"/>
              <a:buFont typeface="Arial"/>
              <a:buNone/>
            </a:pPr>
            <a:r>
              <a:rPr lang="en-US" sz="1300"/>
              <a:t>oceniti vpliv teh sporočil na misli, čustva in vedenje;</a:t>
            </a:r>
            <a:endParaRPr sz="1300"/>
          </a:p>
          <a:p>
            <a:pPr indent="0" lvl="0" marL="0" marR="0" rtl="0" algn="l">
              <a:lnSpc>
                <a:spcPct val="100000"/>
              </a:lnSpc>
              <a:spcBef>
                <a:spcPts val="0"/>
              </a:spcBef>
              <a:spcAft>
                <a:spcPts val="0"/>
              </a:spcAft>
              <a:buClr>
                <a:schemeClr val="dk1"/>
              </a:buClr>
              <a:buSzPts val="1100"/>
              <a:buFont typeface="Arial"/>
              <a:buNone/>
            </a:pPr>
            <a:r>
              <a:rPr lang="en-US" sz="1300"/>
              <a:t>premišljeno in vestno ustvarjati medije.</a:t>
            </a:r>
            <a:endParaRPr sz="1300"/>
          </a:p>
          <a:p>
            <a:pPr indent="0" lvl="0" marL="0" marR="0" rtl="0" algn="l">
              <a:lnSpc>
                <a:spcPct val="100000"/>
              </a:lnSpc>
              <a:spcBef>
                <a:spcPts val="0"/>
              </a:spcBef>
              <a:spcAft>
                <a:spcPts val="0"/>
              </a:spcAft>
              <a:buClr>
                <a:schemeClr val="dk1"/>
              </a:buClr>
              <a:buSzPts val="1100"/>
              <a:buFont typeface="Arial"/>
              <a:buNone/>
            </a:pPr>
            <a:r>
              <a:t/>
            </a:r>
            <a:endParaRPr sz="1300"/>
          </a:p>
          <a:p>
            <a:pPr indent="0" lvl="0" marL="0" marR="0" rtl="0" algn="l">
              <a:lnSpc>
                <a:spcPct val="100000"/>
              </a:lnSpc>
              <a:spcBef>
                <a:spcPts val="0"/>
              </a:spcBef>
              <a:spcAft>
                <a:spcPts val="0"/>
              </a:spcAft>
              <a:buClr>
                <a:schemeClr val="dk1"/>
              </a:buClr>
              <a:buSzPts val="1100"/>
              <a:buFont typeface="Arial"/>
              <a:buNone/>
            </a:pPr>
            <a:r>
              <a:rPr lang="en-US" sz="1300"/>
              <a:t>3/ Po podatkih Centra za medijsko pismenost medijska pismenost "zagotavlja okvir za dostop, analizo, vrednotenje, ustvarjanje in sodelovanje s sporočili v različnih oblikah - od tiska do videa in interneta. Medijska pismenost gradi razumevanje vloge medijev v družbi ter bistvene spretnosti raziskovanja in samoizražanja, ki so potrebne za državljane demokracije".</a:t>
            </a:r>
            <a:endParaRPr sz="1300"/>
          </a:p>
          <a:p>
            <a:pPr indent="0" lvl="0" marL="0" marR="0" rtl="0" algn="l">
              <a:lnSpc>
                <a:spcPct val="100000"/>
              </a:lnSpc>
              <a:spcBef>
                <a:spcPts val="0"/>
              </a:spcBef>
              <a:spcAft>
                <a:spcPts val="0"/>
              </a:spcAft>
              <a:buClr>
                <a:schemeClr val="dk1"/>
              </a:buClr>
              <a:buSzPts val="1100"/>
              <a:buFont typeface="Arial"/>
              <a:buNone/>
            </a:pPr>
            <a:r>
              <a:t/>
            </a:r>
            <a:endParaRPr sz="1300"/>
          </a:p>
          <a:p>
            <a:pPr indent="0" lvl="2" marL="0" marR="0" rtl="0" algn="l">
              <a:lnSpc>
                <a:spcPct val="100000"/>
              </a:lnSpc>
              <a:spcBef>
                <a:spcPts val="0"/>
              </a:spcBef>
              <a:spcAft>
                <a:spcPts val="0"/>
              </a:spcAft>
              <a:buNone/>
            </a:pPr>
            <a:r>
              <a:t/>
            </a:r>
            <a:endParaRPr sz="1300"/>
          </a:p>
        </p:txBody>
      </p:sp>
      <p:sp>
        <p:nvSpPr>
          <p:cNvPr id="132" name="Google Shape;132;p22"/>
          <p:cNvSpPr/>
          <p:nvPr/>
        </p:nvSpPr>
        <p:spPr>
          <a:xfrm>
            <a:off x="2792185" y="3802597"/>
            <a:ext cx="6188528" cy="1292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300"/>
              <a:t>Strokovnjak za medije W. James Potter ugotavlja, da imajo vsa medijska sporočila štiri razsežnosti:</a:t>
            </a:r>
            <a:endParaRPr b="0" baseline="3000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i="1" lang="en-US" sz="1300" u="sng"/>
              <a:t>Kognitivno:</a:t>
            </a:r>
            <a:r>
              <a:rPr lang="en-US" sz="1300"/>
              <a:t> informacije, ki se posredujejo.</a:t>
            </a:r>
            <a:endParaRPr sz="1300"/>
          </a:p>
          <a:p>
            <a:pPr indent="0" lvl="0" marL="0" marR="0" rtl="0" algn="l">
              <a:lnSpc>
                <a:spcPct val="100000"/>
              </a:lnSpc>
              <a:spcBef>
                <a:spcPts val="0"/>
              </a:spcBef>
              <a:spcAft>
                <a:spcPts val="0"/>
              </a:spcAft>
              <a:buClr>
                <a:schemeClr val="dk1"/>
              </a:buClr>
              <a:buSzPts val="1100"/>
              <a:buFont typeface="Arial"/>
              <a:buNone/>
            </a:pPr>
            <a:r>
              <a:rPr i="1" lang="en-US" sz="1300" u="sng"/>
              <a:t>Čustveno:</a:t>
            </a:r>
            <a:r>
              <a:rPr lang="en-US" sz="1300"/>
              <a:t> izraženi občutki, ki se skrivajo v ozadju.</a:t>
            </a:r>
            <a:endParaRPr sz="1300"/>
          </a:p>
          <a:p>
            <a:pPr indent="0" lvl="0" marL="0" marR="0" rtl="0" algn="l">
              <a:lnSpc>
                <a:spcPct val="100000"/>
              </a:lnSpc>
              <a:spcBef>
                <a:spcPts val="0"/>
              </a:spcBef>
              <a:spcAft>
                <a:spcPts val="0"/>
              </a:spcAft>
              <a:buClr>
                <a:schemeClr val="dk1"/>
              </a:buClr>
              <a:buSzPts val="1100"/>
              <a:buFont typeface="Arial"/>
              <a:buNone/>
            </a:pPr>
            <a:r>
              <a:rPr i="1" lang="en-US" sz="1300" u="sng"/>
              <a:t>Estetsko:</a:t>
            </a:r>
            <a:r>
              <a:rPr lang="en-US" sz="1300"/>
              <a:t> umetniškost sporočila</a:t>
            </a:r>
            <a:endParaRPr sz="1300"/>
          </a:p>
          <a:p>
            <a:pPr indent="0" lvl="0" marL="0" marR="0" rtl="0" algn="l">
              <a:lnSpc>
                <a:spcPct val="100000"/>
              </a:lnSpc>
              <a:spcBef>
                <a:spcPts val="0"/>
              </a:spcBef>
              <a:spcAft>
                <a:spcPts val="0"/>
              </a:spcAft>
              <a:buNone/>
            </a:pPr>
            <a:r>
              <a:rPr i="1" lang="en-US" sz="1300" u="sng"/>
              <a:t>Moralno:</a:t>
            </a:r>
            <a:r>
              <a:rPr lang="en-US" sz="1300"/>
              <a:t> vrednote, ki jih sporočilo izraža</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Digitalna pismenost</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Kaj je digitalna pismenost? - Delite svoje mnenje!</a:t>
            </a:r>
            <a:endParaRPr b="1" i="1" sz="2400" u="none" cap="none" strike="noStrike">
              <a:solidFill>
                <a:srgbClr val="304A9D"/>
              </a:solidFill>
              <a:latin typeface="Verdana"/>
              <a:ea typeface="Verdana"/>
              <a:cs typeface="Verdana"/>
              <a:sym typeface="Verdana"/>
            </a:endParaRPr>
          </a:p>
        </p:txBody>
      </p:sp>
      <p:sp>
        <p:nvSpPr>
          <p:cNvPr id="143" name="Google Shape;143;p24"/>
          <p:cNvSpPr txBox="1"/>
          <p:nvPr/>
        </p:nvSpPr>
        <p:spPr>
          <a:xfrm>
            <a:off x="235500" y="2571750"/>
            <a:ext cx="6051600" cy="1200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200">
                <a:solidFill>
                  <a:schemeClr val="dk1"/>
                </a:solidFill>
                <a:highlight>
                  <a:schemeClr val="lt1"/>
                </a:highlight>
                <a:latin typeface="Verdana"/>
                <a:ea typeface="Verdana"/>
                <a:cs typeface="Verdana"/>
                <a:sym typeface="Verdana"/>
              </a:rPr>
              <a:t>Ni prave ali napačne definicije.</a:t>
            </a:r>
            <a:endParaRPr sz="1200">
              <a:solidFill>
                <a:schemeClr val="dk1"/>
              </a:solidFill>
              <a:highlight>
                <a:schemeClr val="lt1"/>
              </a:highlight>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US" sz="1200">
                <a:solidFill>
                  <a:schemeClr val="dk1"/>
                </a:solidFill>
                <a:highlight>
                  <a:schemeClr val="lt1"/>
                </a:highlight>
                <a:latin typeface="Verdana"/>
                <a:ea typeface="Verdana"/>
                <a:cs typeface="Verdana"/>
                <a:sym typeface="Verdana"/>
              </a:rPr>
              <a:t>Svoje mnenje delite z drugimi udeleženci delavnice.</a:t>
            </a:r>
            <a:endParaRPr sz="1200">
              <a:solidFill>
                <a:schemeClr val="dk1"/>
              </a:solidFill>
              <a:highlight>
                <a:schemeClr val="lt1"/>
              </a:highlight>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US" sz="1200">
                <a:solidFill>
                  <a:schemeClr val="dk1"/>
                </a:solidFill>
                <a:highlight>
                  <a:schemeClr val="lt1"/>
                </a:highlight>
                <a:latin typeface="Verdana"/>
                <a:ea typeface="Verdana"/>
                <a:cs typeface="Verdana"/>
                <a:sym typeface="Verdana"/>
              </a:rPr>
              <a:t>Tako bomo oblikovali skupno opredelitev digitalne pismenosti za našo konkretno skupino.</a:t>
            </a:r>
            <a:endParaRPr sz="12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idx="4294967295" type="ctrTitle"/>
          </p:nvPr>
        </p:nvSpPr>
        <p:spPr>
          <a:xfrm>
            <a:off x="235500" y="784286"/>
            <a:ext cx="8520600" cy="59547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en-US">
                <a:solidFill>
                  <a:srgbClr val="304A9D"/>
                </a:solidFill>
                <a:highlight>
                  <a:schemeClr val="lt1"/>
                </a:highlight>
                <a:latin typeface="Verdana"/>
                <a:ea typeface="Verdana"/>
                <a:cs typeface="Verdana"/>
                <a:sym typeface="Verdana"/>
              </a:rPr>
              <a:t>Digitalna pismenost</a:t>
            </a:r>
            <a:endParaRPr b="1">
              <a:solidFill>
                <a:srgbClr val="304A9D"/>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49" name="Google Shape;149;p25"/>
          <p:cNvSpPr txBox="1"/>
          <p:nvPr/>
        </p:nvSpPr>
        <p:spPr>
          <a:xfrm>
            <a:off x="235500" y="1469575"/>
            <a:ext cx="77457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US" sz="1300"/>
              <a:t>V skladu s priporočilom o ključnih kompetencah za vseživljenjsko učenje (2018):</a:t>
            </a:r>
            <a:endParaRPr b="1" sz="1300"/>
          </a:p>
          <a:p>
            <a:pPr indent="0" lvl="0" marL="0" marR="0" rtl="0" algn="l">
              <a:lnSpc>
                <a:spcPct val="100000"/>
              </a:lnSpc>
              <a:spcBef>
                <a:spcPts val="0"/>
              </a:spcBef>
              <a:spcAft>
                <a:spcPts val="0"/>
              </a:spcAft>
              <a:buNone/>
            </a:pPr>
            <a:r>
              <a:rPr lang="en-US" sz="1300"/>
              <a:t>Digitalna kompetenca vključuje samozavestno, kritično in odgovorno uporabo digitalnih tehnologij in sodelovanje z njimi pri učenju, delu in sodelovanju v družbi. Vključuje informacijsko in podatkovno pismenost, komunikacijo in sodelovanje, </a:t>
            </a:r>
            <a:r>
              <a:rPr b="1" lang="en-US" sz="1300"/>
              <a:t>medijsko pismenost,</a:t>
            </a:r>
            <a:r>
              <a:rPr lang="en-US" sz="1300"/>
              <a:t> ustvarjanje digitalnih vsebin (vključno s programiranjem), varnost (vključno z digitalnim blagostanjem in kompetencami, povezanimi s kibernetsko varnostjo), vprašanja, povezana z intelektualno lastnino, reševanje problemov in kritično mišljenje.</a:t>
            </a:r>
            <a:endParaRPr sz="1300"/>
          </a:p>
          <a:p>
            <a:pPr indent="0" lvl="0" marL="0" marR="0" rtl="0" algn="l">
              <a:lnSpc>
                <a:spcPct val="100000"/>
              </a:lnSpc>
              <a:spcBef>
                <a:spcPts val="0"/>
              </a:spcBef>
              <a:spcAft>
                <a:spcPts val="0"/>
              </a:spcAft>
              <a:buNone/>
            </a:pPr>
            <a:r>
              <a:t/>
            </a:r>
            <a:endParaRPr b="1" sz="1300"/>
          </a:p>
          <a:p>
            <a:pPr indent="-304800" lvl="0" marL="457200" rtl="0" algn="l">
              <a:lnSpc>
                <a:spcPct val="150000"/>
              </a:lnSpc>
              <a:spcBef>
                <a:spcPts val="0"/>
              </a:spcBef>
              <a:spcAft>
                <a:spcPts val="0"/>
              </a:spcAft>
              <a:buClr>
                <a:schemeClr val="dk1"/>
              </a:buClr>
              <a:buSzPts val="1200"/>
              <a:buFont typeface="Roboto"/>
              <a:buChar char="●"/>
            </a:pPr>
            <a:r>
              <a:rPr b="1" lang="en-US" sz="1200">
                <a:solidFill>
                  <a:schemeClr val="dk1"/>
                </a:solidFill>
                <a:latin typeface="Roboto"/>
                <a:ea typeface="Roboto"/>
                <a:cs typeface="Roboto"/>
                <a:sym typeface="Roboto"/>
              </a:rPr>
              <a:t>Znanje... </a:t>
            </a:r>
            <a:r>
              <a:rPr lang="en-US" sz="1200">
                <a:solidFill>
                  <a:schemeClr val="dk1"/>
                </a:solidFill>
                <a:latin typeface="Roboto"/>
                <a:ea typeface="Roboto"/>
                <a:cs typeface="Roboto"/>
                <a:sym typeface="Roboto"/>
              </a:rPr>
              <a:t>osnovno delovanje in uporaba različnih naprav, programske opreme in omrežij; kritičen pristop do veljavnosti, zanesljivosti in vpliva informacij in podatkov... </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b="1" lang="en-US" sz="1200">
                <a:solidFill>
                  <a:schemeClr val="dk1"/>
                </a:solidFill>
                <a:latin typeface="Roboto"/>
                <a:ea typeface="Roboto"/>
                <a:cs typeface="Roboto"/>
                <a:sym typeface="Roboto"/>
              </a:rPr>
              <a:t>Spretnosti ... </a:t>
            </a:r>
            <a:r>
              <a:rPr lang="en-US" sz="1200">
                <a:solidFill>
                  <a:schemeClr val="dk1"/>
                </a:solidFill>
                <a:latin typeface="Roboto"/>
                <a:ea typeface="Roboto"/>
                <a:cs typeface="Roboto"/>
                <a:sym typeface="Roboto"/>
              </a:rPr>
              <a:t>sposobnost uporabe, dostopa, filtriranja, vrednotenja, ustvarjanja, programiranja in deljenja digitalnih vsebin; upravljanje in varovanje informacij, vsebin, podatkov in digitalnih identitet; prepoznavanje in učinkovito sodelovanje s programsko opremo, napravami, umetno inteligenco ali roboti </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b="1" lang="en-US" sz="1200">
                <a:solidFill>
                  <a:schemeClr val="dk1"/>
                </a:solidFill>
                <a:latin typeface="Roboto"/>
                <a:ea typeface="Roboto"/>
                <a:cs typeface="Roboto"/>
                <a:sym typeface="Roboto"/>
              </a:rPr>
              <a:t>Odnosi ... </a:t>
            </a:r>
            <a:r>
              <a:rPr lang="en-US" sz="1200">
                <a:solidFill>
                  <a:schemeClr val="dk1"/>
                </a:solidFill>
                <a:latin typeface="Roboto"/>
                <a:ea typeface="Roboto"/>
                <a:cs typeface="Roboto"/>
                <a:sym typeface="Roboto"/>
              </a:rPr>
              <a:t>kritičen, vendar radoveden, odprt ... etičen, varen in odgovoren pristop k uporabi</a:t>
            </a:r>
            <a:endParaRPr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6"/>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55" name="Google Shape;155;p26"/>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rgbClr val="304A9D"/>
                </a:solidFill>
                <a:highlight>
                  <a:srgbClr val="FFFFFF"/>
                </a:highlight>
                <a:latin typeface="Verdana"/>
                <a:ea typeface="Verdana"/>
                <a:cs typeface="Verdana"/>
                <a:sym typeface="Verdana"/>
              </a:rPr>
              <a:t>DigCom</a:t>
            </a:r>
            <a:endParaRPr b="1" i="0" sz="24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lang="en-US" sz="1600">
                <a:solidFill>
                  <a:srgbClr val="304A9D"/>
                </a:solidFill>
                <a:highlight>
                  <a:srgbClr val="FFFFFF"/>
                </a:highlight>
                <a:latin typeface="Verdana"/>
                <a:ea typeface="Verdana"/>
                <a:cs typeface="Verdana"/>
                <a:sym typeface="Verdana"/>
              </a:rPr>
              <a:t>Sposobnost plavanja v digitalnem oceanu.</a:t>
            </a:r>
            <a:endParaRPr b="0" i="0" sz="1600" u="none" cap="none" strike="noStrike">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4294967295" type="ctrTitle"/>
          </p:nvPr>
        </p:nvSpPr>
        <p:spPr>
          <a:xfrm>
            <a:off x="406949" y="800614"/>
            <a:ext cx="7985936" cy="5954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Medijska pismenost in ključne kompetence</a:t>
            </a:r>
            <a:endParaRPr b="1" i="0" sz="2400" u="none" cap="none" strike="noStrike">
              <a:solidFill>
                <a:srgbClr val="304A9D"/>
              </a:solidFill>
              <a:highlight>
                <a:srgbClr val="FFFFFF"/>
              </a:highlight>
              <a:latin typeface="Verdana"/>
              <a:ea typeface="Verdana"/>
              <a:cs typeface="Verdana"/>
              <a:sym typeface="Verdana"/>
            </a:endParaRPr>
          </a:p>
        </p:txBody>
      </p:sp>
      <p:sp>
        <p:nvSpPr>
          <p:cNvPr id="161" name="Google Shape;161;p27"/>
          <p:cNvSpPr txBox="1"/>
          <p:nvPr/>
        </p:nvSpPr>
        <p:spPr>
          <a:xfrm>
            <a:off x="406949" y="1485900"/>
            <a:ext cx="79860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US" sz="1300"/>
              <a:t>Pismenost:</a:t>
            </a:r>
            <a:endParaRPr b="1" sz="1300"/>
          </a:p>
          <a:p>
            <a:pPr indent="-311150" lvl="0" marL="457200" marR="0" rtl="0" algn="l">
              <a:lnSpc>
                <a:spcPct val="100000"/>
              </a:lnSpc>
              <a:spcBef>
                <a:spcPts val="0"/>
              </a:spcBef>
              <a:spcAft>
                <a:spcPts val="0"/>
              </a:spcAft>
              <a:buSzPts val="1300"/>
              <a:buChar char="●"/>
            </a:pPr>
            <a:r>
              <a:rPr b="1" lang="en-US" sz="1300"/>
              <a:t>Znanje:</a:t>
            </a:r>
            <a:r>
              <a:rPr lang="en-US" sz="1300"/>
              <a:t> sposobnost prepoznavanja, razumevanja, izražanja, ustvarjanja in razlaganja pojmov, občutkov, dejstev in mnenj v ustni in pisni obliki z uporabo vizualnih, zvočnih/avdio in digitalnih gradiv na različnih področjih in v različnih kontekstih...</a:t>
            </a:r>
            <a:endParaRPr sz="1300"/>
          </a:p>
          <a:p>
            <a:pPr indent="-311150" lvl="0" marL="457200" marR="0" rtl="0" algn="l">
              <a:lnSpc>
                <a:spcPct val="100000"/>
              </a:lnSpc>
              <a:spcBef>
                <a:spcPts val="0"/>
              </a:spcBef>
              <a:spcAft>
                <a:spcPts val="0"/>
              </a:spcAft>
              <a:buSzPts val="1300"/>
              <a:buChar char="●"/>
            </a:pPr>
            <a:r>
              <a:rPr b="1" lang="en-US" sz="1300"/>
              <a:t>spretnosti: </a:t>
            </a:r>
            <a:r>
              <a:rPr lang="en-US" sz="1300"/>
              <a:t>ustno in pisno sporazumevanje + iskanje, zbiranje in obdelava informacij, uporaba pripomočkov</a:t>
            </a:r>
            <a:endParaRPr sz="1300"/>
          </a:p>
          <a:p>
            <a:pPr indent="0" lvl="0" marL="0" marR="0" rtl="0" algn="l">
              <a:lnSpc>
                <a:spcPct val="100000"/>
              </a:lnSpc>
              <a:spcBef>
                <a:spcPts val="0"/>
              </a:spcBef>
              <a:spcAft>
                <a:spcPts val="0"/>
              </a:spcAft>
              <a:buClr>
                <a:schemeClr val="dk1"/>
              </a:buClr>
              <a:buSzPts val="1100"/>
              <a:buFont typeface="Arial"/>
              <a:buNone/>
            </a:pPr>
            <a:r>
              <a:t/>
            </a:r>
            <a:endParaRPr sz="1300"/>
          </a:p>
          <a:p>
            <a:pPr indent="0" lvl="0" marL="0" marR="0" rtl="0" algn="l">
              <a:lnSpc>
                <a:spcPct val="100000"/>
              </a:lnSpc>
              <a:spcBef>
                <a:spcPts val="0"/>
              </a:spcBef>
              <a:spcAft>
                <a:spcPts val="0"/>
              </a:spcAft>
              <a:buNone/>
            </a:pPr>
            <a:r>
              <a:rPr b="1" lang="en-US" sz="1300"/>
              <a:t>Medijska pismenost </a:t>
            </a:r>
            <a:r>
              <a:rPr lang="en-US" sz="1300"/>
              <a:t>se obravnava tudi kot del ključne kompetence državljanstvo - med spretnostmi za državljanstvo (sposobnost dostopa do tradicionalnih in novih oblik medijev, njihovega kritičnega razumevanja in interakcije z njimi ter razumevanje vloge in funkcij medijev v demokratičnih družbah).</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Povzetek</a:t>
            </a:r>
            <a:endParaRPr b="1" i="1" sz="2400" u="none" cap="none" strike="noStrike">
              <a:solidFill>
                <a:srgbClr val="304A9D"/>
              </a:solidFill>
              <a:latin typeface="Verdana"/>
              <a:ea typeface="Verdana"/>
              <a:cs typeface="Verdana"/>
              <a:sym typeface="Verdana"/>
            </a:endParaRPr>
          </a:p>
        </p:txBody>
      </p:sp>
      <p:sp>
        <p:nvSpPr>
          <p:cNvPr id="167" name="Google Shape;167;p28"/>
          <p:cNvSpPr txBox="1"/>
          <p:nvPr/>
        </p:nvSpPr>
        <p:spPr>
          <a:xfrm>
            <a:off x="235500" y="2169600"/>
            <a:ext cx="6051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i="1" lang="en-US" sz="1200">
                <a:solidFill>
                  <a:schemeClr val="dk1"/>
                </a:solidFill>
                <a:highlight>
                  <a:srgbClr val="FFFFFF"/>
                </a:highlight>
                <a:latin typeface="Verdana"/>
                <a:ea typeface="Verdana"/>
                <a:cs typeface="Verdana"/>
                <a:sym typeface="Verdana"/>
              </a:rPr>
              <a:t>Medijska pismenost in digitalna pismenost:</a:t>
            </a:r>
            <a:endParaRPr i="1" sz="1200">
              <a:solidFill>
                <a:schemeClr val="dk1"/>
              </a:solidFill>
              <a:highlight>
                <a:srgbClr val="FFFFFF"/>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chemeClr val="dk1"/>
                </a:solidFill>
                <a:highlight>
                  <a:srgbClr val="FFFFFF"/>
                </a:highlight>
                <a:latin typeface="Verdana"/>
                <a:ea typeface="Verdana"/>
                <a:cs typeface="Verdana"/>
                <a:sym typeface="Verdana"/>
              </a:rPr>
              <a:t>Kako sta povezani?</a:t>
            </a:r>
            <a:endParaRPr sz="1200">
              <a:solidFill>
                <a:schemeClr val="dk1"/>
              </a:solidFill>
              <a:highlight>
                <a:srgbClr val="FFFFFF"/>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chemeClr val="dk1"/>
                </a:solidFill>
                <a:highlight>
                  <a:srgbClr val="FFFFFF"/>
                </a:highlight>
                <a:latin typeface="Verdana"/>
                <a:ea typeface="Verdana"/>
                <a:cs typeface="Verdana"/>
                <a:sym typeface="Verdana"/>
              </a:rPr>
              <a:t>Katera  je glavna in katera je njen del?</a:t>
            </a:r>
            <a:endParaRPr sz="1200">
              <a:solidFill>
                <a:schemeClr val="dk1"/>
              </a:solidFill>
              <a:highlight>
                <a:srgbClr val="FFFFFF"/>
              </a:highlight>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200"/>
              <a:buFont typeface="Arial"/>
              <a:buNone/>
            </a:pPr>
            <a:r>
              <a:rPr lang="en-US" sz="1200">
                <a:solidFill>
                  <a:schemeClr val="dk1"/>
                </a:solidFill>
                <a:highlight>
                  <a:srgbClr val="FFFFFF"/>
                </a:highlight>
                <a:latin typeface="Verdana"/>
                <a:ea typeface="Verdana"/>
                <a:cs typeface="Verdana"/>
                <a:sym typeface="Verdana"/>
              </a:rPr>
              <a:t>Ali je prav vprašati, katera je glavna in katera podrejena?</a:t>
            </a:r>
            <a:endParaRPr sz="12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29"/>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174" name="Google Shape;174;p29"/>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175" name="Google Shape;175;p29"/>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176" name="Google Shape;176;p29"/>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177" name="Google Shape;177;p29"/>
          <p:cNvSpPr txBox="1"/>
          <p:nvPr/>
        </p:nvSpPr>
        <p:spPr>
          <a:xfrm>
            <a:off x="2947700" y="974625"/>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178" name="Google Shape;178;p29"/>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179" name="Google Shape;179;p29"/>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180" name="Google Shape;180;p29"/>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US"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US" sz="1000" u="none" cap="none" strike="noStrike">
                <a:solidFill>
                  <a:srgbClr val="000000"/>
                </a:solidFill>
                <a:latin typeface="Arial"/>
                <a:ea typeface="Arial"/>
                <a:cs typeface="Arial"/>
                <a:sym typeface="Arial"/>
              </a:rPr>
              <a:t>Share</a:t>
            </a:r>
            <a:r>
              <a:rPr b="0" i="0" lang="en-US"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US" sz="1000" u="none" cap="none" strike="noStrike">
                <a:solidFill>
                  <a:srgbClr val="000000"/>
                </a:solidFill>
                <a:latin typeface="Arial"/>
                <a:ea typeface="Arial"/>
                <a:cs typeface="Arial"/>
                <a:sym typeface="Arial"/>
              </a:rPr>
              <a:t>Adapt</a:t>
            </a:r>
            <a:r>
              <a:rPr b="0" i="0" lang="en-US"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0" l="0" r="0" t="14682"/>
          <a:stretch/>
        </p:blipFill>
        <p:spPr>
          <a:xfrm>
            <a:off x="0" y="0"/>
            <a:ext cx="3634140" cy="2324734"/>
          </a:xfrm>
          <a:prstGeom prst="rect">
            <a:avLst/>
          </a:prstGeom>
          <a:noFill/>
          <a:ln>
            <a:noFill/>
          </a:ln>
        </p:spPr>
      </p:pic>
      <p:pic>
        <p:nvPicPr>
          <p:cNvPr id="71" name="Google Shape;71;p14"/>
          <p:cNvPicPr preferRelativeResize="0"/>
          <p:nvPr/>
        </p:nvPicPr>
        <p:blipFill rotWithShape="1">
          <a:blip r:embed="rId4">
            <a:alphaModFix/>
          </a:blip>
          <a:srcRect b="0" l="0" r="0" t="20075"/>
          <a:stretch/>
        </p:blipFill>
        <p:spPr>
          <a:xfrm>
            <a:off x="3634140" y="898071"/>
            <a:ext cx="3634140" cy="2177776"/>
          </a:xfrm>
          <a:prstGeom prst="rect">
            <a:avLst/>
          </a:prstGeom>
          <a:noFill/>
          <a:ln>
            <a:noFill/>
          </a:ln>
        </p:spPr>
      </p:pic>
      <p:pic>
        <p:nvPicPr>
          <p:cNvPr id="72" name="Google Shape;72;p14"/>
          <p:cNvPicPr preferRelativeResize="0"/>
          <p:nvPr/>
        </p:nvPicPr>
        <p:blipFill rotWithShape="1">
          <a:blip r:embed="rId5">
            <a:alphaModFix/>
          </a:blip>
          <a:srcRect b="0" l="0" r="0" t="0"/>
          <a:stretch/>
        </p:blipFill>
        <p:spPr>
          <a:xfrm>
            <a:off x="5948075" y="2724784"/>
            <a:ext cx="3204089" cy="2402343"/>
          </a:xfrm>
          <a:prstGeom prst="rect">
            <a:avLst/>
          </a:prstGeom>
          <a:noFill/>
          <a:ln>
            <a:noFill/>
          </a:ln>
        </p:spPr>
      </p:pic>
      <p:pic>
        <p:nvPicPr>
          <p:cNvPr id="73" name="Google Shape;73;p14"/>
          <p:cNvPicPr preferRelativeResize="0"/>
          <p:nvPr/>
        </p:nvPicPr>
        <p:blipFill rotWithShape="1">
          <a:blip r:embed="rId6">
            <a:alphaModFix/>
          </a:blip>
          <a:srcRect b="0" l="0" r="0" t="0"/>
          <a:stretch/>
        </p:blipFill>
        <p:spPr>
          <a:xfrm>
            <a:off x="3127708" y="2718663"/>
            <a:ext cx="3212253" cy="2408464"/>
          </a:xfrm>
          <a:prstGeom prst="rect">
            <a:avLst/>
          </a:prstGeom>
          <a:noFill/>
          <a:ln>
            <a:noFill/>
          </a:ln>
        </p:spPr>
      </p:pic>
      <p:pic>
        <p:nvPicPr>
          <p:cNvPr id="74" name="Google Shape;74;p14"/>
          <p:cNvPicPr preferRelativeResize="0"/>
          <p:nvPr/>
        </p:nvPicPr>
        <p:blipFill rotWithShape="1">
          <a:blip r:embed="rId7">
            <a:alphaModFix/>
          </a:blip>
          <a:srcRect b="0" l="0" r="0" t="0"/>
          <a:stretch/>
        </p:blipFill>
        <p:spPr>
          <a:xfrm>
            <a:off x="0" y="2721429"/>
            <a:ext cx="3208564" cy="2405698"/>
          </a:xfrm>
          <a:prstGeom prst="rect">
            <a:avLst/>
          </a:prstGeom>
          <a:noFill/>
          <a:ln>
            <a:noFill/>
          </a:ln>
        </p:spPr>
      </p:pic>
      <p:pic>
        <p:nvPicPr>
          <p:cNvPr id="75" name="Google Shape;75;p14"/>
          <p:cNvPicPr preferRelativeResize="0"/>
          <p:nvPr/>
        </p:nvPicPr>
        <p:blipFill rotWithShape="1">
          <a:blip r:embed="rId8">
            <a:alphaModFix/>
          </a:blip>
          <a:srcRect b="0" l="0" r="0" t="0"/>
          <a:stretch/>
        </p:blipFill>
        <p:spPr>
          <a:xfrm>
            <a:off x="-45027" y="3382"/>
            <a:ext cx="3853543" cy="51401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Aktivnosti za lomljenje ledu</a:t>
            </a:r>
            <a:endParaRPr b="1" sz="2800">
              <a:solidFill>
                <a:srgbClr val="304A9D"/>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Digitalna medijska pismenost - razprava</a:t>
            </a:r>
            <a:endParaRPr b="1" sz="2800">
              <a:solidFill>
                <a:srgbClr val="304A9D"/>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p:nvPr/>
        </p:nvSpPr>
        <p:spPr>
          <a:xfrm>
            <a:off x="3470836" y="551675"/>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p17"/>
          <p:cNvSpPr txBox="1"/>
          <p:nvPr/>
        </p:nvSpPr>
        <p:spPr>
          <a:xfrm>
            <a:off x="5135544" y="2190945"/>
            <a:ext cx="2581736" cy="103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Medijska pismenost</a:t>
            </a:r>
            <a:endParaRPr b="0" i="0" sz="3200" u="none" cap="none" strike="noStrike">
              <a:solidFill>
                <a:schemeClr val="lt1"/>
              </a:solidFill>
              <a:latin typeface="Arial"/>
              <a:ea typeface="Arial"/>
              <a:cs typeface="Arial"/>
              <a:sym typeface="Arial"/>
            </a:endParaRPr>
          </a:p>
        </p:txBody>
      </p:sp>
      <p:sp>
        <p:nvSpPr>
          <p:cNvPr id="92" name="Google Shape;92;p17"/>
          <p:cNvSpPr/>
          <p:nvPr/>
        </p:nvSpPr>
        <p:spPr>
          <a:xfrm>
            <a:off x="889100" y="548954"/>
            <a:ext cx="4320589" cy="4320589"/>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7"/>
          <p:cNvSpPr txBox="1"/>
          <p:nvPr/>
        </p:nvSpPr>
        <p:spPr>
          <a:xfrm>
            <a:off x="889100" y="2194451"/>
            <a:ext cx="2660993" cy="102959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Digitalna pismenost</a:t>
            </a:r>
            <a:endParaRPr b="0" i="0" sz="3200" u="none" cap="none" strike="noStrike">
              <a:solidFill>
                <a:schemeClr val="lt1"/>
              </a:solidFill>
              <a:latin typeface="Arial"/>
              <a:ea typeface="Arial"/>
              <a:cs typeface="Arial"/>
              <a:sym typeface="Arial"/>
            </a:endParaRPr>
          </a:p>
        </p:txBody>
      </p:sp>
      <p:sp>
        <p:nvSpPr>
          <p:cNvPr id="94" name="Google Shape;94;p17"/>
          <p:cNvSpPr txBox="1"/>
          <p:nvPr/>
        </p:nvSpPr>
        <p:spPr>
          <a:xfrm>
            <a:off x="3624238" y="2128099"/>
            <a:ext cx="1511306" cy="14280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1" i="1" lang="en-US" sz="2400">
                <a:solidFill>
                  <a:schemeClr val="lt1"/>
                </a:solidFill>
                <a:latin typeface="Calibri"/>
                <a:ea typeface="Calibri"/>
                <a:cs typeface="Calibri"/>
                <a:sym typeface="Calibri"/>
              </a:rPr>
              <a:t>Digitalna medijska pismenost</a:t>
            </a:r>
            <a:endParaRPr b="0" i="1" sz="2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p:nvPr/>
        </p:nvSpPr>
        <p:spPr>
          <a:xfrm>
            <a:off x="3985186" y="551675"/>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 name="Google Shape;100;p18"/>
          <p:cNvSpPr txBox="1"/>
          <p:nvPr/>
        </p:nvSpPr>
        <p:spPr>
          <a:xfrm rot="5400000">
            <a:off x="6616648" y="2060082"/>
            <a:ext cx="2116034" cy="11253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Medijska pismenost</a:t>
            </a:r>
            <a:endParaRPr b="0" i="0" sz="3200" u="none" cap="none" strike="noStrike">
              <a:solidFill>
                <a:schemeClr val="lt1"/>
              </a:solidFill>
              <a:latin typeface="Arial"/>
              <a:ea typeface="Arial"/>
              <a:cs typeface="Arial"/>
              <a:sym typeface="Arial"/>
            </a:endParaRPr>
          </a:p>
        </p:txBody>
      </p:sp>
      <p:sp>
        <p:nvSpPr>
          <p:cNvPr id="101" name="Google Shape;101;p18"/>
          <p:cNvSpPr/>
          <p:nvPr/>
        </p:nvSpPr>
        <p:spPr>
          <a:xfrm>
            <a:off x="2791376" y="548954"/>
            <a:ext cx="4320589" cy="4320589"/>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18"/>
          <p:cNvSpPr txBox="1"/>
          <p:nvPr/>
        </p:nvSpPr>
        <p:spPr>
          <a:xfrm rot="-5400000">
            <a:off x="2261868" y="2077781"/>
            <a:ext cx="2462099" cy="126293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Digitalna pismenost</a:t>
            </a:r>
            <a:endParaRPr b="0" i="0" sz="3200" u="none" cap="none" strike="noStrike">
              <a:solidFill>
                <a:schemeClr val="lt1"/>
              </a:solidFill>
              <a:latin typeface="Arial"/>
              <a:ea typeface="Arial"/>
              <a:cs typeface="Arial"/>
              <a:sym typeface="Arial"/>
            </a:endParaRPr>
          </a:p>
        </p:txBody>
      </p:sp>
      <p:sp>
        <p:nvSpPr>
          <p:cNvPr id="103" name="Google Shape;103;p18"/>
          <p:cNvSpPr txBox="1"/>
          <p:nvPr/>
        </p:nvSpPr>
        <p:spPr>
          <a:xfrm>
            <a:off x="4351565" y="1908774"/>
            <a:ext cx="2334985" cy="18631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1" i="1" lang="en-US" sz="3600">
                <a:solidFill>
                  <a:schemeClr val="lt1"/>
                </a:solidFill>
                <a:latin typeface="Calibri"/>
                <a:ea typeface="Calibri"/>
                <a:cs typeface="Calibri"/>
                <a:sym typeface="Calibri"/>
              </a:rPr>
              <a:t>Digitalna medijska pismenost</a:t>
            </a:r>
            <a:endParaRPr b="0" i="1" sz="3600" u="none" cap="none" strike="noStrike">
              <a:solidFill>
                <a:schemeClr val="lt1"/>
              </a:solidFill>
              <a:latin typeface="Arial"/>
              <a:ea typeface="Arial"/>
              <a:cs typeface="Arial"/>
              <a:sym typeface="Arial"/>
            </a:endParaRPr>
          </a:p>
        </p:txBody>
      </p:sp>
      <p:sp>
        <p:nvSpPr>
          <p:cNvPr id="104" name="Google Shape;104;p18"/>
          <p:cNvSpPr/>
          <p:nvPr/>
        </p:nvSpPr>
        <p:spPr>
          <a:xfrm>
            <a:off x="117718" y="872266"/>
            <a:ext cx="2845651" cy="13849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2800">
                <a:solidFill>
                  <a:schemeClr val="dk1"/>
                </a:solidFill>
                <a:highlight>
                  <a:srgbClr val="FFFFFF"/>
                </a:highlight>
                <a:latin typeface="Verdana"/>
                <a:ea typeface="Verdana"/>
                <a:cs typeface="Verdana"/>
                <a:sym typeface="Verdana"/>
              </a:rPr>
              <a:t>Pismenost ali kompetenca</a:t>
            </a:r>
            <a:r>
              <a:rPr b="0" i="0" lang="en-US" sz="2800" u="none" cap="none" strike="noStrike">
                <a:solidFill>
                  <a:schemeClr val="dk1"/>
                </a:solidFill>
                <a:highlight>
                  <a:srgbClr val="FFFFFF"/>
                </a:highlight>
                <a:latin typeface="Verdana"/>
                <a:ea typeface="Verdana"/>
                <a:cs typeface="Verdana"/>
                <a:sym typeface="Verdana"/>
              </a:rPr>
              <a:t>*?</a:t>
            </a:r>
            <a:endParaRPr b="0" i="0" sz="2800" u="none" cap="none" strike="noStrike">
              <a:solidFill>
                <a:schemeClr val="dk1"/>
              </a:solidFill>
              <a:highlight>
                <a:srgbClr val="FFFFFF"/>
              </a:highlight>
              <a:latin typeface="Verdana"/>
              <a:ea typeface="Verdana"/>
              <a:cs typeface="Verdana"/>
              <a:sym typeface="Verdana"/>
            </a:endParaRPr>
          </a:p>
        </p:txBody>
      </p:sp>
      <p:sp>
        <p:nvSpPr>
          <p:cNvPr id="105" name="Google Shape;105;p18"/>
          <p:cNvSpPr/>
          <p:nvPr/>
        </p:nvSpPr>
        <p:spPr>
          <a:xfrm>
            <a:off x="117718" y="4659071"/>
            <a:ext cx="4055919" cy="4154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1400" u="none" cap="none" strike="noStrike">
                <a:solidFill>
                  <a:schemeClr val="dk1"/>
                </a:solidFill>
                <a:highlight>
                  <a:srgbClr val="FFFFFF"/>
                </a:highlight>
                <a:latin typeface="Verdana"/>
                <a:ea typeface="Verdana"/>
                <a:cs typeface="Verdana"/>
                <a:sym typeface="Verdana"/>
              </a:rPr>
              <a:t>*Competence = knowledge, skills, attitude</a:t>
            </a:r>
            <a:endParaRPr b="0" i="0" sz="1400" u="none" cap="none" strike="noStrike">
              <a:solidFill>
                <a:schemeClr val="dk1"/>
              </a:solidFill>
              <a:highlight>
                <a:srgbClr val="FFFFFF"/>
              </a:highlight>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p:nvPr/>
        </p:nvSpPr>
        <p:spPr>
          <a:xfrm>
            <a:off x="2350503" y="548954"/>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19"/>
          <p:cNvSpPr txBox="1"/>
          <p:nvPr/>
        </p:nvSpPr>
        <p:spPr>
          <a:xfrm rot="5400000">
            <a:off x="4910311" y="2190707"/>
            <a:ext cx="2116034" cy="11253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Medijska pismenost</a:t>
            </a:r>
            <a:endParaRPr b="0" i="0" sz="3200" u="none" cap="none" strike="noStrike">
              <a:solidFill>
                <a:schemeClr val="lt1"/>
              </a:solidFill>
              <a:latin typeface="Arial"/>
              <a:ea typeface="Arial"/>
              <a:cs typeface="Arial"/>
              <a:sym typeface="Arial"/>
            </a:endParaRPr>
          </a:p>
        </p:txBody>
      </p:sp>
      <p:sp>
        <p:nvSpPr>
          <p:cNvPr id="112" name="Google Shape;112;p19"/>
          <p:cNvSpPr txBox="1"/>
          <p:nvPr/>
        </p:nvSpPr>
        <p:spPr>
          <a:xfrm rot="-5400000">
            <a:off x="1820996" y="2077781"/>
            <a:ext cx="2462099" cy="126293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3200">
                <a:solidFill>
                  <a:schemeClr val="lt1"/>
                </a:solidFill>
                <a:latin typeface="Calibri"/>
                <a:ea typeface="Calibri"/>
                <a:cs typeface="Calibri"/>
                <a:sym typeface="Calibri"/>
              </a:rPr>
              <a:t>Digitalna pismenost</a:t>
            </a:r>
            <a:endParaRPr b="0" i="0" sz="3200" u="none" cap="none" strike="noStrike">
              <a:solidFill>
                <a:schemeClr val="lt1"/>
              </a:solidFill>
              <a:latin typeface="Arial"/>
              <a:ea typeface="Arial"/>
              <a:cs typeface="Arial"/>
              <a:sym typeface="Arial"/>
            </a:endParaRPr>
          </a:p>
        </p:txBody>
      </p:sp>
      <p:sp>
        <p:nvSpPr>
          <p:cNvPr id="113" name="Google Shape;113;p19"/>
          <p:cNvSpPr/>
          <p:nvPr/>
        </p:nvSpPr>
        <p:spPr>
          <a:xfrm>
            <a:off x="2350504" y="548954"/>
            <a:ext cx="4320600" cy="4320600"/>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19"/>
          <p:cNvSpPr txBox="1"/>
          <p:nvPr/>
        </p:nvSpPr>
        <p:spPr>
          <a:xfrm>
            <a:off x="3377078" y="1842165"/>
            <a:ext cx="2334985" cy="18631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1" i="1" lang="en-US" sz="3600">
                <a:solidFill>
                  <a:schemeClr val="lt1"/>
                </a:solidFill>
                <a:latin typeface="Calibri"/>
                <a:ea typeface="Calibri"/>
                <a:cs typeface="Calibri"/>
                <a:sym typeface="Calibri"/>
              </a:rPr>
              <a:t>Digitalna medijska pismenost</a:t>
            </a:r>
            <a:endParaRPr b="0" i="1" sz="36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Medijska pismenost</a:t>
            </a:r>
            <a:endParaRPr b="1" sz="2800">
              <a:solidFill>
                <a:srgbClr val="304A9D"/>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Kaj je medijska pismenost? - Delite svoje mnenje!</a:t>
            </a:r>
            <a:endParaRPr b="1" i="1" sz="2400" u="none" cap="none" strike="noStrike">
              <a:solidFill>
                <a:srgbClr val="304A9D"/>
              </a:solidFill>
              <a:latin typeface="Verdana"/>
              <a:ea typeface="Verdana"/>
              <a:cs typeface="Verdana"/>
              <a:sym typeface="Verdana"/>
            </a:endParaRPr>
          </a:p>
        </p:txBody>
      </p:sp>
      <p:sp>
        <p:nvSpPr>
          <p:cNvPr id="125" name="Google Shape;125;p21"/>
          <p:cNvSpPr txBox="1"/>
          <p:nvPr/>
        </p:nvSpPr>
        <p:spPr>
          <a:xfrm>
            <a:off x="235500" y="2571750"/>
            <a:ext cx="6051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lang="en-US" sz="1200">
                <a:solidFill>
                  <a:schemeClr val="dk1"/>
                </a:solidFill>
                <a:highlight>
                  <a:srgbClr val="FFFFFF"/>
                </a:highlight>
                <a:latin typeface="Verdana"/>
                <a:ea typeface="Verdana"/>
                <a:cs typeface="Verdana"/>
                <a:sym typeface="Verdana"/>
              </a:rPr>
              <a:t>Ni prave ali napačne definicije.</a:t>
            </a:r>
            <a:endParaRPr sz="1200">
              <a:solidFill>
                <a:schemeClr val="dk1"/>
              </a:solidFill>
              <a:highlight>
                <a:srgbClr val="FFFFFF"/>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chemeClr val="dk1"/>
                </a:solidFill>
                <a:highlight>
                  <a:srgbClr val="FFFFFF"/>
                </a:highlight>
                <a:latin typeface="Verdana"/>
                <a:ea typeface="Verdana"/>
                <a:cs typeface="Verdana"/>
                <a:sym typeface="Verdana"/>
              </a:rPr>
              <a:t>Svoje mnenje delite z drugimi udeleženci delavnice.</a:t>
            </a:r>
            <a:endParaRPr sz="1200">
              <a:solidFill>
                <a:schemeClr val="dk1"/>
              </a:solidFill>
              <a:highlight>
                <a:srgbClr val="FFFFFF"/>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chemeClr val="dk1"/>
                </a:solidFill>
                <a:highlight>
                  <a:srgbClr val="FFFFFF"/>
                </a:highlight>
                <a:latin typeface="Verdana"/>
                <a:ea typeface="Verdana"/>
                <a:cs typeface="Verdana"/>
                <a:sym typeface="Verdana"/>
              </a:rPr>
              <a:t>Tako bomo oblikovali skupno opredelitev medijske pismenosti za našo konkretno skupino.</a:t>
            </a:r>
            <a:endParaRPr sz="1200">
              <a:solidFill>
                <a:schemeClr val="dk1"/>
              </a:solidFill>
              <a:highlight>
                <a:srgbClr val="FFFFFF"/>
              </a:highlight>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