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Arial Narrow"/>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alNarrow-bold.fntdata"/><Relationship Id="rId30" Type="http://schemas.openxmlformats.org/officeDocument/2006/relationships/font" Target="fonts/ArialNarrow-regular.fntdata"/><Relationship Id="rId11" Type="http://schemas.openxmlformats.org/officeDocument/2006/relationships/slide" Target="slides/slide6.xml"/><Relationship Id="rId33" Type="http://schemas.openxmlformats.org/officeDocument/2006/relationships/font" Target="fonts/ArialNarrow-boldItalic.fntdata"/><Relationship Id="rId10" Type="http://schemas.openxmlformats.org/officeDocument/2006/relationships/slide" Target="slides/slide5.xml"/><Relationship Id="rId32" Type="http://schemas.openxmlformats.org/officeDocument/2006/relationships/font" Target="fonts/ArialNarrow-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Another practical activity during a training might be to ask participants to discuss in groups the different levels of proficiency in each area and to list the competences in certain order. </a:t>
            </a:r>
            <a:br>
              <a:rPr lang="en-GB"/>
            </a:br>
            <a:r>
              <a:rPr lang="en-GB"/>
              <a:t>For instance: what would it mean to be at a starting (foundation) level of competence in </a:t>
            </a:r>
            <a:r>
              <a:rPr i="1" lang="en-GB"/>
              <a:t>safety</a:t>
            </a:r>
            <a:r>
              <a:rPr lang="en-GB"/>
              <a:t> and what would be more advanced levels of proficiency?</a:t>
            </a:r>
            <a:endParaRPr/>
          </a:p>
          <a:p>
            <a:pPr indent="0" lvl="0" marL="158750" rtl="0" algn="l">
              <a:lnSpc>
                <a:spcPct val="100000"/>
              </a:lnSpc>
              <a:spcBef>
                <a:spcPts val="0"/>
              </a:spcBef>
              <a:spcAft>
                <a:spcPts val="0"/>
              </a:spcAft>
              <a:buSzPts val="1100"/>
              <a:buNone/>
            </a:pPr>
            <a:r>
              <a:rPr lang="en-GB"/>
              <a:t>Reflection and discussion on these topics will allow participants to master understanding about the depth of the competences in each area and to consider for these can be developed and updated.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lang="en-GB"/>
              <a:t>Before introducing the </a:t>
            </a:r>
            <a:r>
              <a:rPr lang="en-GB"/>
              <a:t>DigCompEdu framework (on the next slide) the trainer could involve the audience in a discussion on: what additional competences (apart from those listed in DigComp) could / should teachers (trainers / educators) have in order to support learners in mastering digital competences.</a:t>
            </a:r>
            <a:endParaRPr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DigComp also provides a basis for framing digital skills policy.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The 8 key competences for LLL: Literacy competence; Multilingual competence; Mathematical competence and competence in science, technology and engineering; Digital competence; Personal, social and learning to learn competence; Citizenship competence; Entrepreneurship competence; Cultural awareness and expression competence</a:t>
            </a:r>
            <a:endParaRPr/>
          </a:p>
          <a:p>
            <a:pPr indent="0" lvl="0" marL="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The Official Journal 2018/C 189/01: </a:t>
            </a:r>
            <a:r>
              <a:rPr b="0" i="0" lang="en-GB" sz="1100" u="sng" cap="none" strike="noStrike">
                <a:solidFill>
                  <a:srgbClr val="000000"/>
                </a:solidFill>
                <a:latin typeface="Arial"/>
                <a:ea typeface="Arial"/>
                <a:cs typeface="Arial"/>
                <a:sym typeface="Arial"/>
              </a:rPr>
              <a:t>https://eur-lex.europa.eu/legal-content/EN/TXT/?uri=CELEX%3A32018H0604%2801%29&amp;qid=1669728075062 </a:t>
            </a: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The 8 key competences for LLL: Literacy competence; Multilingual competence; Mathematical competence and competence in science, technology and engineering; Digital competence; Personal, social and learning to learn competence; Citizenship competence; Entrepreneurship competence; Cultural awareness and expression competence</a:t>
            </a:r>
            <a:endParaRPr/>
          </a:p>
          <a:p>
            <a:pPr indent="0" lvl="0" marL="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The Official Journal 2018/C 189/01: </a:t>
            </a:r>
            <a:r>
              <a:rPr b="0" i="0" lang="en-GB" sz="1100" u="sng" cap="none" strike="noStrike">
                <a:solidFill>
                  <a:srgbClr val="000000"/>
                </a:solidFill>
                <a:latin typeface="Arial"/>
                <a:ea typeface="Arial"/>
                <a:cs typeface="Arial"/>
                <a:sym typeface="Arial"/>
              </a:rPr>
              <a:t>https://eur-lex.europa.eu/legal-content/EN/TXT/?uri=CELEX%3A32018H0604%2801%29&amp;qid=1669728075062 </a:t>
            </a:r>
            <a:endParaRPr b="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https://publications.jrc.ec.europa.eu/repository/handle/JRC106281</a:t>
            </a:r>
            <a:endParaRPr/>
          </a:p>
          <a:p>
            <a:pPr indent="0" lvl="0" marL="0" marR="0" rtl="0" algn="l">
              <a:lnSpc>
                <a:spcPct val="100000"/>
              </a:lnSpc>
              <a:spcBef>
                <a:spcPts val="0"/>
              </a:spcBef>
              <a:spcAft>
                <a:spcPts val="0"/>
              </a:spcAft>
              <a:buClr>
                <a:srgbClr val="000000"/>
              </a:buClr>
              <a:buSzPts val="1100"/>
              <a:buFont typeface="Arial"/>
              <a:buNone/>
            </a:pPr>
            <a:r>
              <a:rPr b="0" lang="en-GB"/>
              <a:t>BG language: https://www.ipa.government.bg/en/ramka-za-digitalni-kompetentnosti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4 levels: Foundation; Intermediate; Advanced; </a:t>
            </a:r>
            <a:r>
              <a:rPr b="0" i="0" lang="en-GB" sz="1100" u="none" cap="none" strike="noStrike">
                <a:solidFill>
                  <a:srgbClr val="000000"/>
                </a:solidFill>
                <a:latin typeface="Arial"/>
                <a:ea typeface="Arial"/>
                <a:cs typeface="Arial"/>
                <a:sym typeface="Arial"/>
              </a:rPr>
              <a:t>Highly specialised – each level has 2 steps</a:t>
            </a:r>
            <a:endParaRPr/>
          </a:p>
          <a:p>
            <a:pPr indent="0" lvl="0" marL="15875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The levels differ by: </a:t>
            </a:r>
            <a:r>
              <a:rPr b="1" i="0" lang="en-GB" sz="1100" u="none" cap="none" strike="noStrike">
                <a:solidFill>
                  <a:srgbClr val="000000"/>
                </a:solidFill>
                <a:latin typeface="Arial"/>
                <a:ea typeface="Arial"/>
                <a:cs typeface="Arial"/>
                <a:sym typeface="Arial"/>
              </a:rPr>
              <a:t>complexity</a:t>
            </a:r>
            <a:r>
              <a:rPr b="0" i="0" lang="en-GB" sz="1100" u="none" cap="none" strike="noStrike">
                <a:solidFill>
                  <a:srgbClr val="000000"/>
                </a:solidFill>
                <a:latin typeface="Arial"/>
                <a:ea typeface="Arial"/>
                <a:cs typeface="Arial"/>
                <a:sym typeface="Arial"/>
              </a:rPr>
              <a:t> of tasks (person can do); </a:t>
            </a:r>
            <a:r>
              <a:rPr b="1" i="0" lang="en-GB" sz="1100" u="none" cap="none" strike="noStrike">
                <a:solidFill>
                  <a:srgbClr val="000000"/>
                </a:solidFill>
                <a:latin typeface="Arial"/>
                <a:ea typeface="Arial"/>
                <a:cs typeface="Arial"/>
                <a:sym typeface="Arial"/>
              </a:rPr>
              <a:t>autonomy</a:t>
            </a:r>
            <a:r>
              <a:rPr b="0" i="0" lang="en-GB" sz="1100" u="none" cap="none" strike="noStrike">
                <a:solidFill>
                  <a:srgbClr val="000000"/>
                </a:solidFill>
                <a:latin typeface="Arial"/>
                <a:ea typeface="Arial"/>
                <a:cs typeface="Arial"/>
                <a:sym typeface="Arial"/>
              </a:rPr>
              <a:t> (with guidance, on his own… to guide others) &amp; </a:t>
            </a:r>
            <a:r>
              <a:rPr b="1" i="0" lang="en-GB" sz="1100" u="none" cap="none" strike="noStrike">
                <a:solidFill>
                  <a:srgbClr val="000000"/>
                </a:solidFill>
                <a:latin typeface="Arial"/>
                <a:ea typeface="Arial"/>
                <a:cs typeface="Arial"/>
                <a:sym typeface="Arial"/>
              </a:rPr>
              <a:t>cognitive domain </a:t>
            </a:r>
            <a:r>
              <a:rPr b="0" i="0" lang="en-GB" sz="1100" u="none" cap="none" strike="noStrike">
                <a:solidFill>
                  <a:srgbClr val="000000"/>
                </a:solidFill>
                <a:latin typeface="Arial"/>
                <a:ea typeface="Arial"/>
                <a:cs typeface="Arial"/>
                <a:sym typeface="Arial"/>
              </a:rPr>
              <a:t>(remembering, understanding, applying, evaluating, creating)</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Initiate a discussion on the 5 areas of digital competence according to DigComp framework: What stays behind each area – what knowledge, skills and attitudes? How do the participants in the training understand each area of digital competence? </a:t>
            </a:r>
            <a:endParaRPr/>
          </a:p>
          <a:p>
            <a:pPr indent="0" lvl="0" marL="0" rtl="0" algn="l">
              <a:lnSpc>
                <a:spcPct val="100000"/>
              </a:lnSpc>
              <a:spcBef>
                <a:spcPts val="0"/>
              </a:spcBef>
              <a:spcAft>
                <a:spcPts val="0"/>
              </a:spcAft>
              <a:buSzPts val="1100"/>
              <a:buNone/>
            </a:pPr>
            <a:r>
              <a:rPr lang="en-GB"/>
              <a:t>This discussion can be organized as a group work – divide participants in 5 groups and give each group 1 area of digital competence to elaborate on it. Depending on the level of competence of the participants, this phase of the activity might take 10 minutes or more. Ask groups to present their conclusions and give opportunity of the other participants to commend and add information.</a:t>
            </a:r>
            <a:endParaRPr/>
          </a:p>
          <a:p>
            <a:pPr indent="0" lvl="0" marL="0" rtl="0" algn="l">
              <a:lnSpc>
                <a:spcPct val="100000"/>
              </a:lnSpc>
              <a:spcBef>
                <a:spcPts val="0"/>
              </a:spcBef>
              <a:spcAft>
                <a:spcPts val="0"/>
              </a:spcAft>
              <a:buSzPts val="1100"/>
              <a:buNone/>
            </a:pPr>
            <a:r>
              <a:rPr lang="en-GB"/>
              <a:t>After the discussion, quickly review through the areas’ content, presented on the next slide. At the end, give a chance to the participants to reflect on the outcomes of their group work and the DigComp 2.2.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1" name="Google Shape;11;p2"/>
          <p:cNvPicPr preferRelativeResize="0"/>
          <p:nvPr/>
        </p:nvPicPr>
        <p:blipFill rotWithShape="1">
          <a:blip r:embed="rId2">
            <a:alphaModFix/>
          </a:blip>
          <a:srcRect b="0" l="0" r="0" t="0"/>
          <a:stretch/>
        </p:blipFill>
        <p:spPr>
          <a:xfrm>
            <a:off x="0" y="0"/>
            <a:ext cx="9144000" cy="1828800"/>
          </a:xfrm>
          <a:prstGeom prst="rect">
            <a:avLst/>
          </a:prstGeom>
          <a:noFill/>
          <a:ln>
            <a:noFill/>
          </a:ln>
        </p:spPr>
      </p:pic>
      <p:pic>
        <p:nvPicPr>
          <p:cNvPr id="12" name="Google Shape;12;p2"/>
          <p:cNvPicPr preferRelativeResize="0"/>
          <p:nvPr/>
        </p:nvPicPr>
        <p:blipFill rotWithShape="1">
          <a:blip r:embed="rId3">
            <a:alphaModFix/>
          </a:blip>
          <a:srcRect b="0" l="0" r="0" t="0"/>
          <a:stretch/>
        </p:blipFill>
        <p:spPr>
          <a:xfrm>
            <a:off x="169475" y="225125"/>
            <a:ext cx="2109176" cy="725625"/>
          </a:xfrm>
          <a:prstGeom prst="rect">
            <a:avLst/>
          </a:prstGeom>
          <a:noFill/>
          <a:ln>
            <a:noFill/>
          </a:ln>
        </p:spPr>
      </p:pic>
      <p:pic>
        <p:nvPicPr>
          <p:cNvPr id="13" name="Google Shape;13;p2"/>
          <p:cNvPicPr preferRelativeResize="0"/>
          <p:nvPr/>
        </p:nvPicPr>
        <p:blipFill rotWithShape="1">
          <a:blip r:embed="rId4">
            <a:alphaModFix/>
          </a:blip>
          <a:srcRect b="0" l="0" r="0" t="0"/>
          <a:stretch/>
        </p:blipFill>
        <p:spPr>
          <a:xfrm>
            <a:off x="6119842" y="188400"/>
            <a:ext cx="2933275" cy="836750"/>
          </a:xfrm>
          <a:prstGeom prst="rect">
            <a:avLst/>
          </a:prstGeom>
          <a:noFill/>
          <a:ln>
            <a:noFill/>
          </a:ln>
        </p:spPr>
      </p:pic>
      <p:pic>
        <p:nvPicPr>
          <p:cNvPr id="14" name="Google Shape;14;p2"/>
          <p:cNvPicPr preferRelativeResize="0"/>
          <p:nvPr/>
        </p:nvPicPr>
        <p:blipFill rotWithShape="1">
          <a:blip r:embed="rId5">
            <a:alphaModFix/>
          </a:blip>
          <a:srcRect b="0" l="0" r="0" t="0"/>
          <a:stretch/>
        </p:blipFill>
        <p:spPr>
          <a:xfrm>
            <a:off x="0" y="4219861"/>
            <a:ext cx="9144003" cy="1076028"/>
          </a:xfrm>
          <a:prstGeom prst="rect">
            <a:avLst/>
          </a:prstGeom>
          <a:noFill/>
          <a:ln>
            <a:noFill/>
          </a:ln>
        </p:spPr>
      </p:pic>
      <p:pic>
        <p:nvPicPr>
          <p:cNvPr id="15" name="Google Shape;15;p2"/>
          <p:cNvPicPr preferRelativeResize="0"/>
          <p:nvPr/>
        </p:nvPicPr>
        <p:blipFill rotWithShape="1">
          <a:blip r:embed="rId6">
            <a:alphaModFix/>
          </a:blip>
          <a:srcRect b="0" l="0" r="0" t="0"/>
          <a:stretch/>
        </p:blipFill>
        <p:spPr>
          <a:xfrm>
            <a:off x="8" y="-249200"/>
            <a:ext cx="7717135" cy="5143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5" name="Google Shape;55;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0" y="0"/>
            <a:ext cx="9144000" cy="1828800"/>
          </a:xfrm>
          <a:prstGeom prst="rect">
            <a:avLst/>
          </a:prstGeom>
          <a:noFill/>
          <a:ln>
            <a:noFill/>
          </a:ln>
        </p:spPr>
      </p:pic>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3">
            <a:alphaModFix/>
          </a:blip>
          <a:srcRect b="0" l="0" r="0" t="0"/>
          <a:stretch/>
        </p:blipFill>
        <p:spPr>
          <a:xfrm>
            <a:off x="0" y="450550"/>
            <a:ext cx="8298752" cy="5531151"/>
          </a:xfrm>
          <a:prstGeom prst="rect">
            <a:avLst/>
          </a:prstGeom>
          <a:noFill/>
          <a:ln>
            <a:noFill/>
          </a:ln>
        </p:spPr>
      </p:pic>
      <p:pic>
        <p:nvPicPr>
          <p:cNvPr id="20" name="Google Shape;20;p3"/>
          <p:cNvPicPr preferRelativeResize="0"/>
          <p:nvPr/>
        </p:nvPicPr>
        <p:blipFill rotWithShape="1">
          <a:blip r:embed="rId4">
            <a:alphaModFix/>
          </a:blip>
          <a:srcRect b="0" l="0" r="0" t="0"/>
          <a:stretch/>
        </p:blipFill>
        <p:spPr>
          <a:xfrm>
            <a:off x="169475" y="72737"/>
            <a:ext cx="1778252" cy="611775"/>
          </a:xfrm>
          <a:prstGeom prst="rect">
            <a:avLst/>
          </a:prstGeom>
          <a:noFill/>
          <a:ln>
            <a:noFill/>
          </a:ln>
        </p:spPr>
      </p:pic>
      <p:sp>
        <p:nvSpPr>
          <p:cNvPr id="21" name="Google Shape;21;p3"/>
          <p:cNvSpPr txBox="1"/>
          <p:nvPr/>
        </p:nvSpPr>
        <p:spPr>
          <a:xfrm>
            <a:off x="6835140" y="178513"/>
            <a:ext cx="2188085"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4" name="Google Shape;24;p4"/>
          <p:cNvPicPr preferRelativeResize="0"/>
          <p:nvPr/>
        </p:nvPicPr>
        <p:blipFill rotWithShape="1">
          <a:blip r:embed="rId2">
            <a:alphaModFix/>
          </a:blip>
          <a:srcRect b="0" l="0" r="0" t="0"/>
          <a:stretch/>
        </p:blipFill>
        <p:spPr>
          <a:xfrm rot="-5400000">
            <a:off x="7257788" y="2731213"/>
            <a:ext cx="2984875" cy="2387900"/>
          </a:xfrm>
          <a:prstGeom prst="rect">
            <a:avLst/>
          </a:prstGeom>
          <a:noFill/>
          <a:ln>
            <a:noFill/>
          </a:ln>
        </p:spPr>
      </p:pic>
      <p:pic>
        <p:nvPicPr>
          <p:cNvPr id="25" name="Google Shape;25;p4"/>
          <p:cNvPicPr preferRelativeResize="0"/>
          <p:nvPr/>
        </p:nvPicPr>
        <p:blipFill rotWithShape="1">
          <a:blip r:embed="rId3">
            <a:alphaModFix/>
          </a:blip>
          <a:srcRect b="0" l="0" r="0" t="0"/>
          <a:stretch/>
        </p:blipFill>
        <p:spPr>
          <a:xfrm>
            <a:off x="243275" y="147125"/>
            <a:ext cx="1433952" cy="493325"/>
          </a:xfrm>
          <a:prstGeom prst="rect">
            <a:avLst/>
          </a:prstGeom>
          <a:noFill/>
          <a:ln>
            <a:noFill/>
          </a:ln>
        </p:spPr>
      </p:pic>
      <p:sp>
        <p:nvSpPr>
          <p:cNvPr id="26" name="Google Shape;26;p4"/>
          <p:cNvSpPr txBox="1"/>
          <p:nvPr/>
        </p:nvSpPr>
        <p:spPr>
          <a:xfrm>
            <a:off x="7053223" y="209288"/>
            <a:ext cx="22092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304A9D"/>
                </a:solidFill>
                <a:latin typeface="Verdana"/>
                <a:ea typeface="Verdana"/>
                <a:cs typeface="Verdana"/>
                <a:sym typeface="Verdana"/>
              </a:rPr>
              <a:t>www.digitalyouth.eu</a:t>
            </a:r>
            <a:endParaRPr b="0" i="0" sz="13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9" name="Google Shape;29;p5"/>
          <p:cNvPicPr preferRelativeResize="0"/>
          <p:nvPr/>
        </p:nvPicPr>
        <p:blipFill rotWithShape="1">
          <a:blip r:embed="rId2">
            <a:alphaModFix/>
          </a:blip>
          <a:srcRect b="0" l="0" r="0" t="0"/>
          <a:stretch/>
        </p:blipFill>
        <p:spPr>
          <a:xfrm>
            <a:off x="235500" y="4457076"/>
            <a:ext cx="1480168" cy="509220"/>
          </a:xfrm>
          <a:prstGeom prst="rect">
            <a:avLst/>
          </a:prstGeom>
          <a:noFill/>
          <a:ln>
            <a:noFill/>
          </a:ln>
        </p:spPr>
      </p:pic>
      <p:sp>
        <p:nvSpPr>
          <p:cNvPr id="30" name="Google Shape;30;p5"/>
          <p:cNvSpPr txBox="1"/>
          <p:nvPr/>
        </p:nvSpPr>
        <p:spPr>
          <a:xfrm>
            <a:off x="6268950" y="4595450"/>
            <a:ext cx="1970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304A9D"/>
                </a:solidFill>
                <a:latin typeface="Verdana"/>
                <a:ea typeface="Verdana"/>
                <a:cs typeface="Verdana"/>
                <a:sym typeface="Verdana"/>
              </a:rPr>
              <a:t>www.digitalyouth.eu</a:t>
            </a:r>
            <a:endParaRPr b="0" i="0" sz="1300" u="none" cap="none" strike="noStrike">
              <a:solidFill>
                <a:srgbClr val="304A9D"/>
              </a:solidFill>
              <a:latin typeface="Verdana"/>
              <a:ea typeface="Verdana"/>
              <a:cs typeface="Verdana"/>
              <a:sym typeface="Verdana"/>
            </a:endParaRPr>
          </a:p>
        </p:txBody>
      </p:sp>
      <p:pic>
        <p:nvPicPr>
          <p:cNvPr id="31" name="Google Shape;31;p5"/>
          <p:cNvPicPr preferRelativeResize="0"/>
          <p:nvPr/>
        </p:nvPicPr>
        <p:blipFill rotWithShape="1">
          <a:blip r:embed="rId3">
            <a:alphaModFix/>
          </a:blip>
          <a:srcRect b="0" l="0" r="0" t="0"/>
          <a:stretch/>
        </p:blipFill>
        <p:spPr>
          <a:xfrm rot="-5400000">
            <a:off x="7257788" y="2731213"/>
            <a:ext cx="2984875" cy="23879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6" name="Google Shape;36;p7"/>
          <p:cNvPicPr preferRelativeResize="0"/>
          <p:nvPr/>
        </p:nvPicPr>
        <p:blipFill rotWithShape="1">
          <a:blip r:embed="rId2">
            <a:alphaModFix/>
          </a:blip>
          <a:srcRect b="0" l="0" r="0" t="0"/>
          <a:stretch/>
        </p:blipFill>
        <p:spPr>
          <a:xfrm>
            <a:off x="0" y="-463850"/>
            <a:ext cx="8298752" cy="5531151"/>
          </a:xfrm>
          <a:prstGeom prst="rect">
            <a:avLst/>
          </a:prstGeom>
          <a:noFill/>
          <a:ln>
            <a:noFill/>
          </a:ln>
        </p:spPr>
      </p:pic>
      <p:pic>
        <p:nvPicPr>
          <p:cNvPr id="37" name="Google Shape;37;p7"/>
          <p:cNvPicPr preferRelativeResize="0"/>
          <p:nvPr/>
        </p:nvPicPr>
        <p:blipFill rotWithShape="1">
          <a:blip r:embed="rId3">
            <a:alphaModFix/>
          </a:blip>
          <a:srcRect b="0" l="0" r="0" t="0"/>
          <a:stretch/>
        </p:blipFill>
        <p:spPr>
          <a:xfrm>
            <a:off x="0" y="0"/>
            <a:ext cx="9144000" cy="1828800"/>
          </a:xfrm>
          <a:prstGeom prst="rect">
            <a:avLst/>
          </a:prstGeom>
          <a:noFill/>
          <a:ln>
            <a:noFill/>
          </a:ln>
        </p:spPr>
      </p:pic>
      <p:pic>
        <p:nvPicPr>
          <p:cNvPr id="38" name="Google Shape;38;p7"/>
          <p:cNvPicPr preferRelativeResize="0"/>
          <p:nvPr/>
        </p:nvPicPr>
        <p:blipFill rotWithShape="1">
          <a:blip r:embed="rId4">
            <a:alphaModFix/>
          </a:blip>
          <a:srcRect b="0" l="0" r="0" t="0"/>
          <a:stretch/>
        </p:blipFill>
        <p:spPr>
          <a:xfrm>
            <a:off x="169475" y="225125"/>
            <a:ext cx="2109176" cy="725625"/>
          </a:xfrm>
          <a:prstGeom prst="rect">
            <a:avLst/>
          </a:prstGeom>
          <a:noFill/>
          <a:ln>
            <a:noFill/>
          </a:ln>
        </p:spPr>
      </p:pic>
      <p:pic>
        <p:nvPicPr>
          <p:cNvPr id="39" name="Google Shape;39;p7"/>
          <p:cNvPicPr preferRelativeResize="0"/>
          <p:nvPr/>
        </p:nvPicPr>
        <p:blipFill rotWithShape="1">
          <a:blip r:embed="rId5">
            <a:alphaModFix/>
          </a:blip>
          <a:srcRect b="0" l="0" r="0" t="0"/>
          <a:stretch/>
        </p:blipFill>
        <p:spPr>
          <a:xfrm>
            <a:off x="6119842" y="188400"/>
            <a:ext cx="2933275" cy="836750"/>
          </a:xfrm>
          <a:prstGeom prst="rect">
            <a:avLst/>
          </a:prstGeom>
          <a:noFill/>
          <a:ln>
            <a:noFill/>
          </a:ln>
        </p:spPr>
      </p:pic>
      <p:pic>
        <p:nvPicPr>
          <p:cNvPr id="40" name="Google Shape;40;p7"/>
          <p:cNvPicPr preferRelativeResize="0"/>
          <p:nvPr/>
        </p:nvPicPr>
        <p:blipFill rotWithShape="1">
          <a:blip r:embed="rId6">
            <a:alphaModFix/>
          </a:blip>
          <a:srcRect b="0" l="0" r="0" t="0"/>
          <a:stretch/>
        </p:blipFill>
        <p:spPr>
          <a:xfrm>
            <a:off x="0" y="4067461"/>
            <a:ext cx="9144003" cy="10760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3" name="Google Shape;4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7" name="Google Shape;47;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9" name="Google Shape;4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2" name="Google Shape;5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publications.jrc.ec.europa.eu/repository/handle/JRC83167" TargetMode="External"/><Relationship Id="rId4" Type="http://schemas.openxmlformats.org/officeDocument/2006/relationships/hyperlink" Target="https://eur-lex.europa.eu/legal-content/EN/TXT/?uri=OJ:C:2018%20:189%20:TOC" TargetMode="External"/><Relationship Id="rId5" Type="http://schemas.openxmlformats.org/officeDocument/2006/relationships/hyperlink" Target="https://joint-research-centre.ec.europa.eu/system/files/2017-05/digcomp-framework-poster-af-ok.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publications.jrc.ec.europa.eu/repository/handle/JRC128415" TargetMode="External"/><Relationship Id="rId4" Type="http://schemas.openxmlformats.org/officeDocument/2006/relationships/hyperlink" Target="https://publications.jrc.ec.europa.eu/repository/handle/JRC107466"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idx="4294967295" type="ctrTitle"/>
          </p:nvPr>
        </p:nvSpPr>
        <p:spPr>
          <a:xfrm>
            <a:off x="169475" y="1953200"/>
            <a:ext cx="7217700" cy="91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200" u="none" cap="none" strike="noStrike">
                <a:solidFill>
                  <a:srgbClr val="304A9D"/>
                </a:solidFill>
                <a:highlight>
                  <a:srgbClr val="FFFFFF"/>
                </a:highlight>
                <a:latin typeface="Verdana"/>
                <a:ea typeface="Verdana"/>
                <a:cs typeface="Verdana"/>
                <a:sym typeface="Verdana"/>
              </a:rPr>
              <a:t>DigComp 2.2</a:t>
            </a:r>
            <a:endParaRPr b="1" i="0" sz="2200" u="none" cap="none" strike="noStrike">
              <a:solidFill>
                <a:srgbClr val="304A9D"/>
              </a:solidFill>
              <a:latin typeface="Verdana"/>
              <a:ea typeface="Verdana"/>
              <a:cs typeface="Verdana"/>
              <a:sym typeface="Verdana"/>
            </a:endParaRPr>
          </a:p>
        </p:txBody>
      </p:sp>
      <p:sp>
        <p:nvSpPr>
          <p:cNvPr id="64" name="Google Shape;64;p13"/>
          <p:cNvSpPr txBox="1"/>
          <p:nvPr/>
        </p:nvSpPr>
        <p:spPr>
          <a:xfrm>
            <a:off x="159250" y="3163525"/>
            <a:ext cx="4743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1"/>
                </a:solidFill>
                <a:highlight>
                  <a:schemeClr val="lt1"/>
                </a:highlight>
                <a:latin typeface="Verdana"/>
                <a:ea typeface="Verdana"/>
                <a:cs typeface="Verdana"/>
                <a:sym typeface="Verdana"/>
              </a:rPr>
              <a:t>Name of the author / trainer</a:t>
            </a:r>
            <a:endParaRPr b="1" i="0" sz="1500" u="none" cap="none" strike="noStrike">
              <a:solidFill>
                <a:schemeClr val="dk1"/>
              </a:solidFill>
              <a:highlight>
                <a:schemeClr val="lt1"/>
              </a:highlight>
              <a:latin typeface="Verdana"/>
              <a:ea typeface="Verdana"/>
              <a:cs typeface="Verdana"/>
              <a:sym typeface="Verdana"/>
            </a:endParaRPr>
          </a:p>
        </p:txBody>
      </p:sp>
      <p:sp>
        <p:nvSpPr>
          <p:cNvPr id="65" name="Google Shape;65;p13"/>
          <p:cNvSpPr txBox="1"/>
          <p:nvPr/>
        </p:nvSpPr>
        <p:spPr>
          <a:xfrm>
            <a:off x="168400" y="3516201"/>
            <a:ext cx="2876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99148"/>
                </a:solidFill>
                <a:latin typeface="Verdana"/>
                <a:ea typeface="Verdana"/>
                <a:cs typeface="Verdana"/>
                <a:sym typeface="Verdana"/>
              </a:rPr>
              <a:t>www.digitalyouth.eu</a:t>
            </a:r>
            <a:endParaRPr b="1" i="0" sz="1200" u="none" cap="none" strike="noStrike">
              <a:solidFill>
                <a:srgbClr val="099148"/>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nvSpPr>
        <p:spPr>
          <a:xfrm>
            <a:off x="130629" y="1045543"/>
            <a:ext cx="1811870" cy="3085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2.2</a:t>
            </a:r>
            <a:endParaRPr/>
          </a:p>
          <a:p>
            <a:pPr indent="0" lvl="0" marL="0" marR="0" rtl="0" algn="l">
              <a:lnSpc>
                <a:spcPct val="100000"/>
              </a:lnSpc>
              <a:spcBef>
                <a:spcPts val="0"/>
              </a:spcBef>
              <a:spcAft>
                <a:spcPts val="0"/>
              </a:spcAft>
              <a:buClr>
                <a:schemeClr val="dk1"/>
              </a:buClr>
              <a:buSzPts val="2800"/>
              <a:buFont typeface="Arial"/>
              <a:buNone/>
            </a:pPr>
            <a:r>
              <a:t/>
            </a:r>
            <a:endParaRPr b="0" i="0" sz="1600" u="none" cap="none" strike="noStrike">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rPr b="0" i="0" lang="en-GB" sz="1600" u="none" cap="none" strike="noStrike">
                <a:solidFill>
                  <a:srgbClr val="304A9D"/>
                </a:solidFill>
                <a:highlight>
                  <a:srgbClr val="FFFFFF"/>
                </a:highlight>
                <a:latin typeface="Verdana"/>
                <a:ea typeface="Verdana"/>
                <a:cs typeface="Verdana"/>
                <a:sym typeface="Verdana"/>
              </a:rPr>
              <a:t>The areas of digital competence </a:t>
            </a:r>
            <a:endParaRPr b="0" i="0" sz="1600" u="none" cap="none" strike="noStrike">
              <a:solidFill>
                <a:srgbClr val="304A9D"/>
              </a:solidFill>
              <a:highlight>
                <a:srgbClr val="FFFFFF"/>
              </a:highlight>
              <a:latin typeface="Verdana"/>
              <a:ea typeface="Verdana"/>
              <a:cs typeface="Verdana"/>
              <a:sym typeface="Verdana"/>
            </a:endParaRPr>
          </a:p>
        </p:txBody>
      </p:sp>
      <p:pic>
        <p:nvPicPr>
          <p:cNvPr id="121" name="Google Shape;121;p22"/>
          <p:cNvPicPr preferRelativeResize="0"/>
          <p:nvPr/>
        </p:nvPicPr>
        <p:blipFill rotWithShape="1">
          <a:blip r:embed="rId3">
            <a:alphaModFix/>
          </a:blip>
          <a:srcRect b="0" l="0" r="64949" t="0"/>
          <a:stretch/>
        </p:blipFill>
        <p:spPr>
          <a:xfrm>
            <a:off x="2044051" y="67258"/>
            <a:ext cx="2126896" cy="5076242"/>
          </a:xfrm>
          <a:prstGeom prst="rect">
            <a:avLst/>
          </a:prstGeom>
          <a:noFill/>
          <a:ln>
            <a:noFill/>
          </a:ln>
        </p:spPr>
      </p:pic>
      <p:sp>
        <p:nvSpPr>
          <p:cNvPr id="122" name="Google Shape;122;p22"/>
          <p:cNvSpPr/>
          <p:nvPr/>
        </p:nvSpPr>
        <p:spPr>
          <a:xfrm>
            <a:off x="7045317" y="188926"/>
            <a:ext cx="1902200" cy="33250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3" name="Google Shape;123;p22"/>
          <p:cNvSpPr txBox="1"/>
          <p:nvPr/>
        </p:nvSpPr>
        <p:spPr>
          <a:xfrm>
            <a:off x="4272500" y="279031"/>
            <a:ext cx="4598784" cy="794033"/>
          </a:xfrm>
          <a:prstGeom prst="rect">
            <a:avLst/>
          </a:prstGeom>
          <a:solidFill>
            <a:srgbClr val="F5F4BE"/>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1.1. Browsing, searching and filtering data, information and digital content</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1.2. Evaluation data, information and digital content</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1.3. Managing data, information and digital content</a:t>
            </a:r>
            <a:endParaRPr b="0" i="0" sz="1200" u="none" cap="none" strike="noStrike">
              <a:solidFill>
                <a:srgbClr val="0070C0"/>
              </a:solidFill>
              <a:latin typeface="Arial Narrow"/>
              <a:ea typeface="Arial Narrow"/>
              <a:cs typeface="Arial Narrow"/>
              <a:sym typeface="Arial Narrow"/>
            </a:endParaRPr>
          </a:p>
        </p:txBody>
      </p:sp>
      <p:sp>
        <p:nvSpPr>
          <p:cNvPr id="124" name="Google Shape;124;p22"/>
          <p:cNvSpPr txBox="1"/>
          <p:nvPr/>
        </p:nvSpPr>
        <p:spPr>
          <a:xfrm>
            <a:off x="4272500" y="1002749"/>
            <a:ext cx="4598784" cy="1403431"/>
          </a:xfrm>
          <a:prstGeom prst="rect">
            <a:avLst/>
          </a:prstGeom>
          <a:solidFill>
            <a:srgbClr val="E3E8EA"/>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2.1. Interacting through digital technologies</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2.2. Sharing information and content through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2.3. Engaging in citizenship through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2.4. Collaborating through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2.5. netiquette</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2.6. Managing digital identity</a:t>
            </a:r>
            <a:endParaRPr b="0" i="0" sz="1200" u="none" cap="none" strike="noStrike">
              <a:solidFill>
                <a:srgbClr val="0070C0"/>
              </a:solidFill>
              <a:latin typeface="Arial Narrow"/>
              <a:ea typeface="Arial Narrow"/>
              <a:cs typeface="Arial Narrow"/>
              <a:sym typeface="Arial Narrow"/>
            </a:endParaRPr>
          </a:p>
        </p:txBody>
      </p:sp>
      <p:sp>
        <p:nvSpPr>
          <p:cNvPr id="125" name="Google Shape;125;p22"/>
          <p:cNvSpPr txBox="1"/>
          <p:nvPr/>
        </p:nvSpPr>
        <p:spPr>
          <a:xfrm>
            <a:off x="4272500" y="2333991"/>
            <a:ext cx="4598784" cy="997166"/>
          </a:xfrm>
          <a:prstGeom prst="rect">
            <a:avLst/>
          </a:prstGeom>
          <a:solidFill>
            <a:srgbClr val="FFDDB2"/>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3.1. Developing digital content</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3.2. Integrating and re-elaborating digital content</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3.3. Copyright and licenses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3.4. Programming</a:t>
            </a:r>
            <a:endParaRPr b="0" i="0" sz="1200" u="none" cap="none" strike="noStrike">
              <a:solidFill>
                <a:srgbClr val="0070C0"/>
              </a:solidFill>
              <a:latin typeface="Arial Narrow"/>
              <a:ea typeface="Arial Narrow"/>
              <a:cs typeface="Arial Narrow"/>
              <a:sym typeface="Arial Narrow"/>
            </a:endParaRPr>
          </a:p>
        </p:txBody>
      </p:sp>
      <p:sp>
        <p:nvSpPr>
          <p:cNvPr id="126" name="Google Shape;126;p22"/>
          <p:cNvSpPr txBox="1"/>
          <p:nvPr/>
        </p:nvSpPr>
        <p:spPr>
          <a:xfrm>
            <a:off x="4272500" y="3240370"/>
            <a:ext cx="4598784" cy="997166"/>
          </a:xfrm>
          <a:prstGeom prst="rect">
            <a:avLst/>
          </a:prstGeom>
          <a:solidFill>
            <a:srgbClr val="BCD000"/>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4.1. Protecting devices</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4.2. Protecting personal data and privacy</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4.3. Protecting health and well-being</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4.4. Protecting the environment</a:t>
            </a:r>
            <a:endParaRPr b="0" i="0" sz="1200" u="none" cap="none" strike="noStrike">
              <a:solidFill>
                <a:srgbClr val="0070C0"/>
              </a:solidFill>
              <a:latin typeface="Arial Narrow"/>
              <a:ea typeface="Arial Narrow"/>
              <a:cs typeface="Arial Narrow"/>
              <a:sym typeface="Arial Narrow"/>
            </a:endParaRPr>
          </a:p>
        </p:txBody>
      </p:sp>
      <p:sp>
        <p:nvSpPr>
          <p:cNvPr id="127" name="Google Shape;127;p22"/>
          <p:cNvSpPr txBox="1"/>
          <p:nvPr/>
        </p:nvSpPr>
        <p:spPr>
          <a:xfrm>
            <a:off x="4272500" y="4146334"/>
            <a:ext cx="4598784" cy="997166"/>
          </a:xfrm>
          <a:prstGeom prst="rect">
            <a:avLst/>
          </a:prstGeom>
          <a:solidFill>
            <a:srgbClr val="FFA7A7"/>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5.1. Solving technical problems</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5.2. Identifying needs and technological responses</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5.3. Creatively using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5.4. Identifying digital competences gaps</a:t>
            </a:r>
            <a:endParaRPr b="0" i="0" sz="1200" u="none" cap="none" strike="noStrike">
              <a:solidFill>
                <a:srgbClr val="0070C0"/>
              </a:solidFill>
              <a:latin typeface="Arial Narrow"/>
              <a:ea typeface="Arial Narrow"/>
              <a:cs typeface="Arial Narrow"/>
              <a:sym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304A9D"/>
                </a:solidFill>
                <a:highlight>
                  <a:srgbClr val="FFFFFF"/>
                </a:highlight>
                <a:latin typeface="Verdana"/>
                <a:ea typeface="Verdana"/>
                <a:cs typeface="Verdana"/>
                <a:sym typeface="Verdana"/>
              </a:rPr>
              <a:t>Competenze digitali per educatori</a:t>
            </a:r>
            <a:endParaRPr b="1" sz="2800">
              <a:solidFill>
                <a:srgbClr val="304A9D"/>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idx="4294967295" type="ctrTitle"/>
          </p:nvPr>
        </p:nvSpPr>
        <p:spPr>
          <a:xfrm>
            <a:off x="272085" y="838811"/>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DigCompEdu (2017)</a:t>
            </a:r>
            <a:endParaRPr b="1" i="0" sz="2400" u="none" cap="none" strike="noStrike">
              <a:solidFill>
                <a:srgbClr val="304A9D"/>
              </a:solidFill>
              <a:latin typeface="Verdana"/>
              <a:ea typeface="Verdana"/>
              <a:cs typeface="Verdana"/>
              <a:sym typeface="Verdana"/>
            </a:endParaRPr>
          </a:p>
        </p:txBody>
      </p:sp>
      <p:sp>
        <p:nvSpPr>
          <p:cNvPr id="138" name="Google Shape;138;p24"/>
          <p:cNvSpPr txBox="1"/>
          <p:nvPr/>
        </p:nvSpPr>
        <p:spPr>
          <a:xfrm>
            <a:off x="264528" y="1375054"/>
            <a:ext cx="7330200" cy="31647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600"/>
              </a:spcBef>
              <a:spcAft>
                <a:spcPts val="0"/>
              </a:spcAft>
              <a:buNone/>
            </a:pPr>
            <a:r>
              <a:rPr lang="en-GB"/>
              <a:t>Perché è necessario?</a:t>
            </a:r>
            <a:endParaRPr/>
          </a:p>
          <a:p>
            <a:pPr indent="0" lvl="0" marL="0" marR="0" rtl="0" algn="l">
              <a:lnSpc>
                <a:spcPct val="114000"/>
              </a:lnSpc>
              <a:spcBef>
                <a:spcPts val="600"/>
              </a:spcBef>
              <a:spcAft>
                <a:spcPts val="0"/>
              </a:spcAft>
              <a:buNone/>
            </a:pPr>
            <a:r>
              <a:rPr lang="en-GB"/>
              <a:t>Il dovere di aiutare gli studenti a diventare digitalmente competenti richiede che gli educatori sviluppino le </a:t>
            </a:r>
            <a:r>
              <a:rPr b="1" lang="en-GB"/>
              <a:t>proprie competenze digitali.</a:t>
            </a:r>
            <a:endParaRPr b="1"/>
          </a:p>
          <a:p>
            <a:pPr indent="0" lvl="0" marL="0" marR="0" rtl="0" algn="l">
              <a:lnSpc>
                <a:spcPct val="114000"/>
              </a:lnSpc>
              <a:spcBef>
                <a:spcPts val="600"/>
              </a:spcBef>
              <a:spcAft>
                <a:spcPts val="0"/>
              </a:spcAft>
              <a:buNone/>
            </a:pPr>
            <a:r>
              <a:rPr lang="en-GB"/>
              <a:t>Il quadro di riferimento DigCompEdu si rivolge agli educatori a tutti i livelli di istruzione, dalla prima infanzia all'istruzione superiore e agli adulti, compresa l'istruzione e la formazione generale e professionale, l'istruzione per bisogni speciali e i contesti di apprendimento non formale;</a:t>
            </a:r>
            <a:endParaRPr/>
          </a:p>
          <a:p>
            <a:pPr indent="0" lvl="0" marL="0" marR="0" rtl="0" algn="l">
              <a:lnSpc>
                <a:spcPct val="114000"/>
              </a:lnSpc>
              <a:spcBef>
                <a:spcPts val="600"/>
              </a:spcBef>
              <a:spcAft>
                <a:spcPts val="0"/>
              </a:spcAft>
              <a:buNone/>
            </a:pPr>
            <a:r>
              <a:rPr lang="en-GB"/>
              <a:t>mira a fornire un quadro di riferimento generale per gli sviluppatori di modelli di competenze digitali, le organizzazioni educative, i fornitori di formazione professionale, ecc.</a:t>
            </a:r>
            <a:endParaRPr/>
          </a:p>
          <a:p>
            <a:pPr indent="0" lvl="0" marL="0" marR="0" rtl="0" algn="l">
              <a:lnSpc>
                <a:spcPct val="114000"/>
              </a:lnSpc>
              <a:spcBef>
                <a:spcPts val="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idx="4294967295" type="ctrTitle"/>
          </p:nvPr>
        </p:nvSpPr>
        <p:spPr>
          <a:xfrm>
            <a:off x="235500" y="544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DigCompEdu </a:t>
            </a:r>
            <a:r>
              <a:rPr b="1" lang="en-GB" sz="2400">
                <a:solidFill>
                  <a:srgbClr val="304A9D"/>
                </a:solidFill>
                <a:highlight>
                  <a:srgbClr val="FFFFFF"/>
                </a:highlight>
                <a:latin typeface="Verdana"/>
                <a:ea typeface="Verdana"/>
                <a:cs typeface="Verdana"/>
                <a:sym typeface="Verdana"/>
              </a:rPr>
              <a:t>area e </a:t>
            </a:r>
            <a:r>
              <a:rPr b="1" lang="en-GB" sz="2400">
                <a:solidFill>
                  <a:srgbClr val="304A9D"/>
                </a:solidFill>
                <a:highlight>
                  <a:srgbClr val="FFFFFF"/>
                </a:highlight>
                <a:latin typeface="Verdana"/>
                <a:ea typeface="Verdana"/>
                <a:cs typeface="Verdana"/>
                <a:sym typeface="Verdana"/>
              </a:rPr>
              <a:t>obiettivi</a:t>
            </a:r>
            <a:endParaRPr b="1" i="0" sz="2400" u="none" cap="none" strike="noStrike">
              <a:solidFill>
                <a:srgbClr val="304A9D"/>
              </a:solidFill>
              <a:latin typeface="Verdana"/>
              <a:ea typeface="Verdana"/>
              <a:cs typeface="Verdana"/>
              <a:sym typeface="Verdana"/>
            </a:endParaRPr>
          </a:p>
        </p:txBody>
      </p:sp>
      <p:sp>
        <p:nvSpPr>
          <p:cNvPr id="144" name="Google Shape;144;p25"/>
          <p:cNvSpPr txBox="1"/>
          <p:nvPr/>
        </p:nvSpPr>
        <p:spPr>
          <a:xfrm>
            <a:off x="119300" y="1250100"/>
            <a:ext cx="19059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a:t>Il quadro di riferimento DigCompEdu distingue sei diverse aree</a:t>
            </a:r>
            <a:endParaRPr/>
          </a:p>
          <a:p>
            <a:pPr indent="0" lvl="0" marL="0" marR="0" rtl="0" algn="l">
              <a:lnSpc>
                <a:spcPct val="100000"/>
              </a:lnSpc>
              <a:spcBef>
                <a:spcPts val="0"/>
              </a:spcBef>
              <a:spcAft>
                <a:spcPts val="0"/>
              </a:spcAft>
              <a:buNone/>
            </a:pPr>
            <a:r>
              <a:rPr lang="en-GB"/>
              <a:t>in cui si esprime la Competenza Digitale degli educatori con un</a:t>
            </a:r>
            <a:endParaRPr/>
          </a:p>
          <a:p>
            <a:pPr indent="0" lvl="0" marL="0" marR="0" rtl="0" algn="l">
              <a:lnSpc>
                <a:spcPct val="100000"/>
              </a:lnSpc>
              <a:spcBef>
                <a:spcPts val="0"/>
              </a:spcBef>
              <a:spcAft>
                <a:spcPts val="0"/>
              </a:spcAft>
              <a:buNone/>
            </a:pPr>
            <a:r>
              <a:rPr lang="en-GB"/>
              <a:t>totale di 22 competenze</a:t>
            </a:r>
            <a:endParaRPr/>
          </a:p>
        </p:txBody>
      </p:sp>
      <p:pic>
        <p:nvPicPr>
          <p:cNvPr id="145" name="Google Shape;145;p25"/>
          <p:cNvPicPr preferRelativeResize="0"/>
          <p:nvPr/>
        </p:nvPicPr>
        <p:blipFill rotWithShape="1">
          <a:blip r:embed="rId3">
            <a:alphaModFix/>
          </a:blip>
          <a:srcRect b="0" l="0" r="0" t="0"/>
          <a:stretch/>
        </p:blipFill>
        <p:spPr>
          <a:xfrm>
            <a:off x="1920191" y="1186453"/>
            <a:ext cx="7223810" cy="39570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idx="4294967295" type="ctrTitle"/>
          </p:nvPr>
        </p:nvSpPr>
        <p:spPr>
          <a:xfrm>
            <a:off x="235500" y="544800"/>
            <a:ext cx="8689346"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DigCompEdu</a:t>
            </a:r>
            <a:r>
              <a:rPr b="1" lang="en-GB" sz="2400">
                <a:solidFill>
                  <a:srgbClr val="304A9D"/>
                </a:solidFill>
                <a:highlight>
                  <a:srgbClr val="FFFFFF"/>
                </a:highlight>
                <a:latin typeface="Verdana"/>
                <a:ea typeface="Verdana"/>
                <a:cs typeface="Verdana"/>
                <a:sym typeface="Verdana"/>
              </a:rPr>
              <a:t> competenze e connessioni</a:t>
            </a:r>
            <a:endParaRPr b="1" i="0" sz="2400" u="none" cap="none" strike="noStrike">
              <a:solidFill>
                <a:srgbClr val="304A9D"/>
              </a:solidFill>
              <a:latin typeface="Verdana"/>
              <a:ea typeface="Verdana"/>
              <a:cs typeface="Verdana"/>
              <a:sym typeface="Verdana"/>
            </a:endParaRPr>
          </a:p>
        </p:txBody>
      </p:sp>
      <p:pic>
        <p:nvPicPr>
          <p:cNvPr id="151" name="Google Shape;151;p26"/>
          <p:cNvPicPr preferRelativeResize="0"/>
          <p:nvPr/>
        </p:nvPicPr>
        <p:blipFill rotWithShape="1">
          <a:blip r:embed="rId3">
            <a:alphaModFix/>
          </a:blip>
          <a:srcRect b="5114" l="0" r="980" t="0"/>
          <a:stretch/>
        </p:blipFill>
        <p:spPr>
          <a:xfrm>
            <a:off x="146998" y="1114132"/>
            <a:ext cx="8233743" cy="40293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idx="4294967295" type="ctrTitle"/>
          </p:nvPr>
        </p:nvSpPr>
        <p:spPr>
          <a:xfrm>
            <a:off x="235500" y="544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DigCompEdu </a:t>
            </a:r>
            <a:r>
              <a:rPr b="1" lang="en-GB" sz="2400">
                <a:solidFill>
                  <a:srgbClr val="304A9D"/>
                </a:solidFill>
                <a:highlight>
                  <a:srgbClr val="FFFFFF"/>
                </a:highlight>
                <a:latin typeface="Verdana"/>
                <a:ea typeface="Verdana"/>
                <a:cs typeface="Verdana"/>
                <a:sym typeface="Verdana"/>
              </a:rPr>
              <a:t>Struttura sintesi</a:t>
            </a:r>
            <a:endParaRPr b="1" i="0" sz="2400" u="none" cap="none" strike="noStrike">
              <a:solidFill>
                <a:srgbClr val="304A9D"/>
              </a:solidFill>
              <a:latin typeface="Verdana"/>
              <a:ea typeface="Verdana"/>
              <a:cs typeface="Verdana"/>
              <a:sym typeface="Verdana"/>
            </a:endParaRPr>
          </a:p>
        </p:txBody>
      </p:sp>
      <p:pic>
        <p:nvPicPr>
          <p:cNvPr id="157" name="Google Shape;157;p27"/>
          <p:cNvPicPr preferRelativeResize="0"/>
          <p:nvPr/>
        </p:nvPicPr>
        <p:blipFill rotWithShape="1">
          <a:blip r:embed="rId3">
            <a:alphaModFix/>
          </a:blip>
          <a:srcRect b="0" l="0" r="0" t="0"/>
          <a:stretch/>
        </p:blipFill>
        <p:spPr>
          <a:xfrm>
            <a:off x="873411" y="1174530"/>
            <a:ext cx="7260156" cy="39689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p:nvPr/>
        </p:nvSpPr>
        <p:spPr>
          <a:xfrm>
            <a:off x="0" y="1215522"/>
            <a:ext cx="9144000" cy="3828600"/>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3" name="Google Shape;163;p28"/>
          <p:cNvSpPr txBox="1"/>
          <p:nvPr/>
        </p:nvSpPr>
        <p:spPr>
          <a:xfrm>
            <a:off x="195336" y="1987516"/>
            <a:ext cx="2163000" cy="272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100"/>
              <a:t>Organizzazione</a:t>
            </a:r>
            <a:endParaRPr b="1" sz="1100"/>
          </a:p>
          <a:p>
            <a:pPr indent="0" lvl="0" marL="0" marR="0" rtl="0" algn="l">
              <a:lnSpc>
                <a:spcPct val="100000"/>
              </a:lnSpc>
              <a:spcBef>
                <a:spcPts val="0"/>
              </a:spcBef>
              <a:spcAft>
                <a:spcPts val="0"/>
              </a:spcAft>
              <a:buClr>
                <a:schemeClr val="dk1"/>
              </a:buClr>
              <a:buSzPts val="1100"/>
              <a:buFont typeface="Arial"/>
              <a:buNone/>
            </a:pPr>
            <a:r>
              <a:rPr b="1" lang="en-GB" sz="1100"/>
              <a:t>comunicazione</a:t>
            </a:r>
            <a:endParaRPr b="1" sz="1100"/>
          </a:p>
          <a:p>
            <a:pPr indent="0" lvl="0" marL="0" marR="0" rtl="0" algn="l">
              <a:lnSpc>
                <a:spcPct val="100000"/>
              </a:lnSpc>
              <a:spcBef>
                <a:spcPts val="0"/>
              </a:spcBef>
              <a:spcAft>
                <a:spcPts val="0"/>
              </a:spcAft>
              <a:buClr>
                <a:schemeClr val="dk1"/>
              </a:buClr>
              <a:buSzPts val="1100"/>
              <a:buFont typeface="Arial"/>
              <a:buNone/>
            </a:pPr>
            <a:r>
              <a:rPr lang="en-GB" sz="1100"/>
              <a:t>Utilizzare le tecnologie digitali</a:t>
            </a:r>
            <a:endParaRPr sz="1100"/>
          </a:p>
          <a:p>
            <a:pPr indent="0" lvl="0" marL="0" marR="0" rtl="0" algn="l">
              <a:lnSpc>
                <a:spcPct val="100000"/>
              </a:lnSpc>
              <a:spcBef>
                <a:spcPts val="0"/>
              </a:spcBef>
              <a:spcAft>
                <a:spcPts val="0"/>
              </a:spcAft>
              <a:buClr>
                <a:schemeClr val="dk1"/>
              </a:buClr>
              <a:buSzPts val="1100"/>
              <a:buFont typeface="Arial"/>
              <a:buNone/>
            </a:pPr>
            <a:r>
              <a:rPr lang="en-GB" sz="1100"/>
              <a:t>per migliorare la comunicazione</a:t>
            </a:r>
            <a:endParaRPr sz="1100"/>
          </a:p>
          <a:p>
            <a:pPr indent="0" lvl="0" marL="0" marR="0" rtl="0" algn="l">
              <a:lnSpc>
                <a:spcPct val="100000"/>
              </a:lnSpc>
              <a:spcBef>
                <a:spcPts val="0"/>
              </a:spcBef>
              <a:spcAft>
                <a:spcPts val="0"/>
              </a:spcAft>
              <a:buClr>
                <a:schemeClr val="dk1"/>
              </a:buClr>
              <a:buSzPts val="1100"/>
              <a:buFont typeface="Arial"/>
              <a:buNone/>
            </a:pPr>
            <a:r>
              <a:rPr lang="en-GB" sz="1100"/>
              <a:t>comunicazione organizzativa con</a:t>
            </a:r>
            <a:endParaRPr sz="1100"/>
          </a:p>
          <a:p>
            <a:pPr indent="0" lvl="0" marL="0" marR="0" rtl="0" algn="l">
              <a:lnSpc>
                <a:spcPct val="100000"/>
              </a:lnSpc>
              <a:spcBef>
                <a:spcPts val="0"/>
              </a:spcBef>
              <a:spcAft>
                <a:spcPts val="0"/>
              </a:spcAft>
              <a:buClr>
                <a:schemeClr val="dk1"/>
              </a:buClr>
              <a:buSzPts val="1100"/>
              <a:buFont typeface="Arial"/>
              <a:buNone/>
            </a:pPr>
            <a:r>
              <a:rPr lang="en-GB" sz="1100"/>
              <a:t>studenti, genitori e</a:t>
            </a:r>
            <a:endParaRPr sz="1100"/>
          </a:p>
          <a:p>
            <a:pPr indent="0" lvl="0" marL="0" marR="0" rtl="0" algn="l">
              <a:lnSpc>
                <a:spcPct val="100000"/>
              </a:lnSpc>
              <a:spcBef>
                <a:spcPts val="0"/>
              </a:spcBef>
              <a:spcAft>
                <a:spcPts val="0"/>
              </a:spcAft>
              <a:buClr>
                <a:schemeClr val="dk1"/>
              </a:buClr>
              <a:buSzPts val="1100"/>
              <a:buFont typeface="Arial"/>
              <a:buNone/>
            </a:pPr>
            <a:r>
              <a:rPr lang="en-GB" sz="1100"/>
              <a:t>terzi. Contribuire</a:t>
            </a:r>
            <a:endParaRPr sz="1100"/>
          </a:p>
          <a:p>
            <a:pPr indent="0" lvl="0" marL="0" marR="0" rtl="0" algn="l">
              <a:lnSpc>
                <a:spcPct val="100000"/>
              </a:lnSpc>
              <a:spcBef>
                <a:spcPts val="0"/>
              </a:spcBef>
              <a:spcAft>
                <a:spcPts val="0"/>
              </a:spcAft>
              <a:buClr>
                <a:schemeClr val="dk1"/>
              </a:buClr>
              <a:buSzPts val="1100"/>
              <a:buFont typeface="Arial"/>
              <a:buNone/>
            </a:pPr>
            <a:r>
              <a:rPr lang="en-GB" sz="1100"/>
              <a:t>a collaborare</a:t>
            </a:r>
            <a:endParaRPr sz="1100"/>
          </a:p>
          <a:p>
            <a:pPr indent="0" lvl="0" marL="0" marR="0" rtl="0" algn="l">
              <a:lnSpc>
                <a:spcPct val="100000"/>
              </a:lnSpc>
              <a:spcBef>
                <a:spcPts val="0"/>
              </a:spcBef>
              <a:spcAft>
                <a:spcPts val="0"/>
              </a:spcAft>
              <a:buClr>
                <a:schemeClr val="dk1"/>
              </a:buClr>
              <a:buSzPts val="1100"/>
              <a:buFont typeface="Arial"/>
              <a:buNone/>
            </a:pPr>
            <a:r>
              <a:rPr lang="en-GB" sz="1100"/>
              <a:t>sviluppare e</a:t>
            </a:r>
            <a:endParaRPr sz="1100"/>
          </a:p>
          <a:p>
            <a:pPr indent="0" lvl="0" marL="0" marR="0" rtl="0" algn="l">
              <a:lnSpc>
                <a:spcPct val="100000"/>
              </a:lnSpc>
              <a:spcBef>
                <a:spcPts val="0"/>
              </a:spcBef>
              <a:spcAft>
                <a:spcPts val="0"/>
              </a:spcAft>
              <a:buClr>
                <a:schemeClr val="dk1"/>
              </a:buClr>
              <a:buSzPts val="1100"/>
              <a:buFont typeface="Arial"/>
              <a:buNone/>
            </a:pPr>
            <a:r>
              <a:rPr lang="en-GB" sz="1100"/>
              <a:t>migliorare le strategie di</a:t>
            </a:r>
            <a:endParaRPr sz="1100"/>
          </a:p>
          <a:p>
            <a:pPr indent="0" lvl="0" marL="0" marR="0" rtl="0" algn="l">
              <a:lnSpc>
                <a:spcPct val="100000"/>
              </a:lnSpc>
              <a:spcBef>
                <a:spcPts val="0"/>
              </a:spcBef>
              <a:spcAft>
                <a:spcPts val="0"/>
              </a:spcAft>
              <a:buClr>
                <a:schemeClr val="dk1"/>
              </a:buClr>
              <a:buSzPts val="1100"/>
              <a:buFont typeface="Arial"/>
              <a:buNone/>
            </a:pPr>
            <a:r>
              <a:rPr lang="en-GB" sz="1100"/>
              <a:t>strategie di comunicazione organizzativa</a:t>
            </a:r>
            <a:endParaRPr sz="1100"/>
          </a:p>
          <a:p>
            <a:pPr indent="0" lvl="0" marL="0" marR="0" rtl="0" algn="l">
              <a:lnSpc>
                <a:spcPct val="100000"/>
              </a:lnSpc>
              <a:spcBef>
                <a:spcPts val="0"/>
              </a:spcBef>
              <a:spcAft>
                <a:spcPts val="0"/>
              </a:spcAft>
              <a:buClr>
                <a:schemeClr val="dk1"/>
              </a:buClr>
              <a:buSzPts val="1100"/>
              <a:buFont typeface="Arial"/>
              <a:buNone/>
            </a:pPr>
            <a:r>
              <a:t/>
            </a:r>
            <a:endParaRPr b="1" sz="1100"/>
          </a:p>
          <a:p>
            <a:pPr indent="0" lvl="0" marL="0" marR="0" rtl="0" algn="l">
              <a:lnSpc>
                <a:spcPct val="100000"/>
              </a:lnSpc>
              <a:spcBef>
                <a:spcPts val="0"/>
              </a:spcBef>
              <a:spcAft>
                <a:spcPts val="0"/>
              </a:spcAft>
              <a:buNone/>
            </a:pPr>
            <a:r>
              <a:rPr b="1" i="0" lang="en-GB" sz="1100" u="none" cap="none" strike="noStrike">
                <a:solidFill>
                  <a:srgbClr val="000000"/>
                </a:solidFill>
              </a:rPr>
              <a:t>.</a:t>
            </a:r>
            <a:endParaRPr b="1" i="0" sz="800" u="none" cap="none" strike="noStrike">
              <a:solidFill>
                <a:srgbClr val="000000"/>
              </a:solidFill>
            </a:endParaRPr>
          </a:p>
        </p:txBody>
      </p:sp>
      <p:sp>
        <p:nvSpPr>
          <p:cNvPr id="164" name="Google Shape;164;p28"/>
          <p:cNvSpPr txBox="1"/>
          <p:nvPr>
            <p:ph idx="4294967295" type="ctrTitle"/>
          </p:nvPr>
        </p:nvSpPr>
        <p:spPr>
          <a:xfrm>
            <a:off x="272085" y="838811"/>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01 </a:t>
            </a:r>
            <a:r>
              <a:rPr b="1" lang="en-GB" sz="2400">
                <a:solidFill>
                  <a:srgbClr val="304A9D"/>
                </a:solidFill>
                <a:highlight>
                  <a:srgbClr val="FFFFFF"/>
                </a:highlight>
                <a:latin typeface="Verdana"/>
                <a:ea typeface="Verdana"/>
                <a:cs typeface="Verdana"/>
                <a:sym typeface="Verdana"/>
              </a:rPr>
              <a:t>Coinvolgimento professionale</a:t>
            </a:r>
            <a:endParaRPr b="1" i="0" sz="2400" u="none" cap="none" strike="noStrike">
              <a:solidFill>
                <a:srgbClr val="304A9D"/>
              </a:solidFill>
              <a:latin typeface="Verdana"/>
              <a:ea typeface="Verdana"/>
              <a:cs typeface="Verdana"/>
              <a:sym typeface="Verdana"/>
            </a:endParaRPr>
          </a:p>
        </p:txBody>
      </p:sp>
      <p:pic>
        <p:nvPicPr>
          <p:cNvPr id="165" name="Google Shape;165;p28"/>
          <p:cNvPicPr preferRelativeResize="0"/>
          <p:nvPr/>
        </p:nvPicPr>
        <p:blipFill rotWithShape="1">
          <a:blip r:embed="rId3">
            <a:alphaModFix/>
          </a:blip>
          <a:srcRect b="47071" l="27915" r="13583" t="44788"/>
          <a:stretch/>
        </p:blipFill>
        <p:spPr>
          <a:xfrm>
            <a:off x="0" y="1314922"/>
            <a:ext cx="9144000" cy="715818"/>
          </a:xfrm>
          <a:prstGeom prst="rect">
            <a:avLst/>
          </a:prstGeom>
          <a:noFill/>
          <a:ln>
            <a:noFill/>
          </a:ln>
        </p:spPr>
      </p:pic>
      <p:sp>
        <p:nvSpPr>
          <p:cNvPr id="166" name="Google Shape;166;p28"/>
          <p:cNvSpPr txBox="1"/>
          <p:nvPr/>
        </p:nvSpPr>
        <p:spPr>
          <a:xfrm>
            <a:off x="2358315" y="1987516"/>
            <a:ext cx="2072100" cy="283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Professionale</a:t>
            </a:r>
            <a:endParaRPr b="1" sz="1200"/>
          </a:p>
          <a:p>
            <a:pPr indent="0" lvl="0" marL="0" marR="0" rtl="0" algn="l">
              <a:lnSpc>
                <a:spcPct val="100000"/>
              </a:lnSpc>
              <a:spcBef>
                <a:spcPts val="0"/>
              </a:spcBef>
              <a:spcAft>
                <a:spcPts val="0"/>
              </a:spcAft>
              <a:buClr>
                <a:schemeClr val="dk1"/>
              </a:buClr>
              <a:buSzPts val="1100"/>
              <a:buFont typeface="Arial"/>
              <a:buNone/>
            </a:pPr>
            <a:r>
              <a:rPr b="1" lang="en-GB" sz="1200"/>
              <a:t>collaborazione</a:t>
            </a:r>
            <a:endParaRPr b="1" sz="1200"/>
          </a:p>
          <a:p>
            <a:pPr indent="0" lvl="0" marL="0" marR="0" rtl="0" algn="l">
              <a:lnSpc>
                <a:spcPct val="100000"/>
              </a:lnSpc>
              <a:spcBef>
                <a:spcPts val="0"/>
              </a:spcBef>
              <a:spcAft>
                <a:spcPts val="0"/>
              </a:spcAft>
              <a:buClr>
                <a:schemeClr val="dk1"/>
              </a:buClr>
              <a:buSzPts val="1100"/>
              <a:buFont typeface="Arial"/>
              <a:buNone/>
            </a:pPr>
            <a:r>
              <a:rPr lang="en-GB" sz="1200"/>
              <a:t>Utilizzare le tecnologie digitali</a:t>
            </a:r>
            <a:endParaRPr sz="1200"/>
          </a:p>
          <a:p>
            <a:pPr indent="0" lvl="0" marL="0" marR="0" rtl="0" algn="l">
              <a:lnSpc>
                <a:spcPct val="100000"/>
              </a:lnSpc>
              <a:spcBef>
                <a:spcPts val="0"/>
              </a:spcBef>
              <a:spcAft>
                <a:spcPts val="0"/>
              </a:spcAft>
              <a:buClr>
                <a:schemeClr val="dk1"/>
              </a:buClr>
              <a:buSzPts val="1100"/>
              <a:buFont typeface="Arial"/>
              <a:buNone/>
            </a:pPr>
            <a:r>
              <a:rPr lang="en-GB" sz="1200"/>
              <a:t>per collaborare</a:t>
            </a:r>
            <a:endParaRPr sz="1200"/>
          </a:p>
          <a:p>
            <a:pPr indent="0" lvl="0" marL="0" marR="0" rtl="0" algn="l">
              <a:lnSpc>
                <a:spcPct val="100000"/>
              </a:lnSpc>
              <a:spcBef>
                <a:spcPts val="0"/>
              </a:spcBef>
              <a:spcAft>
                <a:spcPts val="0"/>
              </a:spcAft>
              <a:buClr>
                <a:schemeClr val="dk1"/>
              </a:buClr>
              <a:buSzPts val="1100"/>
              <a:buFont typeface="Arial"/>
              <a:buNone/>
            </a:pPr>
            <a:r>
              <a:rPr lang="en-GB" sz="1200"/>
              <a:t>con altri educatori,</a:t>
            </a:r>
            <a:endParaRPr sz="1200"/>
          </a:p>
          <a:p>
            <a:pPr indent="0" lvl="0" marL="0" marR="0" rtl="0" algn="l">
              <a:lnSpc>
                <a:spcPct val="100000"/>
              </a:lnSpc>
              <a:spcBef>
                <a:spcPts val="0"/>
              </a:spcBef>
              <a:spcAft>
                <a:spcPts val="0"/>
              </a:spcAft>
              <a:buClr>
                <a:schemeClr val="dk1"/>
              </a:buClr>
              <a:buSzPts val="1100"/>
              <a:buFont typeface="Arial"/>
              <a:buNone/>
            </a:pPr>
            <a:r>
              <a:rPr lang="en-GB" sz="1200"/>
              <a:t>condividere e scambiare</a:t>
            </a:r>
            <a:endParaRPr sz="1200"/>
          </a:p>
          <a:p>
            <a:pPr indent="0" lvl="0" marL="0" marR="0" rtl="0" algn="l">
              <a:lnSpc>
                <a:spcPct val="100000"/>
              </a:lnSpc>
              <a:spcBef>
                <a:spcPts val="0"/>
              </a:spcBef>
              <a:spcAft>
                <a:spcPts val="0"/>
              </a:spcAft>
              <a:buClr>
                <a:schemeClr val="dk1"/>
              </a:buClr>
              <a:buSzPts val="1100"/>
              <a:buFont typeface="Arial"/>
              <a:buNone/>
            </a:pPr>
            <a:r>
              <a:rPr lang="en-GB" sz="1200"/>
              <a:t>conoscenze ed esperienze,</a:t>
            </a:r>
            <a:endParaRPr sz="1200"/>
          </a:p>
          <a:p>
            <a:pPr indent="0" lvl="0" marL="0" marR="0" rtl="0" algn="l">
              <a:lnSpc>
                <a:spcPct val="100000"/>
              </a:lnSpc>
              <a:spcBef>
                <a:spcPts val="0"/>
              </a:spcBef>
              <a:spcAft>
                <a:spcPts val="0"/>
              </a:spcAft>
              <a:buClr>
                <a:schemeClr val="dk1"/>
              </a:buClr>
              <a:buSzPts val="1100"/>
              <a:buFont typeface="Arial"/>
              <a:buNone/>
            </a:pPr>
            <a:r>
              <a:rPr lang="en-GB" sz="1200"/>
              <a:t>e collaborare</a:t>
            </a:r>
            <a:endParaRPr sz="1200"/>
          </a:p>
          <a:p>
            <a:pPr indent="0" lvl="0" marL="0" marR="0" rtl="0" algn="l">
              <a:lnSpc>
                <a:spcPct val="100000"/>
              </a:lnSpc>
              <a:spcBef>
                <a:spcPts val="0"/>
              </a:spcBef>
              <a:spcAft>
                <a:spcPts val="0"/>
              </a:spcAft>
              <a:buClr>
                <a:schemeClr val="dk1"/>
              </a:buClr>
              <a:buSzPts val="1100"/>
              <a:buFont typeface="Arial"/>
              <a:buNone/>
            </a:pPr>
            <a:r>
              <a:rPr lang="en-GB" sz="1200"/>
              <a:t>innovare le pratiche pedagogiche</a:t>
            </a:r>
            <a:endParaRPr sz="1200"/>
          </a:p>
          <a:p>
            <a:pPr indent="0" lvl="0" marL="0" marR="0" rtl="0" algn="l">
              <a:lnSpc>
                <a:spcPct val="100000"/>
              </a:lnSpc>
              <a:spcBef>
                <a:spcPts val="0"/>
              </a:spcBef>
              <a:spcAft>
                <a:spcPts val="0"/>
              </a:spcAft>
              <a:buClr>
                <a:schemeClr val="dk1"/>
              </a:buClr>
              <a:buSzPts val="1100"/>
              <a:buFont typeface="Arial"/>
              <a:buNone/>
            </a:pPr>
            <a:r>
              <a:rPr lang="en-GB" sz="1200"/>
              <a:t>pratiche pedagogiche.</a:t>
            </a:r>
            <a:endParaRPr sz="1200"/>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None/>
            </a:pPr>
            <a:r>
              <a:t/>
            </a:r>
            <a:endParaRPr b="1"/>
          </a:p>
        </p:txBody>
      </p:sp>
      <p:sp>
        <p:nvSpPr>
          <p:cNvPr id="167" name="Google Shape;167;p28"/>
          <p:cNvSpPr txBox="1"/>
          <p:nvPr/>
        </p:nvSpPr>
        <p:spPr>
          <a:xfrm>
            <a:off x="4430216" y="1987516"/>
            <a:ext cx="19812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Riflessivo</a:t>
            </a:r>
            <a:endParaRPr b="1" sz="1200"/>
          </a:p>
          <a:p>
            <a:pPr indent="0" lvl="0" marL="0" marR="0" rtl="0" algn="l">
              <a:lnSpc>
                <a:spcPct val="100000"/>
              </a:lnSpc>
              <a:spcBef>
                <a:spcPts val="0"/>
              </a:spcBef>
              <a:spcAft>
                <a:spcPts val="0"/>
              </a:spcAft>
              <a:buClr>
                <a:schemeClr val="dk1"/>
              </a:buClr>
              <a:buSzPts val="1100"/>
              <a:buFont typeface="Arial"/>
              <a:buNone/>
            </a:pPr>
            <a:r>
              <a:rPr b="1" lang="en-GB" sz="1200"/>
              <a:t>pratica</a:t>
            </a:r>
            <a:endParaRPr b="1" sz="1200"/>
          </a:p>
          <a:p>
            <a:pPr indent="0" lvl="0" marL="0" marR="0" rtl="0" algn="l">
              <a:lnSpc>
                <a:spcPct val="100000"/>
              </a:lnSpc>
              <a:spcBef>
                <a:spcPts val="0"/>
              </a:spcBef>
              <a:spcAft>
                <a:spcPts val="0"/>
              </a:spcAft>
              <a:buClr>
                <a:schemeClr val="dk1"/>
              </a:buClr>
              <a:buSzPts val="1100"/>
              <a:buFont typeface="Arial"/>
              <a:buNone/>
            </a:pPr>
            <a:r>
              <a:rPr lang="en-GB" sz="1200"/>
              <a:t>Riflettere individualmente e</a:t>
            </a:r>
            <a:endParaRPr sz="1200"/>
          </a:p>
          <a:p>
            <a:pPr indent="0" lvl="0" marL="0" marR="0" rtl="0" algn="l">
              <a:lnSpc>
                <a:spcPct val="100000"/>
              </a:lnSpc>
              <a:spcBef>
                <a:spcPts val="0"/>
              </a:spcBef>
              <a:spcAft>
                <a:spcPts val="0"/>
              </a:spcAft>
              <a:buClr>
                <a:schemeClr val="dk1"/>
              </a:buClr>
              <a:buSzPts val="1100"/>
              <a:buFont typeface="Arial"/>
              <a:buNone/>
            </a:pPr>
            <a:r>
              <a:rPr lang="en-GB" sz="1200"/>
              <a:t>collettivamente riflettere su,</a:t>
            </a:r>
            <a:endParaRPr sz="1200"/>
          </a:p>
          <a:p>
            <a:pPr indent="0" lvl="0" marL="0" marR="0" rtl="0" algn="l">
              <a:lnSpc>
                <a:spcPct val="100000"/>
              </a:lnSpc>
              <a:spcBef>
                <a:spcPts val="0"/>
              </a:spcBef>
              <a:spcAft>
                <a:spcPts val="0"/>
              </a:spcAft>
              <a:buClr>
                <a:schemeClr val="dk1"/>
              </a:buClr>
              <a:buSzPts val="1100"/>
              <a:buFont typeface="Arial"/>
              <a:buNone/>
            </a:pPr>
            <a:r>
              <a:rPr lang="en-GB" sz="1200"/>
              <a:t>valutare criticamente e</a:t>
            </a:r>
            <a:endParaRPr sz="1200"/>
          </a:p>
          <a:p>
            <a:pPr indent="0" lvl="0" marL="0" marR="0" rtl="0" algn="l">
              <a:lnSpc>
                <a:spcPct val="100000"/>
              </a:lnSpc>
              <a:spcBef>
                <a:spcPts val="0"/>
              </a:spcBef>
              <a:spcAft>
                <a:spcPts val="0"/>
              </a:spcAft>
              <a:buClr>
                <a:schemeClr val="dk1"/>
              </a:buClr>
              <a:buSzPts val="1100"/>
              <a:buFont typeface="Arial"/>
              <a:buNone/>
            </a:pPr>
            <a:r>
              <a:rPr lang="en-GB" sz="1200"/>
              <a:t>sviluppare attivamente la propria</a:t>
            </a:r>
            <a:endParaRPr sz="1200"/>
          </a:p>
          <a:p>
            <a:pPr indent="0" lvl="0" marL="0" marR="0" rtl="0" algn="l">
              <a:lnSpc>
                <a:spcPct val="100000"/>
              </a:lnSpc>
              <a:spcBef>
                <a:spcPts val="0"/>
              </a:spcBef>
              <a:spcAft>
                <a:spcPts val="0"/>
              </a:spcAft>
              <a:buClr>
                <a:schemeClr val="dk1"/>
              </a:buClr>
              <a:buSzPts val="1100"/>
              <a:buFont typeface="Arial"/>
              <a:buNone/>
            </a:pPr>
            <a:r>
              <a:rPr lang="en-GB" sz="1200"/>
              <a:t>propria pratica pedagogica digitale</a:t>
            </a:r>
            <a:endParaRPr sz="1200"/>
          </a:p>
          <a:p>
            <a:pPr indent="0" lvl="0" marL="0" marR="0" rtl="0" algn="l">
              <a:lnSpc>
                <a:spcPct val="100000"/>
              </a:lnSpc>
              <a:spcBef>
                <a:spcPts val="0"/>
              </a:spcBef>
              <a:spcAft>
                <a:spcPts val="0"/>
              </a:spcAft>
              <a:buClr>
                <a:schemeClr val="dk1"/>
              </a:buClr>
              <a:buSzPts val="1100"/>
              <a:buFont typeface="Arial"/>
              <a:buNone/>
            </a:pPr>
            <a:r>
              <a:rPr lang="en-GB" sz="1200"/>
              <a:t>e della propria comunità educativa.</a:t>
            </a:r>
            <a:endParaRPr sz="1200"/>
          </a:p>
          <a:p>
            <a:pPr indent="0" lvl="0" marL="0" marR="0" rtl="0" algn="l">
              <a:lnSpc>
                <a:spcPct val="100000"/>
              </a:lnSpc>
              <a:spcBef>
                <a:spcPts val="0"/>
              </a:spcBef>
              <a:spcAft>
                <a:spcPts val="0"/>
              </a:spcAft>
              <a:buClr>
                <a:schemeClr val="dk1"/>
              </a:buClr>
              <a:buSzPts val="1100"/>
              <a:buFont typeface="Arial"/>
              <a:buNone/>
            </a:pPr>
            <a:r>
              <a:rPr lang="en-GB" sz="1200"/>
              <a:t>comunità educativa.</a:t>
            </a:r>
            <a:endParaRPr sz="1200"/>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None/>
            </a:pPr>
            <a:r>
              <a:t/>
            </a:r>
            <a:endParaRPr/>
          </a:p>
        </p:txBody>
      </p:sp>
      <p:sp>
        <p:nvSpPr>
          <p:cNvPr id="168" name="Google Shape;168;p28"/>
          <p:cNvSpPr txBox="1"/>
          <p:nvPr/>
        </p:nvSpPr>
        <p:spPr>
          <a:xfrm>
            <a:off x="6502243" y="2009128"/>
            <a:ext cx="19812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Digital Continuous</a:t>
            </a:r>
            <a:endParaRPr b="1" sz="1200"/>
          </a:p>
          <a:p>
            <a:pPr indent="0" lvl="0" marL="0" marR="0" rtl="0" algn="l">
              <a:lnSpc>
                <a:spcPct val="100000"/>
              </a:lnSpc>
              <a:spcBef>
                <a:spcPts val="0"/>
              </a:spcBef>
              <a:spcAft>
                <a:spcPts val="0"/>
              </a:spcAft>
              <a:buClr>
                <a:schemeClr val="dk1"/>
              </a:buClr>
              <a:buSzPts val="1100"/>
              <a:buFont typeface="Arial"/>
              <a:buNone/>
            </a:pPr>
            <a:r>
              <a:rPr b="1" lang="en-GB" sz="1200"/>
              <a:t>Professional</a:t>
            </a:r>
            <a:endParaRPr b="1" sz="1200"/>
          </a:p>
          <a:p>
            <a:pPr indent="0" lvl="0" marL="0" marR="0" rtl="0" algn="l">
              <a:lnSpc>
                <a:spcPct val="100000"/>
              </a:lnSpc>
              <a:spcBef>
                <a:spcPts val="0"/>
              </a:spcBef>
              <a:spcAft>
                <a:spcPts val="0"/>
              </a:spcAft>
              <a:buClr>
                <a:schemeClr val="dk1"/>
              </a:buClr>
              <a:buSzPts val="1100"/>
              <a:buFont typeface="Arial"/>
              <a:buNone/>
            </a:pPr>
            <a:r>
              <a:rPr lang="en-GB" sz="1200"/>
              <a:t>Development (CPD)</a:t>
            </a:r>
            <a:endParaRPr sz="1200"/>
          </a:p>
          <a:p>
            <a:pPr indent="0" lvl="0" marL="0" marR="0" rtl="0" algn="l">
              <a:lnSpc>
                <a:spcPct val="100000"/>
              </a:lnSpc>
              <a:spcBef>
                <a:spcPts val="0"/>
              </a:spcBef>
              <a:spcAft>
                <a:spcPts val="0"/>
              </a:spcAft>
              <a:buClr>
                <a:schemeClr val="dk1"/>
              </a:buClr>
              <a:buSzPts val="1100"/>
              <a:buFont typeface="Arial"/>
              <a:buNone/>
            </a:pPr>
            <a:r>
              <a:rPr lang="en-GB" sz="1200"/>
              <a:t>To use digital sources and</a:t>
            </a:r>
            <a:endParaRPr sz="1200"/>
          </a:p>
          <a:p>
            <a:pPr indent="0" lvl="0" marL="0" marR="0" rtl="0" algn="l">
              <a:lnSpc>
                <a:spcPct val="100000"/>
              </a:lnSpc>
              <a:spcBef>
                <a:spcPts val="0"/>
              </a:spcBef>
              <a:spcAft>
                <a:spcPts val="0"/>
              </a:spcAft>
              <a:buClr>
                <a:schemeClr val="dk1"/>
              </a:buClr>
              <a:buSzPts val="1100"/>
              <a:buFont typeface="Arial"/>
              <a:buNone/>
            </a:pPr>
            <a:r>
              <a:rPr lang="en-GB" sz="1200"/>
              <a:t>resources for continuous</a:t>
            </a:r>
            <a:endParaRPr sz="1200"/>
          </a:p>
          <a:p>
            <a:pPr indent="0" lvl="0" marL="0" marR="0" rtl="0" algn="l">
              <a:lnSpc>
                <a:spcPct val="100000"/>
              </a:lnSpc>
              <a:spcBef>
                <a:spcPts val="0"/>
              </a:spcBef>
              <a:spcAft>
                <a:spcPts val="0"/>
              </a:spcAft>
              <a:buClr>
                <a:schemeClr val="dk1"/>
              </a:buClr>
              <a:buSzPts val="1100"/>
              <a:buFont typeface="Arial"/>
              <a:buNone/>
            </a:pPr>
            <a:r>
              <a:rPr lang="en-GB" sz="1200"/>
              <a:t>professional development</a:t>
            </a:r>
            <a:endParaRPr sz="1200"/>
          </a:p>
          <a:p>
            <a:pPr indent="0" lvl="0" marL="0" marR="0" rtl="0" algn="l">
              <a:lnSpc>
                <a:spcPct val="100000"/>
              </a:lnSpc>
              <a:spcBef>
                <a:spcPts val="0"/>
              </a:spcBef>
              <a:spcAft>
                <a:spcPts val="0"/>
              </a:spcAft>
              <a:buClr>
                <a:schemeClr val="dk1"/>
              </a:buClr>
              <a:buSzPts val="1100"/>
              <a:buFont typeface="Arial"/>
              <a:buNone/>
            </a:pPr>
            <a:r>
              <a:t/>
            </a:r>
            <a:endParaRPr b="1"/>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p:nvPr/>
        </p:nvSpPr>
        <p:spPr>
          <a:xfrm>
            <a:off x="0" y="1314922"/>
            <a:ext cx="9144000" cy="3828578"/>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4" name="Google Shape;174;p29"/>
          <p:cNvSpPr txBox="1"/>
          <p:nvPr/>
        </p:nvSpPr>
        <p:spPr>
          <a:xfrm>
            <a:off x="223560" y="2310942"/>
            <a:ext cx="2644200" cy="3170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Selezione di</a:t>
            </a:r>
            <a:endParaRPr b="1" sz="1200"/>
          </a:p>
          <a:p>
            <a:pPr indent="0" lvl="0" marL="0" marR="0" rtl="0" algn="l">
              <a:lnSpc>
                <a:spcPct val="100000"/>
              </a:lnSpc>
              <a:spcBef>
                <a:spcPts val="0"/>
              </a:spcBef>
              <a:spcAft>
                <a:spcPts val="0"/>
              </a:spcAft>
              <a:buClr>
                <a:schemeClr val="dk1"/>
              </a:buClr>
              <a:buSzPts val="1100"/>
              <a:buFont typeface="Arial"/>
              <a:buNone/>
            </a:pPr>
            <a:r>
              <a:rPr b="1" lang="en-GB" sz="1200"/>
              <a:t>risorse digitali</a:t>
            </a:r>
            <a:endParaRPr b="1" sz="1200"/>
          </a:p>
          <a:p>
            <a:pPr indent="0" lvl="0" marL="0" marR="0" rtl="0" algn="l">
              <a:lnSpc>
                <a:spcPct val="100000"/>
              </a:lnSpc>
              <a:spcBef>
                <a:spcPts val="0"/>
              </a:spcBef>
              <a:spcAft>
                <a:spcPts val="0"/>
              </a:spcAft>
              <a:buClr>
                <a:schemeClr val="dk1"/>
              </a:buClr>
              <a:buSzPts val="1100"/>
              <a:buFont typeface="Arial"/>
              <a:buNone/>
            </a:pPr>
            <a:r>
              <a:rPr lang="en-GB" sz="1200"/>
              <a:t>Identificare, valutare e selezionare le risorse</a:t>
            </a:r>
            <a:endParaRPr sz="1200"/>
          </a:p>
          <a:p>
            <a:pPr indent="0" lvl="0" marL="0" marR="0" rtl="0" algn="l">
              <a:lnSpc>
                <a:spcPct val="100000"/>
              </a:lnSpc>
              <a:spcBef>
                <a:spcPts val="0"/>
              </a:spcBef>
              <a:spcAft>
                <a:spcPts val="0"/>
              </a:spcAft>
              <a:buClr>
                <a:schemeClr val="dk1"/>
              </a:buClr>
              <a:buSzPts val="1100"/>
              <a:buFont typeface="Arial"/>
              <a:buNone/>
            </a:pPr>
            <a:r>
              <a:rPr lang="en-GB" sz="1200"/>
              <a:t>risorse digitali per l'insegnamento e l'apprendimento.</a:t>
            </a:r>
            <a:endParaRPr sz="1200"/>
          </a:p>
          <a:p>
            <a:pPr indent="0" lvl="0" marL="0" marR="0" rtl="0" algn="l">
              <a:lnSpc>
                <a:spcPct val="100000"/>
              </a:lnSpc>
              <a:spcBef>
                <a:spcPts val="0"/>
              </a:spcBef>
              <a:spcAft>
                <a:spcPts val="0"/>
              </a:spcAft>
              <a:buClr>
                <a:schemeClr val="dk1"/>
              </a:buClr>
              <a:buSzPts val="1100"/>
              <a:buFont typeface="Arial"/>
              <a:buNone/>
            </a:pPr>
            <a:r>
              <a:rPr lang="en-GB" sz="1200"/>
              <a:t>Considerare l'obiettivo di apprendimento specifico</a:t>
            </a:r>
            <a:endParaRPr sz="1200"/>
          </a:p>
          <a:p>
            <a:pPr indent="0" lvl="0" marL="0" marR="0" rtl="0" algn="l">
              <a:lnSpc>
                <a:spcPct val="100000"/>
              </a:lnSpc>
              <a:spcBef>
                <a:spcPts val="0"/>
              </a:spcBef>
              <a:spcAft>
                <a:spcPts val="0"/>
              </a:spcAft>
              <a:buClr>
                <a:schemeClr val="dk1"/>
              </a:buClr>
              <a:buSzPts val="1100"/>
              <a:buFont typeface="Arial"/>
              <a:buNone/>
            </a:pPr>
            <a:r>
              <a:rPr lang="en-GB" sz="1200"/>
              <a:t>obiettivo di apprendimento, il contesto, l'approccio pedagogico</a:t>
            </a:r>
            <a:endParaRPr sz="1200"/>
          </a:p>
          <a:p>
            <a:pPr indent="0" lvl="0" marL="0" marR="0" rtl="0" algn="l">
              <a:lnSpc>
                <a:spcPct val="100000"/>
              </a:lnSpc>
              <a:spcBef>
                <a:spcPts val="0"/>
              </a:spcBef>
              <a:spcAft>
                <a:spcPts val="0"/>
              </a:spcAft>
              <a:buClr>
                <a:schemeClr val="dk1"/>
              </a:buClr>
              <a:buSzPts val="1100"/>
              <a:buFont typeface="Arial"/>
              <a:buNone/>
            </a:pPr>
            <a:r>
              <a:rPr lang="en-GB" sz="1200"/>
              <a:t>pedagogico e del gruppo di studenti, quando</a:t>
            </a:r>
            <a:endParaRPr sz="1200"/>
          </a:p>
          <a:p>
            <a:pPr indent="0" lvl="0" marL="0" marR="0" rtl="0" algn="l">
              <a:lnSpc>
                <a:spcPct val="100000"/>
              </a:lnSpc>
              <a:spcBef>
                <a:spcPts val="0"/>
              </a:spcBef>
              <a:spcAft>
                <a:spcPts val="0"/>
              </a:spcAft>
              <a:buClr>
                <a:schemeClr val="dk1"/>
              </a:buClr>
              <a:buSzPts val="1100"/>
              <a:buFont typeface="Arial"/>
              <a:buNone/>
            </a:pPr>
            <a:r>
              <a:rPr lang="en-GB" sz="1200"/>
              <a:t>selezionare le risorse digitali e</a:t>
            </a:r>
            <a:endParaRPr sz="1200"/>
          </a:p>
          <a:p>
            <a:pPr indent="0" lvl="0" marL="0" marR="0" rtl="0" algn="l">
              <a:lnSpc>
                <a:spcPct val="100000"/>
              </a:lnSpc>
              <a:spcBef>
                <a:spcPts val="0"/>
              </a:spcBef>
              <a:spcAft>
                <a:spcPts val="0"/>
              </a:spcAft>
              <a:buClr>
                <a:schemeClr val="dk1"/>
              </a:buClr>
              <a:buSzPts val="1100"/>
              <a:buFont typeface="Arial"/>
              <a:buNone/>
            </a:pPr>
            <a:r>
              <a:rPr lang="en-GB" sz="1200"/>
              <a:t>pianificare il loro utilizzo.</a:t>
            </a:r>
            <a:endParaRPr sz="1200"/>
          </a:p>
          <a:p>
            <a:pPr indent="0" lvl="0" marL="0" marR="0" rtl="0" algn="l">
              <a:lnSpc>
                <a:spcPct val="100000"/>
              </a:lnSpc>
              <a:spcBef>
                <a:spcPts val="0"/>
              </a:spcBef>
              <a:spcAft>
                <a:spcPts val="0"/>
              </a:spcAft>
              <a:buClr>
                <a:schemeClr val="dk1"/>
              </a:buClr>
              <a:buSzPts val="1100"/>
              <a:buFont typeface="Arial"/>
              <a:buNone/>
            </a:pPr>
            <a:r>
              <a:t/>
            </a:r>
            <a:endParaRPr sz="1200"/>
          </a:p>
          <a:p>
            <a:pPr indent="0" lvl="0" marL="0" marR="0" rtl="0" algn="l">
              <a:lnSpc>
                <a:spcPct val="100000"/>
              </a:lnSpc>
              <a:spcBef>
                <a:spcPts val="0"/>
              </a:spcBef>
              <a:spcAft>
                <a:spcPts val="0"/>
              </a:spcAft>
              <a:buNone/>
            </a:pPr>
            <a:r>
              <a:t/>
            </a:r>
            <a:endParaRPr b="1"/>
          </a:p>
        </p:txBody>
      </p:sp>
      <p:sp>
        <p:nvSpPr>
          <p:cNvPr id="175" name="Google Shape;175;p29"/>
          <p:cNvSpPr txBox="1"/>
          <p:nvPr/>
        </p:nvSpPr>
        <p:spPr>
          <a:xfrm>
            <a:off x="3113395" y="2236167"/>
            <a:ext cx="27822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Creare e modificare</a:t>
            </a:r>
            <a:endParaRPr b="1" sz="1200"/>
          </a:p>
          <a:p>
            <a:pPr indent="0" lvl="0" marL="0" marR="0" rtl="0" algn="l">
              <a:lnSpc>
                <a:spcPct val="100000"/>
              </a:lnSpc>
              <a:spcBef>
                <a:spcPts val="0"/>
              </a:spcBef>
              <a:spcAft>
                <a:spcPts val="0"/>
              </a:spcAft>
              <a:buClr>
                <a:schemeClr val="dk1"/>
              </a:buClr>
              <a:buSzPts val="1100"/>
              <a:buFont typeface="Arial"/>
              <a:buNone/>
            </a:pPr>
            <a:r>
              <a:rPr b="1" lang="en-GB" sz="1200"/>
              <a:t>risorse digitali</a:t>
            </a:r>
            <a:endParaRPr b="1" sz="1200"/>
          </a:p>
          <a:p>
            <a:pPr indent="0" lvl="0" marL="0" marR="0" rtl="0" algn="l">
              <a:lnSpc>
                <a:spcPct val="100000"/>
              </a:lnSpc>
              <a:spcBef>
                <a:spcPts val="0"/>
              </a:spcBef>
              <a:spcAft>
                <a:spcPts val="0"/>
              </a:spcAft>
              <a:buClr>
                <a:schemeClr val="dk1"/>
              </a:buClr>
              <a:buSzPts val="1100"/>
              <a:buFont typeface="Arial"/>
              <a:buNone/>
            </a:pPr>
            <a:r>
              <a:rPr lang="en-GB" sz="1200"/>
              <a:t>Modificare e costruire su risorse esistenti</a:t>
            </a:r>
            <a:endParaRPr sz="1200"/>
          </a:p>
          <a:p>
            <a:pPr indent="0" lvl="0" marL="0" marR="0" rtl="0" algn="l">
              <a:lnSpc>
                <a:spcPct val="100000"/>
              </a:lnSpc>
              <a:spcBef>
                <a:spcPts val="0"/>
              </a:spcBef>
              <a:spcAft>
                <a:spcPts val="0"/>
              </a:spcAft>
              <a:buClr>
                <a:schemeClr val="dk1"/>
              </a:buClr>
              <a:buSzPts val="1100"/>
              <a:buFont typeface="Arial"/>
              <a:buNone/>
            </a:pPr>
            <a:r>
              <a:rPr lang="en-GB" sz="1200"/>
              <a:t>risorse esistenti con licenza libera e altre</a:t>
            </a:r>
            <a:endParaRPr sz="1200"/>
          </a:p>
          <a:p>
            <a:pPr indent="0" lvl="0" marL="0" marR="0" rtl="0" algn="l">
              <a:lnSpc>
                <a:spcPct val="100000"/>
              </a:lnSpc>
              <a:spcBef>
                <a:spcPts val="0"/>
              </a:spcBef>
              <a:spcAft>
                <a:spcPts val="0"/>
              </a:spcAft>
              <a:buClr>
                <a:schemeClr val="dk1"/>
              </a:buClr>
              <a:buSzPts val="1100"/>
              <a:buFont typeface="Arial"/>
              <a:buNone/>
            </a:pPr>
            <a:r>
              <a:rPr lang="en-GB" sz="1200"/>
              <a:t>risorse dove ciò è consentito.</a:t>
            </a:r>
            <a:endParaRPr sz="1200"/>
          </a:p>
          <a:p>
            <a:pPr indent="0" lvl="0" marL="0" marR="0" rtl="0" algn="l">
              <a:lnSpc>
                <a:spcPct val="100000"/>
              </a:lnSpc>
              <a:spcBef>
                <a:spcPts val="0"/>
              </a:spcBef>
              <a:spcAft>
                <a:spcPts val="0"/>
              </a:spcAft>
              <a:buClr>
                <a:schemeClr val="dk1"/>
              </a:buClr>
              <a:buSzPts val="1100"/>
              <a:buFont typeface="Arial"/>
              <a:buNone/>
            </a:pPr>
            <a:r>
              <a:rPr lang="en-GB" sz="1200"/>
              <a:t>Creare o co-creare nuove risorse</a:t>
            </a:r>
            <a:endParaRPr sz="1200"/>
          </a:p>
          <a:p>
            <a:pPr indent="0" lvl="0" marL="0" marR="0" rtl="0" algn="l">
              <a:lnSpc>
                <a:spcPct val="100000"/>
              </a:lnSpc>
              <a:spcBef>
                <a:spcPts val="0"/>
              </a:spcBef>
              <a:spcAft>
                <a:spcPts val="0"/>
              </a:spcAft>
              <a:buClr>
                <a:schemeClr val="dk1"/>
              </a:buClr>
              <a:buSzPts val="1100"/>
              <a:buFont typeface="Arial"/>
              <a:buNone/>
            </a:pPr>
            <a:r>
              <a:rPr lang="en-GB" sz="1200"/>
              <a:t>risorse educative digitali. Considerare</a:t>
            </a:r>
            <a:endParaRPr sz="1200"/>
          </a:p>
          <a:p>
            <a:pPr indent="0" lvl="0" marL="0" marR="0" rtl="0" algn="l">
              <a:lnSpc>
                <a:spcPct val="100000"/>
              </a:lnSpc>
              <a:spcBef>
                <a:spcPts val="0"/>
              </a:spcBef>
              <a:spcAft>
                <a:spcPts val="0"/>
              </a:spcAft>
              <a:buClr>
                <a:schemeClr val="dk1"/>
              </a:buClr>
              <a:buSzPts val="1100"/>
              <a:buFont typeface="Arial"/>
              <a:buNone/>
            </a:pPr>
            <a:r>
              <a:rPr lang="en-GB" sz="1200"/>
              <a:t>l'obiettivo di apprendimento specifico,</a:t>
            </a:r>
            <a:endParaRPr sz="1200"/>
          </a:p>
          <a:p>
            <a:pPr indent="0" lvl="0" marL="0" marR="0" rtl="0" algn="l">
              <a:lnSpc>
                <a:spcPct val="100000"/>
              </a:lnSpc>
              <a:spcBef>
                <a:spcPts val="0"/>
              </a:spcBef>
              <a:spcAft>
                <a:spcPts val="0"/>
              </a:spcAft>
              <a:buClr>
                <a:schemeClr val="dk1"/>
              </a:buClr>
              <a:buSzPts val="1100"/>
              <a:buFont typeface="Arial"/>
              <a:buNone/>
            </a:pPr>
            <a:r>
              <a:rPr lang="en-GB" sz="1200"/>
              <a:t>contesto, l'approccio pedagogico e il</a:t>
            </a:r>
            <a:endParaRPr sz="1200"/>
          </a:p>
          <a:p>
            <a:pPr indent="0" lvl="0" marL="0" marR="0" rtl="0" algn="l">
              <a:lnSpc>
                <a:spcPct val="100000"/>
              </a:lnSpc>
              <a:spcBef>
                <a:spcPts val="0"/>
              </a:spcBef>
              <a:spcAft>
                <a:spcPts val="0"/>
              </a:spcAft>
              <a:buClr>
                <a:schemeClr val="dk1"/>
              </a:buClr>
              <a:buSzPts val="1100"/>
              <a:buFont typeface="Arial"/>
              <a:buNone/>
            </a:pPr>
            <a:r>
              <a:rPr lang="en-GB" sz="1200"/>
              <a:t>gruppo di studenti, quando si progettano risorse</a:t>
            </a:r>
            <a:endParaRPr sz="1200"/>
          </a:p>
          <a:p>
            <a:pPr indent="0" lvl="0" marL="0" marR="0" rtl="0" algn="l">
              <a:lnSpc>
                <a:spcPct val="100000"/>
              </a:lnSpc>
              <a:spcBef>
                <a:spcPts val="0"/>
              </a:spcBef>
              <a:spcAft>
                <a:spcPts val="0"/>
              </a:spcAft>
              <a:buClr>
                <a:schemeClr val="dk1"/>
              </a:buClr>
              <a:buSzPts val="1100"/>
              <a:buFont typeface="Arial"/>
              <a:buNone/>
            </a:pPr>
            <a:r>
              <a:rPr lang="en-GB" sz="1200"/>
              <a:t>risorse digitali e pianificarne l'uso.</a:t>
            </a:r>
            <a:endParaRPr sz="1200"/>
          </a:p>
          <a:p>
            <a:pPr indent="0" lvl="0" marL="0" marR="0" rtl="0" algn="l">
              <a:lnSpc>
                <a:spcPct val="100000"/>
              </a:lnSpc>
              <a:spcBef>
                <a:spcPts val="0"/>
              </a:spcBef>
              <a:spcAft>
                <a:spcPts val="0"/>
              </a:spcAft>
              <a:buClr>
                <a:schemeClr val="dk1"/>
              </a:buClr>
              <a:buSzPts val="1100"/>
              <a:buFont typeface="Arial"/>
              <a:buNone/>
            </a:pPr>
            <a:r>
              <a:t/>
            </a:r>
            <a:endParaRPr b="1"/>
          </a:p>
          <a:p>
            <a:pPr indent="0" lvl="0" marL="0" marR="0" rtl="0" algn="l">
              <a:lnSpc>
                <a:spcPct val="100000"/>
              </a:lnSpc>
              <a:spcBef>
                <a:spcPts val="0"/>
              </a:spcBef>
              <a:spcAft>
                <a:spcPts val="0"/>
              </a:spcAft>
              <a:buNone/>
            </a:pPr>
            <a:r>
              <a:t/>
            </a:r>
            <a:endParaRPr b="1"/>
          </a:p>
        </p:txBody>
      </p:sp>
      <p:sp>
        <p:nvSpPr>
          <p:cNvPr id="176" name="Google Shape;176;p29"/>
          <p:cNvSpPr txBox="1"/>
          <p:nvPr/>
        </p:nvSpPr>
        <p:spPr>
          <a:xfrm>
            <a:off x="6010363" y="2236167"/>
            <a:ext cx="29091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Gestione, protezione e</a:t>
            </a:r>
            <a:endParaRPr b="1" sz="1200"/>
          </a:p>
          <a:p>
            <a:pPr indent="0" lvl="0" marL="0" marR="0" rtl="0" algn="l">
              <a:lnSpc>
                <a:spcPct val="100000"/>
              </a:lnSpc>
              <a:spcBef>
                <a:spcPts val="0"/>
              </a:spcBef>
              <a:spcAft>
                <a:spcPts val="0"/>
              </a:spcAft>
              <a:buClr>
                <a:schemeClr val="dk1"/>
              </a:buClr>
              <a:buSzPts val="1100"/>
              <a:buFont typeface="Arial"/>
              <a:buNone/>
            </a:pPr>
            <a:r>
              <a:rPr b="1" lang="en-GB" sz="1200"/>
              <a:t>condividere le risorse digitali</a:t>
            </a:r>
            <a:endParaRPr b="1" sz="1200"/>
          </a:p>
          <a:p>
            <a:pPr indent="0" lvl="0" marL="0" marR="0" rtl="0" algn="l">
              <a:lnSpc>
                <a:spcPct val="100000"/>
              </a:lnSpc>
              <a:spcBef>
                <a:spcPts val="0"/>
              </a:spcBef>
              <a:spcAft>
                <a:spcPts val="0"/>
              </a:spcAft>
              <a:buClr>
                <a:schemeClr val="dk1"/>
              </a:buClr>
              <a:buSzPts val="1100"/>
              <a:buFont typeface="Arial"/>
              <a:buNone/>
            </a:pPr>
            <a:r>
              <a:rPr lang="en-GB" sz="1200"/>
              <a:t>Organizzare i contenuti digitali e renderli</a:t>
            </a:r>
            <a:endParaRPr sz="1200"/>
          </a:p>
          <a:p>
            <a:pPr indent="0" lvl="0" marL="0" marR="0" rtl="0" algn="l">
              <a:lnSpc>
                <a:spcPct val="100000"/>
              </a:lnSpc>
              <a:spcBef>
                <a:spcPts val="0"/>
              </a:spcBef>
              <a:spcAft>
                <a:spcPts val="0"/>
              </a:spcAft>
              <a:buClr>
                <a:schemeClr val="dk1"/>
              </a:buClr>
              <a:buSzPts val="1100"/>
              <a:buFont typeface="Arial"/>
              <a:buNone/>
            </a:pPr>
            <a:r>
              <a:rPr lang="en-GB" sz="1200"/>
              <a:t>disponibili a studenti, genitori e altri</a:t>
            </a:r>
            <a:endParaRPr sz="1200"/>
          </a:p>
          <a:p>
            <a:pPr indent="0" lvl="0" marL="0" marR="0" rtl="0" algn="l">
              <a:lnSpc>
                <a:spcPct val="100000"/>
              </a:lnSpc>
              <a:spcBef>
                <a:spcPts val="0"/>
              </a:spcBef>
              <a:spcAft>
                <a:spcPts val="0"/>
              </a:spcAft>
              <a:buClr>
                <a:schemeClr val="dk1"/>
              </a:buClr>
              <a:buSzPts val="1100"/>
              <a:buFont typeface="Arial"/>
              <a:buNone/>
            </a:pPr>
            <a:r>
              <a:rPr lang="en-GB" sz="1200"/>
              <a:t>genitori e altri educatori. Proteggere efficacemente</a:t>
            </a:r>
            <a:endParaRPr sz="1200"/>
          </a:p>
          <a:p>
            <a:pPr indent="0" lvl="0" marL="0" marR="0" rtl="0" algn="l">
              <a:lnSpc>
                <a:spcPct val="100000"/>
              </a:lnSpc>
              <a:spcBef>
                <a:spcPts val="0"/>
              </a:spcBef>
              <a:spcAft>
                <a:spcPts val="0"/>
              </a:spcAft>
              <a:buClr>
                <a:schemeClr val="dk1"/>
              </a:buClr>
              <a:buSzPts val="1100"/>
              <a:buFont typeface="Arial"/>
              <a:buNone/>
            </a:pPr>
            <a:r>
              <a:rPr lang="en-GB" sz="1200"/>
              <a:t>proteggere i contenuti digitali sensibili. Rispettare</a:t>
            </a:r>
            <a:endParaRPr sz="1200"/>
          </a:p>
          <a:p>
            <a:pPr indent="0" lvl="0" marL="0" marR="0" rtl="0" algn="l">
              <a:lnSpc>
                <a:spcPct val="100000"/>
              </a:lnSpc>
              <a:spcBef>
                <a:spcPts val="0"/>
              </a:spcBef>
              <a:spcAft>
                <a:spcPts val="0"/>
              </a:spcAft>
              <a:buClr>
                <a:schemeClr val="dk1"/>
              </a:buClr>
              <a:buSzPts val="1100"/>
              <a:buFont typeface="Arial"/>
              <a:buNone/>
            </a:pPr>
            <a:r>
              <a:rPr lang="en-GB" sz="1200"/>
              <a:t>rispettare e applicare correttamente la privacy</a:t>
            </a:r>
            <a:endParaRPr sz="1200"/>
          </a:p>
          <a:p>
            <a:pPr indent="0" lvl="0" marL="0" marR="0" rtl="0" algn="l">
              <a:lnSpc>
                <a:spcPct val="100000"/>
              </a:lnSpc>
              <a:spcBef>
                <a:spcPts val="0"/>
              </a:spcBef>
              <a:spcAft>
                <a:spcPts val="0"/>
              </a:spcAft>
              <a:buClr>
                <a:schemeClr val="dk1"/>
              </a:buClr>
              <a:buSzPts val="1100"/>
              <a:buFont typeface="Arial"/>
              <a:buNone/>
            </a:pPr>
            <a:r>
              <a:rPr lang="en-GB" sz="1200"/>
              <a:t>e le regole del copyright. Comprendere</a:t>
            </a:r>
            <a:endParaRPr sz="1200"/>
          </a:p>
          <a:p>
            <a:pPr indent="0" lvl="0" marL="0" marR="0" rtl="0" algn="l">
              <a:lnSpc>
                <a:spcPct val="100000"/>
              </a:lnSpc>
              <a:spcBef>
                <a:spcPts val="0"/>
              </a:spcBef>
              <a:spcAft>
                <a:spcPts val="0"/>
              </a:spcAft>
              <a:buClr>
                <a:schemeClr val="dk1"/>
              </a:buClr>
              <a:buSzPts val="1100"/>
              <a:buFont typeface="Arial"/>
              <a:buNone/>
            </a:pPr>
            <a:r>
              <a:rPr lang="en-GB" sz="1200"/>
              <a:t>l'uso e la creazione di licenze aperte</a:t>
            </a:r>
            <a:endParaRPr sz="1200"/>
          </a:p>
          <a:p>
            <a:pPr indent="0" lvl="0" marL="0" marR="0" rtl="0" algn="l">
              <a:lnSpc>
                <a:spcPct val="100000"/>
              </a:lnSpc>
              <a:spcBef>
                <a:spcPts val="0"/>
              </a:spcBef>
              <a:spcAft>
                <a:spcPts val="0"/>
              </a:spcAft>
              <a:buClr>
                <a:schemeClr val="dk1"/>
              </a:buClr>
              <a:buSzPts val="1100"/>
              <a:buFont typeface="Arial"/>
              <a:buNone/>
            </a:pPr>
            <a:r>
              <a:rPr lang="en-GB" sz="1200"/>
              <a:t>e risorse educative aperte,</a:t>
            </a:r>
            <a:endParaRPr sz="1200"/>
          </a:p>
          <a:p>
            <a:pPr indent="0" lvl="0" marL="0" marR="0" rtl="0" algn="l">
              <a:lnSpc>
                <a:spcPct val="100000"/>
              </a:lnSpc>
              <a:spcBef>
                <a:spcPts val="0"/>
              </a:spcBef>
              <a:spcAft>
                <a:spcPts val="0"/>
              </a:spcAft>
              <a:buClr>
                <a:schemeClr val="dk1"/>
              </a:buClr>
              <a:buSzPts val="1100"/>
              <a:buFont typeface="Arial"/>
              <a:buNone/>
            </a:pPr>
            <a:r>
              <a:rPr lang="en-GB" sz="1200"/>
              <a:t>compresa la loro corretta attribuzione.</a:t>
            </a:r>
            <a:endParaRPr sz="1200"/>
          </a:p>
          <a:p>
            <a:pPr indent="0" lvl="0" marL="0" marR="0" rtl="0" algn="l">
              <a:lnSpc>
                <a:spcPct val="100000"/>
              </a:lnSpc>
              <a:spcBef>
                <a:spcPts val="0"/>
              </a:spcBef>
              <a:spcAft>
                <a:spcPts val="0"/>
              </a:spcAft>
              <a:buNone/>
            </a:pPr>
            <a:r>
              <a:t/>
            </a:r>
            <a:endParaRPr sz="1200"/>
          </a:p>
        </p:txBody>
      </p:sp>
      <p:sp>
        <p:nvSpPr>
          <p:cNvPr id="177" name="Google Shape;177;p29"/>
          <p:cNvSpPr txBox="1"/>
          <p:nvPr>
            <p:ph idx="4294967295" type="ctrTitle"/>
          </p:nvPr>
        </p:nvSpPr>
        <p:spPr>
          <a:xfrm>
            <a:off x="173843" y="823697"/>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02 </a:t>
            </a:r>
            <a:r>
              <a:rPr b="1" lang="en-GB" sz="2400">
                <a:solidFill>
                  <a:srgbClr val="304A9D"/>
                </a:solidFill>
                <a:highlight>
                  <a:srgbClr val="FFFFFF"/>
                </a:highlight>
                <a:latin typeface="Verdana"/>
                <a:ea typeface="Verdana"/>
                <a:cs typeface="Verdana"/>
                <a:sym typeface="Verdana"/>
              </a:rPr>
              <a:t>Risorse digitali</a:t>
            </a:r>
            <a:endParaRPr b="1" i="0" sz="2400" u="none" cap="none" strike="noStrike">
              <a:solidFill>
                <a:srgbClr val="304A9D"/>
              </a:solidFill>
              <a:latin typeface="Verdana"/>
              <a:ea typeface="Verdana"/>
              <a:cs typeface="Verdana"/>
              <a:sym typeface="Verdana"/>
            </a:endParaRPr>
          </a:p>
        </p:txBody>
      </p:sp>
      <p:pic>
        <p:nvPicPr>
          <p:cNvPr id="178" name="Google Shape;178;p29"/>
          <p:cNvPicPr preferRelativeResize="0"/>
          <p:nvPr/>
        </p:nvPicPr>
        <p:blipFill rotWithShape="1">
          <a:blip r:embed="rId3">
            <a:alphaModFix/>
          </a:blip>
          <a:srcRect b="50318" l="26417" r="14916" t="41529"/>
          <a:stretch/>
        </p:blipFill>
        <p:spPr>
          <a:xfrm>
            <a:off x="13724" y="1597306"/>
            <a:ext cx="9130275" cy="7136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p:nvPr/>
        </p:nvSpPr>
        <p:spPr>
          <a:xfrm>
            <a:off x="0" y="1123638"/>
            <a:ext cx="9144000" cy="4019862"/>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 name="Google Shape;184;p30"/>
          <p:cNvSpPr txBox="1"/>
          <p:nvPr/>
        </p:nvSpPr>
        <p:spPr>
          <a:xfrm>
            <a:off x="173861" y="1900991"/>
            <a:ext cx="2072100" cy="344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000"/>
              <a:t>I</a:t>
            </a:r>
            <a:r>
              <a:rPr b="1" lang="en-GB" sz="1100"/>
              <a:t>nsegnamento</a:t>
            </a:r>
            <a:endParaRPr b="1" sz="1100"/>
          </a:p>
          <a:p>
            <a:pPr indent="0" lvl="0" marL="0" marR="0" rtl="0" algn="l">
              <a:lnSpc>
                <a:spcPct val="100000"/>
              </a:lnSpc>
              <a:spcBef>
                <a:spcPts val="0"/>
              </a:spcBef>
              <a:spcAft>
                <a:spcPts val="0"/>
              </a:spcAft>
              <a:buClr>
                <a:schemeClr val="dk1"/>
              </a:buClr>
              <a:buSzPts val="1100"/>
              <a:buFont typeface="Arial"/>
              <a:buNone/>
            </a:pPr>
            <a:r>
              <a:rPr lang="en-GB" sz="1100"/>
              <a:t>Pianificare e implementare</a:t>
            </a:r>
            <a:endParaRPr sz="1100"/>
          </a:p>
          <a:p>
            <a:pPr indent="0" lvl="0" marL="0" marR="0" rtl="0" algn="l">
              <a:lnSpc>
                <a:spcPct val="100000"/>
              </a:lnSpc>
              <a:spcBef>
                <a:spcPts val="0"/>
              </a:spcBef>
              <a:spcAft>
                <a:spcPts val="0"/>
              </a:spcAft>
              <a:buClr>
                <a:schemeClr val="dk1"/>
              </a:buClr>
              <a:buSzPts val="1100"/>
              <a:buFont typeface="Arial"/>
              <a:buNone/>
            </a:pPr>
            <a:r>
              <a:rPr lang="en-GB" sz="1100"/>
              <a:t>dispositivi e risorse digitali nel processo di</a:t>
            </a:r>
            <a:endParaRPr sz="1100"/>
          </a:p>
          <a:p>
            <a:pPr indent="0" lvl="0" marL="0" marR="0" rtl="0" algn="l">
              <a:lnSpc>
                <a:spcPct val="100000"/>
              </a:lnSpc>
              <a:spcBef>
                <a:spcPts val="0"/>
              </a:spcBef>
              <a:spcAft>
                <a:spcPts val="0"/>
              </a:spcAft>
              <a:buClr>
                <a:schemeClr val="dk1"/>
              </a:buClr>
              <a:buSzPts val="1100"/>
              <a:buFont typeface="Arial"/>
              <a:buNone/>
            </a:pPr>
            <a:r>
              <a:rPr lang="en-GB" sz="1100"/>
              <a:t>processo di insegnamento, in modo da migliorare</a:t>
            </a:r>
            <a:endParaRPr sz="1100"/>
          </a:p>
          <a:p>
            <a:pPr indent="0" lvl="0" marL="0" marR="0" rtl="0" algn="l">
              <a:lnSpc>
                <a:spcPct val="100000"/>
              </a:lnSpc>
              <a:spcBef>
                <a:spcPts val="0"/>
              </a:spcBef>
              <a:spcAft>
                <a:spcPts val="0"/>
              </a:spcAft>
              <a:buClr>
                <a:schemeClr val="dk1"/>
              </a:buClr>
              <a:buSzPts val="1100"/>
              <a:buFont typeface="Arial"/>
              <a:buNone/>
            </a:pPr>
            <a:r>
              <a:rPr lang="en-GB" sz="1100"/>
              <a:t>l'efficacia degli interventi didattici. Gestire</a:t>
            </a:r>
            <a:endParaRPr sz="1100"/>
          </a:p>
          <a:p>
            <a:pPr indent="0" lvl="0" marL="0" marR="0" rtl="0" algn="l">
              <a:lnSpc>
                <a:spcPct val="100000"/>
              </a:lnSpc>
              <a:spcBef>
                <a:spcPts val="0"/>
              </a:spcBef>
              <a:spcAft>
                <a:spcPts val="0"/>
              </a:spcAft>
              <a:buClr>
                <a:schemeClr val="dk1"/>
              </a:buClr>
              <a:buSzPts val="1100"/>
              <a:buFont typeface="Arial"/>
              <a:buNone/>
            </a:pPr>
            <a:r>
              <a:rPr lang="en-GB" sz="1100"/>
              <a:t>gestire e orchestrare in modo appropriato</a:t>
            </a:r>
            <a:endParaRPr sz="1100"/>
          </a:p>
          <a:p>
            <a:pPr indent="0" lvl="0" marL="0" marR="0" rtl="0" algn="l">
              <a:lnSpc>
                <a:spcPct val="100000"/>
              </a:lnSpc>
              <a:spcBef>
                <a:spcPts val="0"/>
              </a:spcBef>
              <a:spcAft>
                <a:spcPts val="0"/>
              </a:spcAft>
              <a:buClr>
                <a:schemeClr val="dk1"/>
              </a:buClr>
              <a:buSzPts val="1100"/>
              <a:buFont typeface="Arial"/>
              <a:buNone/>
            </a:pPr>
            <a:r>
              <a:rPr lang="en-GB" sz="1100"/>
              <a:t>orchestrare le strategie di</a:t>
            </a:r>
            <a:endParaRPr sz="1100"/>
          </a:p>
          <a:p>
            <a:pPr indent="0" lvl="0" marL="0" marR="0" rtl="0" algn="l">
              <a:lnSpc>
                <a:spcPct val="100000"/>
              </a:lnSpc>
              <a:spcBef>
                <a:spcPts val="0"/>
              </a:spcBef>
              <a:spcAft>
                <a:spcPts val="0"/>
              </a:spcAft>
              <a:buClr>
                <a:schemeClr val="dk1"/>
              </a:buClr>
              <a:buSzPts val="1100"/>
              <a:buFont typeface="Arial"/>
              <a:buNone/>
            </a:pPr>
            <a:r>
              <a:rPr lang="en-GB" sz="1100"/>
              <a:t>strategie didattiche digitali. Sperimentare</a:t>
            </a:r>
            <a:endParaRPr sz="1100"/>
          </a:p>
          <a:p>
            <a:pPr indent="0" lvl="0" marL="0" marR="0" rtl="0" algn="l">
              <a:lnSpc>
                <a:spcPct val="100000"/>
              </a:lnSpc>
              <a:spcBef>
                <a:spcPts val="0"/>
              </a:spcBef>
              <a:spcAft>
                <a:spcPts val="0"/>
              </a:spcAft>
              <a:buClr>
                <a:schemeClr val="dk1"/>
              </a:buClr>
              <a:buSzPts val="1100"/>
              <a:buFont typeface="Arial"/>
              <a:buNone/>
            </a:pPr>
            <a:r>
              <a:rPr lang="en-GB" sz="1100"/>
              <a:t>sperimentare e sviluppare nuovi</a:t>
            </a:r>
            <a:endParaRPr sz="1100"/>
          </a:p>
          <a:p>
            <a:pPr indent="0" lvl="0" marL="0" marR="0" rtl="0" algn="l">
              <a:lnSpc>
                <a:spcPct val="100000"/>
              </a:lnSpc>
              <a:spcBef>
                <a:spcPts val="0"/>
              </a:spcBef>
              <a:spcAft>
                <a:spcPts val="0"/>
              </a:spcAft>
              <a:buClr>
                <a:schemeClr val="dk1"/>
              </a:buClr>
              <a:buSzPts val="1100"/>
              <a:buFont typeface="Arial"/>
              <a:buNone/>
            </a:pPr>
            <a:r>
              <a:rPr lang="en-GB" sz="1100"/>
              <a:t>formati e metodi pedagogici</a:t>
            </a:r>
            <a:endParaRPr sz="1100"/>
          </a:p>
          <a:p>
            <a:pPr indent="0" lvl="0" marL="0" marR="0" rtl="0" algn="l">
              <a:lnSpc>
                <a:spcPct val="100000"/>
              </a:lnSpc>
              <a:spcBef>
                <a:spcPts val="0"/>
              </a:spcBef>
              <a:spcAft>
                <a:spcPts val="0"/>
              </a:spcAft>
              <a:buClr>
                <a:schemeClr val="dk1"/>
              </a:buClr>
              <a:buSzPts val="1100"/>
              <a:buFont typeface="Arial"/>
              <a:buNone/>
            </a:pPr>
            <a:r>
              <a:rPr lang="en-GB" sz="1100"/>
              <a:t>metodi pedagogici per l'insegnamento.</a:t>
            </a:r>
            <a:endParaRPr sz="1100"/>
          </a:p>
          <a:p>
            <a:pPr indent="0" lvl="0" marL="0" marR="0" rtl="0" algn="l">
              <a:lnSpc>
                <a:spcPct val="100000"/>
              </a:lnSpc>
              <a:spcBef>
                <a:spcPts val="0"/>
              </a:spcBef>
              <a:spcAft>
                <a:spcPts val="0"/>
              </a:spcAft>
              <a:buNone/>
            </a:pPr>
            <a:r>
              <a:t/>
            </a:r>
            <a:endParaRPr b="1"/>
          </a:p>
        </p:txBody>
      </p:sp>
      <p:sp>
        <p:nvSpPr>
          <p:cNvPr id="185" name="Google Shape;185;p30"/>
          <p:cNvSpPr txBox="1"/>
          <p:nvPr/>
        </p:nvSpPr>
        <p:spPr>
          <a:xfrm>
            <a:off x="2245938" y="1851311"/>
            <a:ext cx="2117400" cy="3724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Guida</a:t>
            </a:r>
            <a:endParaRPr b="1" sz="1200"/>
          </a:p>
          <a:p>
            <a:pPr indent="0" lvl="0" marL="0" marR="0" rtl="0" algn="l">
              <a:lnSpc>
                <a:spcPct val="100000"/>
              </a:lnSpc>
              <a:spcBef>
                <a:spcPts val="0"/>
              </a:spcBef>
              <a:spcAft>
                <a:spcPts val="0"/>
              </a:spcAft>
              <a:buClr>
                <a:schemeClr val="dk1"/>
              </a:buClr>
              <a:buSzPts val="1100"/>
              <a:buFont typeface="Arial"/>
              <a:buNone/>
            </a:pPr>
            <a:r>
              <a:rPr lang="en-GB" sz="1200"/>
              <a:t>Utilizzare le tecnologie e i servizi digitali</a:t>
            </a:r>
            <a:endParaRPr sz="1200"/>
          </a:p>
          <a:p>
            <a:pPr indent="0" lvl="0" marL="0" marR="0" rtl="0" algn="l">
              <a:lnSpc>
                <a:spcPct val="100000"/>
              </a:lnSpc>
              <a:spcBef>
                <a:spcPts val="0"/>
              </a:spcBef>
              <a:spcAft>
                <a:spcPts val="0"/>
              </a:spcAft>
              <a:buClr>
                <a:schemeClr val="dk1"/>
              </a:buClr>
              <a:buSzPts val="1100"/>
              <a:buFont typeface="Arial"/>
              <a:buNone/>
            </a:pPr>
            <a:r>
              <a:rPr lang="en-GB" sz="1200"/>
              <a:t>e servizi per migliorare l'interazione con gli studenti, individualmente e collettivamente, all'interno e all'esterno della sessione di apprendimento. Utilizzare le tecnologie digitali per offrire una guida e un'assistenza tempestive e mirate.</a:t>
            </a:r>
            <a:endParaRPr sz="1200"/>
          </a:p>
          <a:p>
            <a:pPr indent="0" lvl="0" marL="0" marR="0" rtl="0" algn="l">
              <a:lnSpc>
                <a:spcPct val="100000"/>
              </a:lnSpc>
              <a:spcBef>
                <a:spcPts val="0"/>
              </a:spcBef>
              <a:spcAft>
                <a:spcPts val="0"/>
              </a:spcAft>
              <a:buClr>
                <a:schemeClr val="dk1"/>
              </a:buClr>
              <a:buSzPts val="1100"/>
              <a:buFont typeface="Arial"/>
              <a:buNone/>
            </a:pPr>
            <a:r>
              <a:rPr lang="en-GB" sz="1200"/>
              <a:t>Sperimentare e sviluppare</a:t>
            </a:r>
            <a:endParaRPr sz="1200"/>
          </a:p>
          <a:p>
            <a:pPr indent="0" lvl="0" marL="0" marR="0" rtl="0" algn="l">
              <a:lnSpc>
                <a:spcPct val="100000"/>
              </a:lnSpc>
              <a:spcBef>
                <a:spcPts val="0"/>
              </a:spcBef>
              <a:spcAft>
                <a:spcPts val="0"/>
              </a:spcAft>
              <a:buClr>
                <a:schemeClr val="dk1"/>
              </a:buClr>
              <a:buSzPts val="1100"/>
              <a:buFont typeface="Arial"/>
              <a:buNone/>
            </a:pPr>
            <a:r>
              <a:rPr lang="en-GB" sz="1200"/>
              <a:t>sperimentare e sviluppare nuove forme e</a:t>
            </a:r>
            <a:endParaRPr sz="1200"/>
          </a:p>
          <a:p>
            <a:pPr indent="0" lvl="0" marL="0" marR="0" rtl="0" algn="l">
              <a:lnSpc>
                <a:spcPct val="100000"/>
              </a:lnSpc>
              <a:spcBef>
                <a:spcPts val="0"/>
              </a:spcBef>
              <a:spcAft>
                <a:spcPts val="0"/>
              </a:spcAft>
              <a:buClr>
                <a:schemeClr val="dk1"/>
              </a:buClr>
              <a:buSzPts val="1100"/>
              <a:buFont typeface="Arial"/>
              <a:buNone/>
            </a:pPr>
            <a:r>
              <a:rPr lang="en-GB" sz="1200"/>
              <a:t>formati per offrire</a:t>
            </a:r>
            <a:endParaRPr sz="1200"/>
          </a:p>
          <a:p>
            <a:pPr indent="0" lvl="0" marL="0" marR="0" rtl="0" algn="l">
              <a:lnSpc>
                <a:spcPct val="100000"/>
              </a:lnSpc>
              <a:spcBef>
                <a:spcPts val="0"/>
              </a:spcBef>
              <a:spcAft>
                <a:spcPts val="0"/>
              </a:spcAft>
              <a:buClr>
                <a:schemeClr val="dk1"/>
              </a:buClr>
              <a:buSzPts val="1100"/>
              <a:buFont typeface="Arial"/>
              <a:buNone/>
            </a:pPr>
            <a:r>
              <a:rPr lang="en-GB" sz="1200"/>
              <a:t>orientamento e assistenza.</a:t>
            </a:r>
            <a:endParaRPr sz="1200"/>
          </a:p>
          <a:p>
            <a:pPr indent="0" lvl="0" marL="0" marR="0" rtl="0" algn="l">
              <a:lnSpc>
                <a:spcPct val="100000"/>
              </a:lnSpc>
              <a:spcBef>
                <a:spcPts val="0"/>
              </a:spcBef>
              <a:spcAft>
                <a:spcPts val="0"/>
              </a:spcAft>
              <a:buClr>
                <a:schemeClr val="dk1"/>
              </a:buClr>
              <a:buSzPts val="1100"/>
              <a:buFont typeface="Arial"/>
              <a:buNone/>
            </a:pPr>
            <a:r>
              <a:t/>
            </a:r>
            <a:endParaRPr sz="1200"/>
          </a:p>
          <a:p>
            <a:pPr indent="0" lvl="0" marL="0" marR="0" rtl="0" algn="l">
              <a:lnSpc>
                <a:spcPct val="100000"/>
              </a:lnSpc>
              <a:spcBef>
                <a:spcPts val="0"/>
              </a:spcBef>
              <a:spcAft>
                <a:spcPts val="0"/>
              </a:spcAft>
              <a:buNone/>
            </a:pPr>
            <a:r>
              <a:t/>
            </a:r>
            <a:endParaRPr/>
          </a:p>
        </p:txBody>
      </p:sp>
      <p:sp>
        <p:nvSpPr>
          <p:cNvPr id="186" name="Google Shape;186;p30"/>
          <p:cNvSpPr txBox="1"/>
          <p:nvPr/>
        </p:nvSpPr>
        <p:spPr>
          <a:xfrm>
            <a:off x="4344815" y="1900991"/>
            <a:ext cx="2010600" cy="344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100"/>
              <a:t>Apprendimento collaborativo</a:t>
            </a:r>
            <a:endParaRPr b="1" sz="1100"/>
          </a:p>
          <a:p>
            <a:pPr indent="0" lvl="0" marL="0" marR="0" rtl="0" algn="l">
              <a:lnSpc>
                <a:spcPct val="100000"/>
              </a:lnSpc>
              <a:spcBef>
                <a:spcPts val="0"/>
              </a:spcBef>
              <a:spcAft>
                <a:spcPts val="0"/>
              </a:spcAft>
              <a:buClr>
                <a:schemeClr val="dk1"/>
              </a:buClr>
              <a:buSzPts val="1100"/>
              <a:buFont typeface="Arial"/>
              <a:buNone/>
            </a:pPr>
            <a:r>
              <a:rPr lang="en-GB" sz="1100"/>
              <a:t>Utilizzare le tecnologie digitali</a:t>
            </a:r>
            <a:endParaRPr sz="1100"/>
          </a:p>
          <a:p>
            <a:pPr indent="0" lvl="0" marL="0" marR="0" rtl="0" algn="l">
              <a:lnSpc>
                <a:spcPct val="100000"/>
              </a:lnSpc>
              <a:spcBef>
                <a:spcPts val="0"/>
              </a:spcBef>
              <a:spcAft>
                <a:spcPts val="0"/>
              </a:spcAft>
              <a:buClr>
                <a:schemeClr val="dk1"/>
              </a:buClr>
              <a:buSzPts val="1100"/>
              <a:buFont typeface="Arial"/>
              <a:buNone/>
            </a:pPr>
            <a:r>
              <a:rPr lang="en-GB" sz="1100"/>
              <a:t>per promuovere e migliorare la</a:t>
            </a:r>
            <a:endParaRPr sz="1100"/>
          </a:p>
          <a:p>
            <a:pPr indent="0" lvl="0" marL="0" marR="0" rtl="0" algn="l">
              <a:lnSpc>
                <a:spcPct val="100000"/>
              </a:lnSpc>
              <a:spcBef>
                <a:spcPts val="0"/>
              </a:spcBef>
              <a:spcAft>
                <a:spcPts val="0"/>
              </a:spcAft>
              <a:buClr>
                <a:schemeClr val="dk1"/>
              </a:buClr>
              <a:buSzPts val="1100"/>
              <a:buFont typeface="Arial"/>
              <a:buNone/>
            </a:pPr>
            <a:r>
              <a:rPr lang="en-GB" sz="1100"/>
              <a:t>la collaborazione dei discenti.</a:t>
            </a:r>
            <a:endParaRPr sz="1100"/>
          </a:p>
          <a:p>
            <a:pPr indent="0" lvl="0" marL="0" marR="0" rtl="0" algn="l">
              <a:lnSpc>
                <a:spcPct val="100000"/>
              </a:lnSpc>
              <a:spcBef>
                <a:spcPts val="0"/>
              </a:spcBef>
              <a:spcAft>
                <a:spcPts val="0"/>
              </a:spcAft>
              <a:buClr>
                <a:schemeClr val="dk1"/>
              </a:buClr>
              <a:buSzPts val="1100"/>
              <a:buFont typeface="Arial"/>
              <a:buNone/>
            </a:pPr>
            <a:r>
              <a:rPr lang="en-GB" sz="1100"/>
              <a:t>Consentire agli studenti di</a:t>
            </a:r>
            <a:endParaRPr sz="1100"/>
          </a:p>
          <a:p>
            <a:pPr indent="0" lvl="0" marL="0" marR="0" rtl="0" algn="l">
              <a:lnSpc>
                <a:spcPct val="100000"/>
              </a:lnSpc>
              <a:spcBef>
                <a:spcPts val="0"/>
              </a:spcBef>
              <a:spcAft>
                <a:spcPts val="0"/>
              </a:spcAft>
              <a:buClr>
                <a:schemeClr val="dk1"/>
              </a:buClr>
              <a:buSzPts val="1100"/>
              <a:buFont typeface="Arial"/>
              <a:buNone/>
            </a:pPr>
            <a:r>
              <a:rPr lang="en-GB" sz="1100"/>
              <a:t>utilizzare le tecnologie digitali</a:t>
            </a:r>
            <a:endParaRPr sz="1100"/>
          </a:p>
          <a:p>
            <a:pPr indent="0" lvl="0" marL="0" marR="0" rtl="0" algn="l">
              <a:lnSpc>
                <a:spcPct val="100000"/>
              </a:lnSpc>
              <a:spcBef>
                <a:spcPts val="0"/>
              </a:spcBef>
              <a:spcAft>
                <a:spcPts val="0"/>
              </a:spcAft>
              <a:buClr>
                <a:schemeClr val="dk1"/>
              </a:buClr>
              <a:buSzPts val="1100"/>
              <a:buFont typeface="Arial"/>
              <a:buNone/>
            </a:pPr>
            <a:r>
              <a:rPr lang="en-GB" sz="1100"/>
              <a:t>come parte di compiti collaborativi</a:t>
            </a:r>
            <a:endParaRPr sz="1100"/>
          </a:p>
          <a:p>
            <a:pPr indent="0" lvl="0" marL="0" marR="0" rtl="0" algn="l">
              <a:lnSpc>
                <a:spcPct val="100000"/>
              </a:lnSpc>
              <a:spcBef>
                <a:spcPts val="0"/>
              </a:spcBef>
              <a:spcAft>
                <a:spcPts val="0"/>
              </a:spcAft>
              <a:buClr>
                <a:schemeClr val="dk1"/>
              </a:buClr>
              <a:buSzPts val="1100"/>
              <a:buFont typeface="Arial"/>
              <a:buNone/>
            </a:pPr>
            <a:r>
              <a:rPr lang="en-GB" sz="1100"/>
              <a:t>collaborativo, come</a:t>
            </a:r>
            <a:endParaRPr sz="1100"/>
          </a:p>
          <a:p>
            <a:pPr indent="0" lvl="0" marL="0" marR="0" rtl="0" algn="l">
              <a:lnSpc>
                <a:spcPct val="100000"/>
              </a:lnSpc>
              <a:spcBef>
                <a:spcPts val="0"/>
              </a:spcBef>
              <a:spcAft>
                <a:spcPts val="0"/>
              </a:spcAft>
              <a:buClr>
                <a:schemeClr val="dk1"/>
              </a:buClr>
              <a:buSzPts val="1100"/>
              <a:buFont typeface="Arial"/>
              <a:buNone/>
            </a:pPr>
            <a:r>
              <a:rPr lang="en-GB" sz="1100"/>
              <a:t>come mezzo per migliorare</a:t>
            </a:r>
            <a:endParaRPr sz="1100"/>
          </a:p>
          <a:p>
            <a:pPr indent="0" lvl="0" marL="0" marR="0" rtl="0" algn="l">
              <a:lnSpc>
                <a:spcPct val="100000"/>
              </a:lnSpc>
              <a:spcBef>
                <a:spcPts val="0"/>
              </a:spcBef>
              <a:spcAft>
                <a:spcPts val="0"/>
              </a:spcAft>
              <a:buClr>
                <a:schemeClr val="dk1"/>
              </a:buClr>
              <a:buSzPts val="1100"/>
              <a:buFont typeface="Arial"/>
              <a:buNone/>
            </a:pPr>
            <a:r>
              <a:rPr lang="en-GB" sz="1100"/>
              <a:t>la comunicazione,</a:t>
            </a:r>
            <a:endParaRPr sz="1100"/>
          </a:p>
          <a:p>
            <a:pPr indent="0" lvl="0" marL="0" marR="0" rtl="0" algn="l">
              <a:lnSpc>
                <a:spcPct val="100000"/>
              </a:lnSpc>
              <a:spcBef>
                <a:spcPts val="0"/>
              </a:spcBef>
              <a:spcAft>
                <a:spcPts val="0"/>
              </a:spcAft>
              <a:buClr>
                <a:schemeClr val="dk1"/>
              </a:buClr>
              <a:buSzPts val="1100"/>
              <a:buFont typeface="Arial"/>
              <a:buNone/>
            </a:pPr>
            <a:r>
              <a:rPr lang="en-GB" sz="1100"/>
              <a:t>collaborazione e</a:t>
            </a:r>
            <a:endParaRPr sz="1100"/>
          </a:p>
          <a:p>
            <a:pPr indent="0" lvl="0" marL="0" marR="0" rtl="0" algn="l">
              <a:lnSpc>
                <a:spcPct val="100000"/>
              </a:lnSpc>
              <a:spcBef>
                <a:spcPts val="0"/>
              </a:spcBef>
              <a:spcAft>
                <a:spcPts val="0"/>
              </a:spcAft>
              <a:buClr>
                <a:schemeClr val="dk1"/>
              </a:buClr>
              <a:buSzPts val="1100"/>
              <a:buFont typeface="Arial"/>
              <a:buNone/>
            </a:pPr>
            <a:r>
              <a:rPr lang="en-GB" sz="1100"/>
              <a:t>collaborazione e la creazione di conoscenza</a:t>
            </a:r>
            <a:endParaRPr sz="1100"/>
          </a:p>
          <a:p>
            <a:pPr indent="0" lvl="0" marL="0" marR="0" rtl="0" algn="l">
              <a:lnSpc>
                <a:spcPct val="100000"/>
              </a:lnSpc>
              <a:spcBef>
                <a:spcPts val="0"/>
              </a:spcBef>
              <a:spcAft>
                <a:spcPts val="0"/>
              </a:spcAft>
              <a:buClr>
                <a:schemeClr val="dk1"/>
              </a:buClr>
              <a:buSzPts val="1100"/>
              <a:buFont typeface="Arial"/>
              <a:buNone/>
            </a:pPr>
            <a:r>
              <a:rPr lang="en-GB" sz="1100"/>
              <a:t>creazione di conoscenza.</a:t>
            </a:r>
            <a:endParaRPr sz="1100"/>
          </a:p>
          <a:p>
            <a:pPr indent="0" lvl="0" marL="0" marR="0" rtl="0" algn="l">
              <a:lnSpc>
                <a:spcPct val="100000"/>
              </a:lnSpc>
              <a:spcBef>
                <a:spcPts val="0"/>
              </a:spcBef>
              <a:spcAft>
                <a:spcPts val="0"/>
              </a:spcAft>
              <a:buNone/>
            </a:pPr>
            <a:r>
              <a:t/>
            </a:r>
            <a:endParaRPr b="1"/>
          </a:p>
        </p:txBody>
      </p:sp>
      <p:sp>
        <p:nvSpPr>
          <p:cNvPr id="187" name="Google Shape;187;p30"/>
          <p:cNvSpPr txBox="1"/>
          <p:nvPr/>
        </p:nvSpPr>
        <p:spPr>
          <a:xfrm>
            <a:off x="6470159" y="1985811"/>
            <a:ext cx="1981200" cy="324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100"/>
              <a:t>Apprendimento autoregolato</a:t>
            </a:r>
            <a:endParaRPr b="1" sz="1100"/>
          </a:p>
          <a:p>
            <a:pPr indent="0" lvl="0" marL="0" marR="0" rtl="0" algn="l">
              <a:lnSpc>
                <a:spcPct val="100000"/>
              </a:lnSpc>
              <a:spcBef>
                <a:spcPts val="0"/>
              </a:spcBef>
              <a:spcAft>
                <a:spcPts val="0"/>
              </a:spcAft>
              <a:buClr>
                <a:schemeClr val="dk1"/>
              </a:buClr>
              <a:buSzPts val="1100"/>
              <a:buFont typeface="Arial"/>
              <a:buNone/>
            </a:pPr>
            <a:r>
              <a:rPr lang="en-GB" sz="1100"/>
              <a:t>Utilizzare le tecnologie digitali</a:t>
            </a:r>
            <a:endParaRPr sz="1100"/>
          </a:p>
          <a:p>
            <a:pPr indent="0" lvl="0" marL="0" marR="0" rtl="0" algn="l">
              <a:lnSpc>
                <a:spcPct val="100000"/>
              </a:lnSpc>
              <a:spcBef>
                <a:spcPts val="0"/>
              </a:spcBef>
              <a:spcAft>
                <a:spcPts val="0"/>
              </a:spcAft>
              <a:buClr>
                <a:schemeClr val="dk1"/>
              </a:buClr>
              <a:buSzPts val="1100"/>
              <a:buFont typeface="Arial"/>
              <a:buNone/>
            </a:pPr>
            <a:r>
              <a:rPr lang="en-GB" sz="1100"/>
              <a:t>per sostenere l'apprendimento autoregolato degli studenti, cioè per</a:t>
            </a:r>
            <a:endParaRPr sz="1100"/>
          </a:p>
          <a:p>
            <a:pPr indent="0" lvl="0" marL="0" marR="0" rtl="0" algn="l">
              <a:lnSpc>
                <a:spcPct val="100000"/>
              </a:lnSpc>
              <a:spcBef>
                <a:spcPts val="0"/>
              </a:spcBef>
              <a:spcAft>
                <a:spcPts val="0"/>
              </a:spcAft>
              <a:buClr>
                <a:schemeClr val="dk1"/>
              </a:buClr>
              <a:buSzPts val="1100"/>
              <a:buFont typeface="Arial"/>
              <a:buNone/>
            </a:pPr>
            <a:r>
              <a:rPr lang="en-GB" sz="1100"/>
              <a:t>consentire agli studenti di pianificare</a:t>
            </a:r>
            <a:endParaRPr sz="1100"/>
          </a:p>
          <a:p>
            <a:pPr indent="0" lvl="0" marL="0" marR="0" rtl="0" algn="l">
              <a:lnSpc>
                <a:spcPct val="100000"/>
              </a:lnSpc>
              <a:spcBef>
                <a:spcPts val="0"/>
              </a:spcBef>
              <a:spcAft>
                <a:spcPts val="0"/>
              </a:spcAft>
              <a:buClr>
                <a:schemeClr val="dk1"/>
              </a:buClr>
              <a:buSzPts val="1100"/>
              <a:buFont typeface="Arial"/>
              <a:buNone/>
            </a:pPr>
            <a:r>
              <a:rPr lang="en-GB" sz="1100"/>
              <a:t>monitorare e riflettere sul</a:t>
            </a:r>
            <a:endParaRPr sz="1100"/>
          </a:p>
          <a:p>
            <a:pPr indent="0" lvl="0" marL="0" marR="0" rtl="0" algn="l">
              <a:lnSpc>
                <a:spcPct val="100000"/>
              </a:lnSpc>
              <a:spcBef>
                <a:spcPts val="0"/>
              </a:spcBef>
              <a:spcAft>
                <a:spcPts val="0"/>
              </a:spcAft>
              <a:buClr>
                <a:schemeClr val="dk1"/>
              </a:buClr>
              <a:buSzPts val="1100"/>
              <a:buFont typeface="Arial"/>
              <a:buNone/>
            </a:pPr>
            <a:r>
              <a:rPr lang="en-GB" sz="1100"/>
              <a:t>proprio apprendimento, fornire prove dei progressi</a:t>
            </a:r>
            <a:endParaRPr sz="1100"/>
          </a:p>
          <a:p>
            <a:pPr indent="0" lvl="0" marL="0" marR="0" rtl="0" algn="l">
              <a:lnSpc>
                <a:spcPct val="100000"/>
              </a:lnSpc>
              <a:spcBef>
                <a:spcPts val="0"/>
              </a:spcBef>
              <a:spcAft>
                <a:spcPts val="0"/>
              </a:spcAft>
              <a:buClr>
                <a:schemeClr val="dk1"/>
              </a:buClr>
              <a:buSzPts val="1100"/>
              <a:buFont typeface="Arial"/>
              <a:buNone/>
            </a:pPr>
            <a:r>
              <a:rPr lang="en-GB" sz="1100"/>
              <a:t>prove dei progressi compiuti,</a:t>
            </a:r>
            <a:endParaRPr sz="1100"/>
          </a:p>
          <a:p>
            <a:pPr indent="0" lvl="0" marL="0" marR="0" rtl="0" algn="l">
              <a:lnSpc>
                <a:spcPct val="100000"/>
              </a:lnSpc>
              <a:spcBef>
                <a:spcPts val="0"/>
              </a:spcBef>
              <a:spcAft>
                <a:spcPts val="0"/>
              </a:spcAft>
              <a:buClr>
                <a:schemeClr val="dk1"/>
              </a:buClr>
              <a:buSzPts val="1100"/>
              <a:buFont typeface="Arial"/>
              <a:buNone/>
            </a:pPr>
            <a:r>
              <a:rPr lang="en-GB" sz="1100"/>
              <a:t>condividere intuizioni e trovare soluzioni creative.</a:t>
            </a:r>
            <a:endParaRPr sz="1100"/>
          </a:p>
          <a:p>
            <a:pPr indent="0" lvl="0" marL="0" marR="0" rtl="0" algn="l">
              <a:lnSpc>
                <a:spcPct val="100000"/>
              </a:lnSpc>
              <a:spcBef>
                <a:spcPts val="0"/>
              </a:spcBef>
              <a:spcAft>
                <a:spcPts val="0"/>
              </a:spcAft>
              <a:buClr>
                <a:schemeClr val="dk1"/>
              </a:buClr>
              <a:buSzPts val="1100"/>
              <a:buFont typeface="Arial"/>
              <a:buNone/>
            </a:pPr>
            <a:r>
              <a:rPr lang="en-GB" sz="1100"/>
              <a:t>soluzioni creative.</a:t>
            </a:r>
            <a:endParaRPr sz="1100"/>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
        <p:nvSpPr>
          <p:cNvPr id="188" name="Google Shape;188;p30"/>
          <p:cNvSpPr txBox="1"/>
          <p:nvPr>
            <p:ph idx="4294967295" type="ctrTitle"/>
          </p:nvPr>
        </p:nvSpPr>
        <p:spPr>
          <a:xfrm>
            <a:off x="173844" y="613649"/>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03 </a:t>
            </a:r>
            <a:r>
              <a:rPr b="1" lang="en-GB" sz="2400">
                <a:solidFill>
                  <a:srgbClr val="304A9D"/>
                </a:solidFill>
                <a:highlight>
                  <a:srgbClr val="FFFFFF"/>
                </a:highlight>
                <a:latin typeface="Verdana"/>
                <a:ea typeface="Verdana"/>
                <a:cs typeface="Verdana"/>
                <a:sym typeface="Verdana"/>
              </a:rPr>
              <a:t>Insegnamento e apprendimento</a:t>
            </a:r>
            <a:endParaRPr b="1" i="0" sz="2400" u="none" cap="none" strike="noStrike">
              <a:solidFill>
                <a:srgbClr val="304A9D"/>
              </a:solidFill>
              <a:latin typeface="Verdana"/>
              <a:ea typeface="Verdana"/>
              <a:cs typeface="Verdana"/>
              <a:sym typeface="Verdana"/>
            </a:endParaRPr>
          </a:p>
        </p:txBody>
      </p:sp>
      <p:pic>
        <p:nvPicPr>
          <p:cNvPr id="189" name="Google Shape;189;p30"/>
          <p:cNvPicPr preferRelativeResize="0"/>
          <p:nvPr/>
        </p:nvPicPr>
        <p:blipFill rotWithShape="1">
          <a:blip r:embed="rId3">
            <a:alphaModFix/>
          </a:blip>
          <a:srcRect b="75792" l="0" r="0" t="7256"/>
          <a:stretch/>
        </p:blipFill>
        <p:spPr>
          <a:xfrm>
            <a:off x="-1" y="1123638"/>
            <a:ext cx="8694445" cy="7773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p:nvPr/>
        </p:nvSpPr>
        <p:spPr>
          <a:xfrm>
            <a:off x="0" y="1488732"/>
            <a:ext cx="9144000" cy="3654767"/>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5" name="Google Shape;195;p31"/>
          <p:cNvSpPr txBox="1"/>
          <p:nvPr/>
        </p:nvSpPr>
        <p:spPr>
          <a:xfrm>
            <a:off x="193921" y="2103119"/>
            <a:ext cx="2258700" cy="227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chemeClr val="dk1"/>
              </a:buClr>
              <a:buSzPts val="1100"/>
              <a:buFont typeface="Arial"/>
              <a:buNone/>
            </a:pPr>
            <a:r>
              <a:rPr b="1" lang="en-GB"/>
              <a:t>Strategie di valutazione</a:t>
            </a:r>
            <a:endParaRPr b="1"/>
          </a:p>
          <a:p>
            <a:pPr indent="0" lvl="0" marL="0" marR="0" rtl="0" algn="l">
              <a:lnSpc>
                <a:spcPct val="100000"/>
              </a:lnSpc>
              <a:spcBef>
                <a:spcPts val="600"/>
              </a:spcBef>
              <a:spcAft>
                <a:spcPts val="0"/>
              </a:spcAft>
              <a:buClr>
                <a:schemeClr val="dk1"/>
              </a:buClr>
              <a:buSzPts val="1100"/>
              <a:buFont typeface="Arial"/>
              <a:buNone/>
            </a:pPr>
            <a:r>
              <a:rPr lang="en-GB"/>
              <a:t>Utilizzare le tecnologie digitali per la valutazione formativa e sommativa. Migliorare la diversità e l'adeguatezza dei formati e degli approcci di valutazione.</a:t>
            </a:r>
            <a:endParaRPr/>
          </a:p>
          <a:p>
            <a:pPr indent="0" lvl="0" marL="0" marR="0" rtl="0" algn="l">
              <a:lnSpc>
                <a:spcPct val="100000"/>
              </a:lnSpc>
              <a:spcBef>
                <a:spcPts val="600"/>
              </a:spcBef>
              <a:spcAft>
                <a:spcPts val="0"/>
              </a:spcAft>
              <a:buNone/>
            </a:pPr>
            <a:r>
              <a:t/>
            </a:r>
            <a:endParaRPr b="1"/>
          </a:p>
        </p:txBody>
      </p:sp>
      <p:sp>
        <p:nvSpPr>
          <p:cNvPr id="196" name="Google Shape;196;p31"/>
          <p:cNvSpPr txBox="1"/>
          <p:nvPr/>
        </p:nvSpPr>
        <p:spPr>
          <a:xfrm>
            <a:off x="2785888" y="2090083"/>
            <a:ext cx="24921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Analizzare le prove</a:t>
            </a:r>
            <a:endParaRPr b="1"/>
          </a:p>
          <a:p>
            <a:pPr indent="0" lvl="0" marL="0" marR="0" rtl="0" algn="l">
              <a:lnSpc>
                <a:spcPct val="100000"/>
              </a:lnSpc>
              <a:spcBef>
                <a:spcPts val="0"/>
              </a:spcBef>
              <a:spcAft>
                <a:spcPts val="0"/>
              </a:spcAft>
              <a:buClr>
                <a:schemeClr val="dk1"/>
              </a:buClr>
              <a:buSzPts val="1100"/>
              <a:buFont typeface="Arial"/>
              <a:buNone/>
            </a:pPr>
            <a:r>
              <a:rPr lang="en-GB"/>
              <a:t>Generare, selezionare, analizzare criticamente e interpretare le evidenze digitali</a:t>
            </a:r>
            <a:endParaRPr/>
          </a:p>
          <a:p>
            <a:pPr indent="0" lvl="0" marL="0" marR="0" rtl="0" algn="l">
              <a:lnSpc>
                <a:spcPct val="100000"/>
              </a:lnSpc>
              <a:spcBef>
                <a:spcPts val="0"/>
              </a:spcBef>
              <a:spcAft>
                <a:spcPts val="0"/>
              </a:spcAft>
              <a:buClr>
                <a:schemeClr val="dk1"/>
              </a:buClr>
              <a:buSzPts val="1100"/>
              <a:buFont typeface="Arial"/>
              <a:buNone/>
            </a:pPr>
            <a:r>
              <a:rPr lang="en-GB"/>
              <a:t>digitali sull'attività, le prestazioni e i progressi degli studenti, al fine di informare l'insegnamento e l'apprendimento.</a:t>
            </a:r>
            <a:endParaRPr/>
          </a:p>
          <a:p>
            <a:pPr indent="0" lvl="0" marL="0" marR="0" rtl="0" algn="l">
              <a:lnSpc>
                <a:spcPct val="100000"/>
              </a:lnSpc>
              <a:spcBef>
                <a:spcPts val="0"/>
              </a:spcBef>
              <a:spcAft>
                <a:spcPts val="0"/>
              </a:spcAft>
              <a:buClr>
                <a:schemeClr val="dk1"/>
              </a:buClr>
              <a:buSzPts val="1100"/>
              <a:buFont typeface="Arial"/>
              <a:buNone/>
            </a:pPr>
            <a:r>
              <a:t/>
            </a:r>
            <a:endParaRPr b="1"/>
          </a:p>
          <a:p>
            <a:pPr indent="0" lvl="0" marL="0" marR="0" rtl="0" algn="l">
              <a:lnSpc>
                <a:spcPct val="100000"/>
              </a:lnSpc>
              <a:spcBef>
                <a:spcPts val="0"/>
              </a:spcBef>
              <a:spcAft>
                <a:spcPts val="0"/>
              </a:spcAft>
              <a:buNone/>
            </a:pPr>
            <a:r>
              <a:t/>
            </a:r>
            <a:endParaRPr b="1"/>
          </a:p>
        </p:txBody>
      </p:sp>
      <p:sp>
        <p:nvSpPr>
          <p:cNvPr id="197" name="Google Shape;197;p31"/>
          <p:cNvSpPr txBox="1"/>
          <p:nvPr/>
        </p:nvSpPr>
        <p:spPr>
          <a:xfrm>
            <a:off x="5505270" y="2090083"/>
            <a:ext cx="3293700" cy="292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chemeClr val="dk1"/>
              </a:buClr>
              <a:buSzPts val="1100"/>
              <a:buFont typeface="Arial"/>
              <a:buNone/>
            </a:pPr>
            <a:r>
              <a:rPr b="1" lang="en-GB"/>
              <a:t>Feedback e pianificazione</a:t>
            </a:r>
            <a:endParaRPr b="1"/>
          </a:p>
          <a:p>
            <a:pPr indent="0" lvl="0" marL="0" marR="0" rtl="0" algn="l">
              <a:lnSpc>
                <a:spcPct val="100000"/>
              </a:lnSpc>
              <a:spcBef>
                <a:spcPts val="600"/>
              </a:spcBef>
              <a:spcAft>
                <a:spcPts val="0"/>
              </a:spcAft>
              <a:buClr>
                <a:schemeClr val="dk1"/>
              </a:buClr>
              <a:buSzPts val="1100"/>
              <a:buFont typeface="Arial"/>
              <a:buNone/>
            </a:pPr>
            <a:r>
              <a:rPr lang="en-GB"/>
              <a:t>Utilizzare le tecnologie digitali per fornire un feedback mirato e tempestivo agli studenti. Adattare le strategie di insegnamento e fornire un supporto mirato, sulla base delle prove generate dalle tecnologie digitali utilizzate. Consentire a studenti e genitori di comprendere le prove fornite dalle tecnologie digitali e di utilizzarle per prendere decisioni.</a:t>
            </a:r>
            <a:endParaRPr/>
          </a:p>
          <a:p>
            <a:pPr indent="0" lvl="0" marL="0" marR="0" rtl="0" algn="l">
              <a:lnSpc>
                <a:spcPct val="100000"/>
              </a:lnSpc>
              <a:spcBef>
                <a:spcPts val="600"/>
              </a:spcBef>
              <a:spcAft>
                <a:spcPts val="0"/>
              </a:spcAft>
              <a:buNone/>
            </a:pPr>
            <a:r>
              <a:t/>
            </a:r>
            <a:endParaRPr b="1"/>
          </a:p>
        </p:txBody>
      </p:sp>
      <p:sp>
        <p:nvSpPr>
          <p:cNvPr id="198" name="Google Shape;198;p31"/>
          <p:cNvSpPr txBox="1"/>
          <p:nvPr>
            <p:ph idx="4294967295" type="ctrTitle"/>
          </p:nvPr>
        </p:nvSpPr>
        <p:spPr>
          <a:xfrm>
            <a:off x="173844" y="816139"/>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04 </a:t>
            </a:r>
            <a:r>
              <a:rPr b="1" lang="en-GB" sz="2400">
                <a:solidFill>
                  <a:srgbClr val="304A9D"/>
                </a:solidFill>
                <a:highlight>
                  <a:srgbClr val="FFFFFF"/>
                </a:highlight>
                <a:latin typeface="Verdana"/>
                <a:ea typeface="Verdana"/>
                <a:cs typeface="Verdana"/>
                <a:sym typeface="Verdana"/>
              </a:rPr>
              <a:t>Analisi</a:t>
            </a:r>
            <a:endParaRPr b="1" i="0" sz="2400" u="none" cap="none" strike="noStrike">
              <a:solidFill>
                <a:srgbClr val="304A9D"/>
              </a:solidFill>
              <a:latin typeface="Verdana"/>
              <a:ea typeface="Verdana"/>
              <a:cs typeface="Verdana"/>
              <a:sym typeface="Verdana"/>
            </a:endParaRPr>
          </a:p>
        </p:txBody>
      </p:sp>
      <p:pic>
        <p:nvPicPr>
          <p:cNvPr id="199" name="Google Shape;199;p31"/>
          <p:cNvPicPr preferRelativeResize="0"/>
          <p:nvPr/>
        </p:nvPicPr>
        <p:blipFill rotWithShape="1">
          <a:blip r:embed="rId3">
            <a:alphaModFix/>
          </a:blip>
          <a:srcRect b="67842" l="56835" r="36574" t="26184"/>
          <a:stretch/>
        </p:blipFill>
        <p:spPr>
          <a:xfrm>
            <a:off x="26004" y="1488670"/>
            <a:ext cx="1205345" cy="614449"/>
          </a:xfrm>
          <a:prstGeom prst="rect">
            <a:avLst/>
          </a:prstGeom>
          <a:noFill/>
          <a:ln>
            <a:noFill/>
          </a:ln>
        </p:spPr>
      </p:pic>
      <p:pic>
        <p:nvPicPr>
          <p:cNvPr id="200" name="Google Shape;200;p31"/>
          <p:cNvPicPr preferRelativeResize="0"/>
          <p:nvPr/>
        </p:nvPicPr>
        <p:blipFill rotWithShape="1">
          <a:blip r:embed="rId3">
            <a:alphaModFix/>
          </a:blip>
          <a:srcRect b="32233" l="57791" r="36799" t="62926"/>
          <a:stretch/>
        </p:blipFill>
        <p:spPr>
          <a:xfrm>
            <a:off x="5505270" y="1546858"/>
            <a:ext cx="989215" cy="498072"/>
          </a:xfrm>
          <a:prstGeom prst="rect">
            <a:avLst/>
          </a:prstGeom>
          <a:noFill/>
          <a:ln>
            <a:noFill/>
          </a:ln>
        </p:spPr>
      </p:pic>
      <p:pic>
        <p:nvPicPr>
          <p:cNvPr id="201" name="Google Shape;201;p31"/>
          <p:cNvPicPr preferRelativeResize="0"/>
          <p:nvPr/>
        </p:nvPicPr>
        <p:blipFill rotWithShape="1">
          <a:blip r:embed="rId3">
            <a:alphaModFix/>
          </a:blip>
          <a:srcRect b="49897" l="56835" r="36660" t="44186"/>
          <a:stretch/>
        </p:blipFill>
        <p:spPr>
          <a:xfrm>
            <a:off x="2646656" y="1552583"/>
            <a:ext cx="1189595" cy="608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304A9D"/>
                </a:solidFill>
                <a:highlight>
                  <a:srgbClr val="FFFFFF"/>
                </a:highlight>
                <a:latin typeface="Verdana"/>
                <a:ea typeface="Verdana"/>
                <a:cs typeface="Verdana"/>
                <a:sym typeface="Verdana"/>
              </a:rPr>
              <a:t>Un pò di </a:t>
            </a:r>
            <a:r>
              <a:rPr b="1" lang="en-GB" sz="2800">
                <a:solidFill>
                  <a:srgbClr val="304A9D"/>
                </a:solidFill>
                <a:highlight>
                  <a:srgbClr val="FFFFFF"/>
                </a:highlight>
                <a:latin typeface="Verdana"/>
                <a:ea typeface="Verdana"/>
                <a:cs typeface="Verdana"/>
                <a:sym typeface="Verdana"/>
              </a:rPr>
              <a:t>background</a:t>
            </a:r>
            <a:endParaRPr b="1" sz="2800">
              <a:solidFill>
                <a:srgbClr val="304A9D"/>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p:nvPr/>
        </p:nvSpPr>
        <p:spPr>
          <a:xfrm>
            <a:off x="0" y="1317722"/>
            <a:ext cx="9144000" cy="3825778"/>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7" name="Google Shape;207;p32"/>
          <p:cNvSpPr txBox="1"/>
          <p:nvPr>
            <p:ph idx="4294967295" type="ctrTitle"/>
          </p:nvPr>
        </p:nvSpPr>
        <p:spPr>
          <a:xfrm>
            <a:off x="183752" y="716891"/>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05 </a:t>
            </a:r>
            <a:r>
              <a:rPr b="1" lang="en-GB" sz="2400">
                <a:solidFill>
                  <a:srgbClr val="304A9D"/>
                </a:solidFill>
                <a:highlight>
                  <a:srgbClr val="FFFFFF"/>
                </a:highlight>
                <a:latin typeface="Verdana"/>
                <a:ea typeface="Verdana"/>
                <a:cs typeface="Verdana"/>
                <a:sym typeface="Verdana"/>
              </a:rPr>
              <a:t>Rinforzare l’apprendimento</a:t>
            </a:r>
            <a:endParaRPr b="1" i="0" sz="2400" u="none" cap="none" strike="noStrike">
              <a:solidFill>
                <a:srgbClr val="304A9D"/>
              </a:solidFill>
              <a:latin typeface="Verdana"/>
              <a:ea typeface="Verdana"/>
              <a:cs typeface="Verdana"/>
              <a:sym typeface="Verdana"/>
            </a:endParaRPr>
          </a:p>
        </p:txBody>
      </p:sp>
      <p:pic>
        <p:nvPicPr>
          <p:cNvPr id="208" name="Google Shape;208;p32"/>
          <p:cNvPicPr preferRelativeResize="0"/>
          <p:nvPr/>
        </p:nvPicPr>
        <p:blipFill rotWithShape="1">
          <a:blip r:embed="rId3">
            <a:alphaModFix/>
          </a:blip>
          <a:srcRect b="72490" l="0" r="67835" t="5396"/>
          <a:stretch/>
        </p:blipFill>
        <p:spPr>
          <a:xfrm>
            <a:off x="-1" y="1317721"/>
            <a:ext cx="2959769" cy="1136721"/>
          </a:xfrm>
          <a:prstGeom prst="rect">
            <a:avLst/>
          </a:prstGeom>
          <a:noFill/>
          <a:ln>
            <a:noFill/>
          </a:ln>
        </p:spPr>
      </p:pic>
      <p:pic>
        <p:nvPicPr>
          <p:cNvPr id="209" name="Google Shape;209;p32"/>
          <p:cNvPicPr preferRelativeResize="0"/>
          <p:nvPr/>
        </p:nvPicPr>
        <p:blipFill rotWithShape="1">
          <a:blip r:embed="rId3">
            <a:alphaModFix/>
          </a:blip>
          <a:srcRect b="72279" l="66886" r="0" t="0"/>
          <a:stretch/>
        </p:blipFill>
        <p:spPr>
          <a:xfrm>
            <a:off x="6083405" y="-19520"/>
            <a:ext cx="3060595" cy="1431226"/>
          </a:xfrm>
          <a:prstGeom prst="rect">
            <a:avLst/>
          </a:prstGeom>
          <a:noFill/>
          <a:ln>
            <a:noFill/>
          </a:ln>
        </p:spPr>
      </p:pic>
      <p:pic>
        <p:nvPicPr>
          <p:cNvPr id="210" name="Google Shape;210;p32"/>
          <p:cNvPicPr preferRelativeResize="0"/>
          <p:nvPr/>
        </p:nvPicPr>
        <p:blipFill rotWithShape="1">
          <a:blip r:embed="rId3">
            <a:alphaModFix/>
          </a:blip>
          <a:srcRect b="72602" l="34605" r="34547" t="5396"/>
          <a:stretch/>
        </p:blipFill>
        <p:spPr>
          <a:xfrm>
            <a:off x="3230627" y="1317721"/>
            <a:ext cx="2838591" cy="1130968"/>
          </a:xfrm>
          <a:prstGeom prst="rect">
            <a:avLst/>
          </a:prstGeom>
          <a:noFill/>
          <a:ln>
            <a:noFill/>
          </a:ln>
        </p:spPr>
      </p:pic>
      <p:sp>
        <p:nvSpPr>
          <p:cNvPr id="211" name="Google Shape;211;p32"/>
          <p:cNvSpPr txBox="1"/>
          <p:nvPr/>
        </p:nvSpPr>
        <p:spPr>
          <a:xfrm>
            <a:off x="119582" y="2448689"/>
            <a:ext cx="2942700" cy="275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chemeClr val="dk1"/>
              </a:buClr>
              <a:buSzPts val="1100"/>
              <a:buFont typeface="Arial"/>
              <a:buNone/>
            </a:pPr>
            <a:r>
              <a:rPr b="1" lang="en-GB" sz="1300"/>
              <a:t>Accessibilità e inclusione</a:t>
            </a:r>
            <a:endParaRPr b="1" sz="1300"/>
          </a:p>
          <a:p>
            <a:pPr indent="0" lvl="0" marL="0" marR="0" rtl="0" algn="l">
              <a:lnSpc>
                <a:spcPct val="100000"/>
              </a:lnSpc>
              <a:spcBef>
                <a:spcPts val="600"/>
              </a:spcBef>
              <a:spcAft>
                <a:spcPts val="0"/>
              </a:spcAft>
              <a:buClr>
                <a:schemeClr val="dk1"/>
              </a:buClr>
              <a:buSzPts val="1100"/>
              <a:buFont typeface="Arial"/>
              <a:buNone/>
            </a:pPr>
            <a:r>
              <a:rPr lang="en-GB" sz="1300"/>
              <a:t>Garantire l'accessibilità alle risorse e alle attività di apprendimento per tutti gli studenti, compresi quelli con esigenze particolari. Considerare e rispondere alle aspettative, alle capacità, agli usi e alle idee sbagliate degli studenti (digitali), nonché ai vincoli contestuali, fisici o cognitivi che ostacolano l'uso delle tecnologie digitali.</a:t>
            </a:r>
            <a:endParaRPr sz="1300"/>
          </a:p>
          <a:p>
            <a:pPr indent="0" lvl="0" marL="0" marR="0" rtl="0" algn="l">
              <a:lnSpc>
                <a:spcPct val="100000"/>
              </a:lnSpc>
              <a:spcBef>
                <a:spcPts val="600"/>
              </a:spcBef>
              <a:spcAft>
                <a:spcPts val="0"/>
              </a:spcAft>
              <a:buNone/>
            </a:pPr>
            <a:r>
              <a:t/>
            </a:r>
            <a:endParaRPr b="1"/>
          </a:p>
        </p:txBody>
      </p:sp>
      <p:sp>
        <p:nvSpPr>
          <p:cNvPr id="212" name="Google Shape;212;p32"/>
          <p:cNvSpPr txBox="1"/>
          <p:nvPr/>
        </p:nvSpPr>
        <p:spPr>
          <a:xfrm>
            <a:off x="3230627" y="2448689"/>
            <a:ext cx="2532300" cy="283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Differenziazione e personalizzazione</a:t>
            </a:r>
            <a:endParaRPr b="1" sz="1200"/>
          </a:p>
          <a:p>
            <a:pPr indent="0" lvl="0" marL="0" marR="0" rtl="0" algn="l">
              <a:lnSpc>
                <a:spcPct val="100000"/>
              </a:lnSpc>
              <a:spcBef>
                <a:spcPts val="0"/>
              </a:spcBef>
              <a:spcAft>
                <a:spcPts val="0"/>
              </a:spcAft>
              <a:buClr>
                <a:schemeClr val="dk1"/>
              </a:buClr>
              <a:buSzPts val="1100"/>
              <a:buFont typeface="Arial"/>
              <a:buNone/>
            </a:pPr>
            <a:r>
              <a:rPr lang="en-GB" sz="1200"/>
              <a:t>Utilizzare le tecnologie digitali per</a:t>
            </a:r>
            <a:endParaRPr sz="1200"/>
          </a:p>
          <a:p>
            <a:pPr indent="0" lvl="0" marL="0" marR="0" rtl="0" algn="l">
              <a:lnSpc>
                <a:spcPct val="100000"/>
              </a:lnSpc>
              <a:spcBef>
                <a:spcPts val="0"/>
              </a:spcBef>
              <a:spcAft>
                <a:spcPts val="0"/>
              </a:spcAft>
              <a:buClr>
                <a:schemeClr val="dk1"/>
              </a:buClr>
              <a:buSzPts val="1100"/>
              <a:buFont typeface="Arial"/>
              <a:buNone/>
            </a:pPr>
            <a:r>
              <a:rPr lang="en-GB" sz="1200"/>
              <a:t>rispondere alle diverse esigenze di apprendimento degli studenti, consentendo loro di progredire a diversi livelli e velocità e di seguire percorsi e obiettivi di apprendimento individuali.</a:t>
            </a:r>
            <a:endParaRPr sz="1200"/>
          </a:p>
          <a:p>
            <a:pPr indent="0" lvl="0" marL="0" marR="0" rtl="0" algn="l">
              <a:lnSpc>
                <a:spcPct val="100000"/>
              </a:lnSpc>
              <a:spcBef>
                <a:spcPts val="0"/>
              </a:spcBef>
              <a:spcAft>
                <a:spcPts val="0"/>
              </a:spcAft>
              <a:buClr>
                <a:schemeClr val="dk1"/>
              </a:buClr>
              <a:buSzPts val="1100"/>
              <a:buFont typeface="Arial"/>
              <a:buNone/>
            </a:pPr>
            <a:r>
              <a:rPr lang="en-GB" sz="1200"/>
              <a:t>velocità e di seguire percorsi e obiettivi di apprendimento individuali.</a:t>
            </a:r>
            <a:endParaRPr sz="1200"/>
          </a:p>
          <a:p>
            <a:pPr indent="0" lvl="0" marL="0" marR="0" rtl="0" algn="l">
              <a:lnSpc>
                <a:spcPct val="100000"/>
              </a:lnSpc>
              <a:spcBef>
                <a:spcPts val="0"/>
              </a:spcBef>
              <a:spcAft>
                <a:spcPts val="0"/>
              </a:spcAft>
              <a:buClr>
                <a:schemeClr val="dk1"/>
              </a:buClr>
              <a:buSzPts val="1100"/>
              <a:buFont typeface="Arial"/>
              <a:buNone/>
            </a:pPr>
            <a:r>
              <a:t/>
            </a:r>
            <a:endParaRPr b="1"/>
          </a:p>
          <a:p>
            <a:pPr indent="0" lvl="0" marL="0" marR="0" rtl="0" algn="l">
              <a:lnSpc>
                <a:spcPct val="100000"/>
              </a:lnSpc>
              <a:spcBef>
                <a:spcPts val="0"/>
              </a:spcBef>
              <a:spcAft>
                <a:spcPts val="0"/>
              </a:spcAft>
              <a:buNone/>
            </a:pPr>
            <a:r>
              <a:t/>
            </a:r>
            <a:endParaRPr b="1"/>
          </a:p>
        </p:txBody>
      </p:sp>
      <p:sp>
        <p:nvSpPr>
          <p:cNvPr id="213" name="Google Shape;213;p32"/>
          <p:cNvSpPr txBox="1"/>
          <p:nvPr/>
        </p:nvSpPr>
        <p:spPr>
          <a:xfrm>
            <a:off x="6033927" y="1433218"/>
            <a:ext cx="3030000" cy="41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200"/>
              <a:t>Coinvolgere attivamente gli studenti</a:t>
            </a:r>
            <a:endParaRPr b="1" sz="1200"/>
          </a:p>
          <a:p>
            <a:pPr indent="0" lvl="0" marL="0" marR="0" rtl="0" algn="l">
              <a:lnSpc>
                <a:spcPct val="100000"/>
              </a:lnSpc>
              <a:spcBef>
                <a:spcPts val="0"/>
              </a:spcBef>
              <a:spcAft>
                <a:spcPts val="0"/>
              </a:spcAft>
              <a:buClr>
                <a:schemeClr val="dk1"/>
              </a:buClr>
              <a:buSzPts val="1100"/>
              <a:buFont typeface="Arial"/>
              <a:buNone/>
            </a:pPr>
            <a:r>
              <a:rPr lang="en-GB" sz="1200"/>
              <a:t>Utilizzare le tecnologie digitali per</a:t>
            </a:r>
            <a:endParaRPr sz="1200"/>
          </a:p>
          <a:p>
            <a:pPr indent="0" lvl="0" marL="0" marR="0" rtl="0" algn="l">
              <a:lnSpc>
                <a:spcPct val="100000"/>
              </a:lnSpc>
              <a:spcBef>
                <a:spcPts val="0"/>
              </a:spcBef>
              <a:spcAft>
                <a:spcPts val="0"/>
              </a:spcAft>
              <a:buClr>
                <a:schemeClr val="dk1"/>
              </a:buClr>
              <a:buSzPts val="1100"/>
              <a:buFont typeface="Arial"/>
              <a:buNone/>
            </a:pPr>
            <a:r>
              <a:rPr lang="en-GB" sz="1200"/>
              <a:t>promuovere l'impegno attivo e creativo dei discenti</a:t>
            </a:r>
            <a:endParaRPr sz="1200"/>
          </a:p>
          <a:p>
            <a:pPr indent="0" lvl="0" marL="0" marR="0" rtl="0" algn="l">
              <a:lnSpc>
                <a:spcPct val="100000"/>
              </a:lnSpc>
              <a:spcBef>
                <a:spcPts val="0"/>
              </a:spcBef>
              <a:spcAft>
                <a:spcPts val="0"/>
              </a:spcAft>
              <a:buClr>
                <a:schemeClr val="dk1"/>
              </a:buClr>
              <a:buSzPts val="1100"/>
              <a:buFont typeface="Arial"/>
              <a:buNone/>
            </a:pPr>
            <a:r>
              <a:rPr lang="en-GB" sz="1200"/>
              <a:t>impegno attivo e creativo degli studenti nei confronti della materia.</a:t>
            </a:r>
            <a:endParaRPr sz="1200"/>
          </a:p>
          <a:p>
            <a:pPr indent="0" lvl="0" marL="0" marR="0" rtl="0" algn="l">
              <a:lnSpc>
                <a:spcPct val="100000"/>
              </a:lnSpc>
              <a:spcBef>
                <a:spcPts val="0"/>
              </a:spcBef>
              <a:spcAft>
                <a:spcPts val="0"/>
              </a:spcAft>
              <a:buClr>
                <a:schemeClr val="dk1"/>
              </a:buClr>
              <a:buSzPts val="1100"/>
              <a:buFont typeface="Arial"/>
              <a:buNone/>
            </a:pPr>
            <a:r>
              <a:rPr lang="en-GB" sz="1200"/>
              <a:t>Utilizzare le tecnologie digitali all'interno di</a:t>
            </a:r>
            <a:endParaRPr sz="1200"/>
          </a:p>
          <a:p>
            <a:pPr indent="0" lvl="0" marL="0" marR="0" rtl="0" algn="l">
              <a:lnSpc>
                <a:spcPct val="100000"/>
              </a:lnSpc>
              <a:spcBef>
                <a:spcPts val="0"/>
              </a:spcBef>
              <a:spcAft>
                <a:spcPts val="0"/>
              </a:spcAft>
              <a:buClr>
                <a:schemeClr val="dk1"/>
              </a:buClr>
              <a:buSzPts val="1100"/>
              <a:buFont typeface="Arial"/>
              <a:buNone/>
            </a:pPr>
            <a:r>
              <a:rPr lang="en-GB" sz="1200"/>
              <a:t>strategie pedagogiche che promuovono</a:t>
            </a:r>
            <a:endParaRPr sz="1200"/>
          </a:p>
          <a:p>
            <a:pPr indent="0" lvl="0" marL="0" marR="0" rtl="0" algn="l">
              <a:lnSpc>
                <a:spcPct val="100000"/>
              </a:lnSpc>
              <a:spcBef>
                <a:spcPts val="0"/>
              </a:spcBef>
              <a:spcAft>
                <a:spcPts val="0"/>
              </a:spcAft>
              <a:buClr>
                <a:schemeClr val="dk1"/>
              </a:buClr>
              <a:buSzPts val="1100"/>
              <a:buFont typeface="Arial"/>
              <a:buNone/>
            </a:pPr>
            <a:r>
              <a:rPr lang="en-GB" sz="1200"/>
              <a:t>competenze trasversali, il pensiero profondo e l'espressione</a:t>
            </a:r>
            <a:endParaRPr sz="1200"/>
          </a:p>
          <a:p>
            <a:pPr indent="0" lvl="0" marL="0" marR="0" rtl="0" algn="l">
              <a:lnSpc>
                <a:spcPct val="100000"/>
              </a:lnSpc>
              <a:spcBef>
                <a:spcPts val="0"/>
              </a:spcBef>
              <a:spcAft>
                <a:spcPts val="0"/>
              </a:spcAft>
              <a:buClr>
                <a:schemeClr val="dk1"/>
              </a:buClr>
              <a:buSzPts val="1100"/>
              <a:buFont typeface="Arial"/>
              <a:buNone/>
            </a:pPr>
            <a:r>
              <a:rPr lang="en-GB" sz="1200"/>
              <a:t>pensiero profondo e l'espressione creativa. Aprire l'apprendimento a contesti nuovi e reali, che coinvolgano gli studenti stessi in attività pratiche, indagini scientifiche o risoluzione di problemi complessi, o che in altri modi aumentino il coinvolgimento attivo degli studenti in materie complesse</a:t>
            </a:r>
            <a:r>
              <a:rPr lang="en-GB"/>
              <a:t>.</a:t>
            </a:r>
            <a:endParaRPr/>
          </a:p>
          <a:p>
            <a:pPr indent="0" lvl="0" marL="0" marR="0" rtl="0" algn="l">
              <a:lnSpc>
                <a:spcPct val="100000"/>
              </a:lnSpc>
              <a:spcBef>
                <a:spcPts val="0"/>
              </a:spcBef>
              <a:spcAft>
                <a:spcPts val="0"/>
              </a:spcAft>
              <a:buClr>
                <a:schemeClr val="dk1"/>
              </a:buClr>
              <a:buSzPts val="1100"/>
              <a:buFont typeface="Arial"/>
              <a:buNone/>
            </a:pPr>
            <a:r>
              <a:t/>
            </a:r>
            <a:endParaRPr b="1"/>
          </a:p>
          <a:p>
            <a:pPr indent="0" lvl="0" marL="0" marR="0" rtl="0" algn="l">
              <a:lnSpc>
                <a:spcPct val="100000"/>
              </a:lnSpc>
              <a:spcBef>
                <a:spcPts val="0"/>
              </a:spcBef>
              <a:spcAft>
                <a:spcPts val="0"/>
              </a:spcAft>
              <a:buNone/>
            </a:pPr>
            <a:r>
              <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3"/>
          <p:cNvSpPr/>
          <p:nvPr/>
        </p:nvSpPr>
        <p:spPr>
          <a:xfrm>
            <a:off x="0" y="1314922"/>
            <a:ext cx="9144000" cy="3828578"/>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9" name="Google Shape;219;p33"/>
          <p:cNvSpPr txBox="1"/>
          <p:nvPr>
            <p:ph idx="4294967295" type="ctrTitle"/>
          </p:nvPr>
        </p:nvSpPr>
        <p:spPr>
          <a:xfrm>
            <a:off x="173844" y="816139"/>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06 </a:t>
            </a:r>
            <a:r>
              <a:rPr b="1" lang="en-GB" sz="2100">
                <a:solidFill>
                  <a:srgbClr val="304A9D"/>
                </a:solidFill>
                <a:highlight>
                  <a:srgbClr val="FFFFFF"/>
                </a:highlight>
                <a:latin typeface="Verdana"/>
                <a:ea typeface="Verdana"/>
                <a:cs typeface="Verdana"/>
                <a:sym typeface="Verdana"/>
              </a:rPr>
              <a:t>Facilitare l’apprendimento alle competenze digitali</a:t>
            </a:r>
            <a:endParaRPr b="1" i="0" sz="2100" u="none" cap="none" strike="noStrike">
              <a:solidFill>
                <a:srgbClr val="304A9D"/>
              </a:solidFill>
              <a:latin typeface="Verdana"/>
              <a:ea typeface="Verdana"/>
              <a:cs typeface="Verdana"/>
              <a:sym typeface="Verdana"/>
            </a:endParaRPr>
          </a:p>
        </p:txBody>
      </p:sp>
      <p:sp>
        <p:nvSpPr>
          <p:cNvPr id="220" name="Google Shape;220;p33"/>
          <p:cNvSpPr txBox="1"/>
          <p:nvPr/>
        </p:nvSpPr>
        <p:spPr>
          <a:xfrm>
            <a:off x="195335" y="1963453"/>
            <a:ext cx="3528900" cy="343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000"/>
              <a:t>Alfabetizzazione all'informazione e ai media</a:t>
            </a:r>
            <a:endParaRPr b="1" sz="1000"/>
          </a:p>
          <a:p>
            <a:pPr indent="0" lvl="0" marL="0" marR="0" rtl="0" algn="l">
              <a:lnSpc>
                <a:spcPct val="100000"/>
              </a:lnSpc>
              <a:spcBef>
                <a:spcPts val="0"/>
              </a:spcBef>
              <a:spcAft>
                <a:spcPts val="0"/>
              </a:spcAft>
              <a:buClr>
                <a:schemeClr val="dk1"/>
              </a:buClr>
              <a:buSzPts val="1100"/>
              <a:buFont typeface="Arial"/>
              <a:buNone/>
            </a:pPr>
            <a:r>
              <a:rPr lang="en-GB" sz="1000"/>
              <a:t>Incorporare attività di apprendimento, compiti e valutazioni che richiedano agli studenti di articolare i bisogni informativi; trovare informazioni e risorse in ambienti digitali; organizzare, elaborare, analizzare e interpretare le informazioni; confrontare e valutare criticamente la credibilità e l'affidabilità delle informazioni e delle loro fonti.</a:t>
            </a:r>
            <a:endParaRPr sz="1000"/>
          </a:p>
          <a:p>
            <a:pPr indent="0" lvl="0" marL="0" marR="0" rtl="0" algn="l">
              <a:lnSpc>
                <a:spcPct val="100000"/>
              </a:lnSpc>
              <a:spcBef>
                <a:spcPts val="0"/>
              </a:spcBef>
              <a:spcAft>
                <a:spcPts val="0"/>
              </a:spcAft>
              <a:buNone/>
            </a:pPr>
            <a:r>
              <a:t/>
            </a:r>
            <a:endParaRPr sz="1000"/>
          </a:p>
          <a:p>
            <a:pPr indent="0" lvl="0" marL="0" marR="0" rtl="0" algn="l">
              <a:lnSpc>
                <a:spcPct val="100000"/>
              </a:lnSpc>
              <a:spcBef>
                <a:spcPts val="0"/>
              </a:spcBef>
              <a:spcAft>
                <a:spcPts val="0"/>
              </a:spcAft>
              <a:buNone/>
            </a:pPr>
            <a:r>
              <a:t/>
            </a:r>
            <a:endParaRPr i="0" sz="1000" u="none" cap="none" strike="noStrike">
              <a:solidFill>
                <a:srgbClr val="000000"/>
              </a:solidFil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lang="en-GB" sz="1100"/>
              <a:t>Comunicazione e collaborazione digitale</a:t>
            </a:r>
            <a:endParaRPr b="1" sz="1100"/>
          </a:p>
          <a:p>
            <a:pPr indent="0" lvl="0" marL="0" marR="0" rtl="0" algn="l">
              <a:lnSpc>
                <a:spcPct val="100000"/>
              </a:lnSpc>
              <a:spcBef>
                <a:spcPts val="0"/>
              </a:spcBef>
              <a:spcAft>
                <a:spcPts val="0"/>
              </a:spcAft>
              <a:buClr>
                <a:schemeClr val="dk1"/>
              </a:buClr>
              <a:buSzPts val="1100"/>
              <a:buFont typeface="Arial"/>
              <a:buNone/>
            </a:pPr>
            <a:r>
              <a:rPr lang="en-GB" sz="1100"/>
              <a:t>Incorporare attività di apprendimento, incarichi e valutazioni che richiedano agli studenti di utilizzare in modo efficace e responsabile le tecnologie digitali per la comunicazione, la collaborazione e la partecipazione civica.</a:t>
            </a:r>
            <a:endParaRPr sz="1100"/>
          </a:p>
          <a:p>
            <a:pPr indent="0" lvl="0" marL="0" marR="0" rtl="0" algn="l">
              <a:lnSpc>
                <a:spcPct val="100000"/>
              </a:lnSpc>
              <a:spcBef>
                <a:spcPts val="0"/>
              </a:spcBef>
              <a:spcAft>
                <a:spcPts val="0"/>
              </a:spcAft>
              <a:buClr>
                <a:schemeClr val="dk1"/>
              </a:buClr>
              <a:buSzPts val="1100"/>
              <a:buFont typeface="Arial"/>
              <a:buNone/>
            </a:pPr>
            <a:r>
              <a:t/>
            </a:r>
            <a:endParaRPr b="1" sz="1100"/>
          </a:p>
          <a:p>
            <a:pPr indent="0" lvl="0" marL="0" marR="0" rtl="0" algn="l">
              <a:lnSpc>
                <a:spcPct val="100000"/>
              </a:lnSpc>
              <a:spcBef>
                <a:spcPts val="0"/>
              </a:spcBef>
              <a:spcAft>
                <a:spcPts val="0"/>
              </a:spcAft>
              <a:buNone/>
            </a:pPr>
            <a:r>
              <a:t/>
            </a:r>
            <a:endParaRPr b="1" sz="1100"/>
          </a:p>
        </p:txBody>
      </p:sp>
      <p:sp>
        <p:nvSpPr>
          <p:cNvPr id="221" name="Google Shape;221;p33"/>
          <p:cNvSpPr txBox="1"/>
          <p:nvPr/>
        </p:nvSpPr>
        <p:spPr>
          <a:xfrm>
            <a:off x="5186185" y="1590545"/>
            <a:ext cx="3761400" cy="324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000"/>
              <a:t>Creazione di contenuti digitali</a:t>
            </a:r>
            <a:endParaRPr b="1" sz="1000"/>
          </a:p>
          <a:p>
            <a:pPr indent="0" lvl="0" marL="0" marR="0" rtl="0" algn="l">
              <a:lnSpc>
                <a:spcPct val="100000"/>
              </a:lnSpc>
              <a:spcBef>
                <a:spcPts val="0"/>
              </a:spcBef>
              <a:spcAft>
                <a:spcPts val="0"/>
              </a:spcAft>
              <a:buClr>
                <a:schemeClr val="dk1"/>
              </a:buClr>
              <a:buSzPts val="1100"/>
              <a:buFont typeface="Arial"/>
              <a:buNone/>
            </a:pPr>
            <a:r>
              <a:rPr lang="en-GB" sz="1000"/>
              <a:t>Incorporare attività di apprendimento, compiti e valutazioni che richiedano agli studenti di esprimersi attraverso mezzi digitali e di modificare e creare contenuti digitali in diversi formati. Insegnare agli studenti come il copyright e le licenze si applicano ai contenuti digitali, come fare riferimento alle fonti e attribuire le licenze.</a:t>
            </a:r>
            <a:endParaRPr sz="1000"/>
          </a:p>
          <a:p>
            <a:pPr indent="0" lvl="0" marL="0" marR="0" rtl="0" algn="l">
              <a:lnSpc>
                <a:spcPct val="100000"/>
              </a:lnSpc>
              <a:spcBef>
                <a:spcPts val="0"/>
              </a:spcBef>
              <a:spcAft>
                <a:spcPts val="0"/>
              </a:spcAft>
              <a:buClr>
                <a:schemeClr val="dk1"/>
              </a:buClr>
              <a:buSzPts val="1100"/>
              <a:buFont typeface="Arial"/>
              <a:buNone/>
            </a:pPr>
            <a:r>
              <a:t/>
            </a:r>
            <a:endParaRPr sz="1000"/>
          </a:p>
          <a:p>
            <a:pPr indent="0" lvl="0" marL="0" marR="0" rtl="0" algn="l">
              <a:lnSpc>
                <a:spcPct val="100000"/>
              </a:lnSpc>
              <a:spcBef>
                <a:spcPts val="0"/>
              </a:spcBef>
              <a:spcAft>
                <a:spcPts val="0"/>
              </a:spcAft>
              <a:buClr>
                <a:schemeClr val="dk1"/>
              </a:buClr>
              <a:buSzPts val="1100"/>
              <a:buFont typeface="Arial"/>
              <a:buNone/>
            </a:pPr>
            <a:r>
              <a:rPr b="1" lang="en-GB" sz="1000"/>
              <a:t>Uso responsabile</a:t>
            </a:r>
            <a:endParaRPr b="1" sz="1000"/>
          </a:p>
          <a:p>
            <a:pPr indent="0" lvl="0" marL="0" marR="0" rtl="0" algn="l">
              <a:lnSpc>
                <a:spcPct val="100000"/>
              </a:lnSpc>
              <a:spcBef>
                <a:spcPts val="0"/>
              </a:spcBef>
              <a:spcAft>
                <a:spcPts val="0"/>
              </a:spcAft>
              <a:buClr>
                <a:schemeClr val="dk1"/>
              </a:buClr>
              <a:buSzPts val="1100"/>
              <a:buFont typeface="Arial"/>
              <a:buNone/>
            </a:pPr>
            <a:r>
              <a:rPr lang="en-GB" sz="1000"/>
              <a:t>Adottare misure per garantire il benessere fisico, psicologico e sociale degli studenti durante l'uso delle tecnologie digitali. Mettere gli studenti in condizione di gestire i rischi e di utilizzare le tecnologie digitali in modo sicuro e responsabile.</a:t>
            </a:r>
            <a:endParaRPr sz="1000"/>
          </a:p>
          <a:p>
            <a:pPr indent="0" lvl="0" marL="0" marR="0" rtl="0" algn="l">
              <a:lnSpc>
                <a:spcPct val="100000"/>
              </a:lnSpc>
              <a:spcBef>
                <a:spcPts val="0"/>
              </a:spcBef>
              <a:spcAft>
                <a:spcPts val="0"/>
              </a:spcAft>
              <a:buClr>
                <a:schemeClr val="dk1"/>
              </a:buClr>
              <a:buSzPts val="1100"/>
              <a:buFont typeface="Arial"/>
              <a:buNone/>
            </a:pPr>
            <a:r>
              <a:t/>
            </a:r>
            <a:endParaRPr sz="1000"/>
          </a:p>
          <a:p>
            <a:pPr indent="0" lvl="0" marL="0" marR="0" rtl="0" algn="l">
              <a:lnSpc>
                <a:spcPct val="100000"/>
              </a:lnSpc>
              <a:spcBef>
                <a:spcPts val="0"/>
              </a:spcBef>
              <a:spcAft>
                <a:spcPts val="0"/>
              </a:spcAft>
              <a:buClr>
                <a:schemeClr val="dk1"/>
              </a:buClr>
              <a:buSzPts val="1100"/>
              <a:buFont typeface="Arial"/>
              <a:buNone/>
            </a:pPr>
            <a:r>
              <a:rPr b="1" lang="en-GB" sz="1000"/>
              <a:t>Risoluzione di problemi digitali</a:t>
            </a:r>
            <a:endParaRPr b="1" sz="1000"/>
          </a:p>
          <a:p>
            <a:pPr indent="0" lvl="0" marL="0" marR="0" rtl="0" algn="l">
              <a:lnSpc>
                <a:spcPct val="100000"/>
              </a:lnSpc>
              <a:spcBef>
                <a:spcPts val="0"/>
              </a:spcBef>
              <a:spcAft>
                <a:spcPts val="0"/>
              </a:spcAft>
              <a:buClr>
                <a:schemeClr val="dk1"/>
              </a:buClr>
              <a:buSzPts val="1100"/>
              <a:buFont typeface="Arial"/>
              <a:buNone/>
            </a:pPr>
            <a:r>
              <a:rPr lang="en-GB" sz="1000"/>
              <a:t>Incorporare attività di apprendimento, incarichi e valutazioni che richiedano ai discenti di identificare e risolvere problemi tecnici o di trasferire le conoscenze tecnologiche in modo creativo a nuove situazioni.</a:t>
            </a:r>
            <a:endParaRPr sz="1000"/>
          </a:p>
          <a:p>
            <a:pPr indent="0" lvl="0" marL="0" marR="0" rtl="0" algn="l">
              <a:lnSpc>
                <a:spcPct val="100000"/>
              </a:lnSpc>
              <a:spcBef>
                <a:spcPts val="0"/>
              </a:spcBef>
              <a:spcAft>
                <a:spcPts val="0"/>
              </a:spcAft>
              <a:buNone/>
            </a:pPr>
            <a:r>
              <a:t/>
            </a:r>
            <a:endParaRPr b="1" sz="900"/>
          </a:p>
        </p:txBody>
      </p:sp>
      <p:pic>
        <p:nvPicPr>
          <p:cNvPr id="222" name="Google Shape;222;p33"/>
          <p:cNvPicPr preferRelativeResize="0"/>
          <p:nvPr/>
        </p:nvPicPr>
        <p:blipFill rotWithShape="1">
          <a:blip r:embed="rId3">
            <a:alphaModFix/>
          </a:blip>
          <a:srcRect b="0" l="0" r="0" t="0"/>
          <a:stretch/>
        </p:blipFill>
        <p:spPr>
          <a:xfrm>
            <a:off x="241602" y="1555923"/>
            <a:ext cx="1146039" cy="426628"/>
          </a:xfrm>
          <a:prstGeom prst="rect">
            <a:avLst/>
          </a:prstGeom>
          <a:noFill/>
          <a:ln>
            <a:noFill/>
          </a:ln>
        </p:spPr>
      </p:pic>
      <p:pic>
        <p:nvPicPr>
          <p:cNvPr id="223" name="Google Shape;223;p33"/>
          <p:cNvPicPr preferRelativeResize="0"/>
          <p:nvPr/>
        </p:nvPicPr>
        <p:blipFill rotWithShape="1">
          <a:blip r:embed="rId4">
            <a:alphaModFix/>
          </a:blip>
          <a:srcRect b="0" l="0" r="0" t="0"/>
          <a:stretch/>
        </p:blipFill>
        <p:spPr>
          <a:xfrm>
            <a:off x="195337" y="3183471"/>
            <a:ext cx="1112579" cy="593933"/>
          </a:xfrm>
          <a:prstGeom prst="rect">
            <a:avLst/>
          </a:prstGeom>
          <a:noFill/>
          <a:ln>
            <a:noFill/>
          </a:ln>
        </p:spPr>
      </p:pic>
      <p:pic>
        <p:nvPicPr>
          <p:cNvPr id="224" name="Google Shape;224;p33"/>
          <p:cNvPicPr preferRelativeResize="0"/>
          <p:nvPr/>
        </p:nvPicPr>
        <p:blipFill rotWithShape="1">
          <a:blip r:embed="rId5">
            <a:alphaModFix/>
          </a:blip>
          <a:srcRect b="0" l="0" r="0" t="0"/>
          <a:stretch/>
        </p:blipFill>
        <p:spPr>
          <a:xfrm>
            <a:off x="4386225" y="1659203"/>
            <a:ext cx="869236" cy="614612"/>
          </a:xfrm>
          <a:prstGeom prst="rect">
            <a:avLst/>
          </a:prstGeom>
          <a:noFill/>
          <a:ln>
            <a:noFill/>
          </a:ln>
        </p:spPr>
      </p:pic>
      <p:pic>
        <p:nvPicPr>
          <p:cNvPr id="225" name="Google Shape;225;p33"/>
          <p:cNvPicPr preferRelativeResize="0"/>
          <p:nvPr/>
        </p:nvPicPr>
        <p:blipFill rotWithShape="1">
          <a:blip r:embed="rId6">
            <a:alphaModFix/>
          </a:blip>
          <a:srcRect b="0" l="0" r="0" t="0"/>
          <a:stretch/>
        </p:blipFill>
        <p:spPr>
          <a:xfrm>
            <a:off x="4336607" y="3027326"/>
            <a:ext cx="960906" cy="544372"/>
          </a:xfrm>
          <a:prstGeom prst="rect">
            <a:avLst/>
          </a:prstGeom>
          <a:noFill/>
          <a:ln>
            <a:noFill/>
          </a:ln>
        </p:spPr>
      </p:pic>
      <p:pic>
        <p:nvPicPr>
          <p:cNvPr id="226" name="Google Shape;226;p33"/>
          <p:cNvPicPr preferRelativeResize="0"/>
          <p:nvPr/>
        </p:nvPicPr>
        <p:blipFill rotWithShape="1">
          <a:blip r:embed="rId7">
            <a:alphaModFix/>
          </a:blip>
          <a:srcRect b="0" l="0" r="0" t="0"/>
          <a:stretch/>
        </p:blipFill>
        <p:spPr>
          <a:xfrm>
            <a:off x="4243137" y="4055003"/>
            <a:ext cx="1009720" cy="6585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idx="4294967295" type="ctrTitle"/>
          </p:nvPr>
        </p:nvSpPr>
        <p:spPr>
          <a:xfrm>
            <a:off x="0" y="1002575"/>
            <a:ext cx="9144000" cy="538500"/>
          </a:xfrm>
          <a:prstGeom prst="rect">
            <a:avLst/>
          </a:prstGeom>
          <a:solidFill>
            <a:srgbClr val="304A9D"/>
          </a:solidFill>
          <a:ln>
            <a:noFill/>
          </a:ln>
        </p:spPr>
        <p:txBody>
          <a:bodyPr anchorCtr="0" anchor="t" bIns="91425" lIns="270000"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GB" sz="2400">
                <a:solidFill>
                  <a:schemeClr val="lt1"/>
                </a:solidFill>
                <a:latin typeface="Verdana"/>
                <a:ea typeface="Verdana"/>
                <a:cs typeface="Verdana"/>
                <a:sym typeface="Verdana"/>
              </a:rPr>
              <a:t>Riferimenti Bibliografici</a:t>
            </a:r>
            <a:endParaRPr b="1" i="0" sz="2400" u="none" cap="none" strike="noStrike">
              <a:solidFill>
                <a:schemeClr val="lt1"/>
              </a:solidFill>
              <a:latin typeface="Verdana"/>
              <a:ea typeface="Verdana"/>
              <a:cs typeface="Verdana"/>
              <a:sym typeface="Verdana"/>
            </a:endParaRPr>
          </a:p>
        </p:txBody>
      </p:sp>
      <p:sp>
        <p:nvSpPr>
          <p:cNvPr id="232" name="Google Shape;232;p34"/>
          <p:cNvSpPr txBox="1"/>
          <p:nvPr/>
        </p:nvSpPr>
        <p:spPr>
          <a:xfrm>
            <a:off x="254724" y="1705450"/>
            <a:ext cx="6614611" cy="3264068"/>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Punie, Y. and Brecko, B., editor(s), Ferrari, A., </a:t>
            </a:r>
            <a:r>
              <a:rPr b="1" i="0" lang="en-GB" sz="1200" u="none" cap="none" strike="noStrike">
                <a:solidFill>
                  <a:srgbClr val="000000"/>
                </a:solidFill>
                <a:latin typeface="Arial"/>
                <a:ea typeface="Arial"/>
                <a:cs typeface="Arial"/>
                <a:sym typeface="Arial"/>
              </a:rPr>
              <a:t>DIGCOMP</a:t>
            </a:r>
            <a:r>
              <a:rPr b="0" i="0" lang="en-GB" sz="1200" u="none" cap="none" strike="noStrike">
                <a:solidFill>
                  <a:srgbClr val="000000"/>
                </a:solidFill>
                <a:latin typeface="Arial"/>
                <a:ea typeface="Arial"/>
                <a:cs typeface="Arial"/>
                <a:sym typeface="Arial"/>
              </a:rPr>
              <a:t>: A Framework for Developing and Understanding Digital Competence in Europe, Publications Office of the European Union, Luxembourg, 2013, ISBN 978-92-79-31465-0, doi:10.2788/52966, JRC83167</a:t>
            </a:r>
            <a:r>
              <a:rPr b="0" i="0" lang="en-GB" sz="1200" u="none" cap="none" strike="noStrike">
                <a:solidFill>
                  <a:schemeClr val="dk1"/>
                </a:solidFill>
                <a:highlight>
                  <a:srgbClr val="FFFFFF"/>
                </a:highlight>
                <a:latin typeface="Verdana"/>
                <a:ea typeface="Verdana"/>
                <a:cs typeface="Verdana"/>
                <a:sym typeface="Verdana"/>
              </a:rPr>
              <a:t>; </a:t>
            </a:r>
            <a:r>
              <a:rPr b="0" i="0" lang="en-GB" sz="1200" u="sng" cap="none" strike="noStrike">
                <a:solidFill>
                  <a:schemeClr val="hlink"/>
                </a:solidFill>
                <a:highlight>
                  <a:srgbClr val="FFFFFF"/>
                </a:highlight>
                <a:latin typeface="Verdana"/>
                <a:ea typeface="Verdana"/>
                <a:cs typeface="Verdana"/>
                <a:sym typeface="Verdana"/>
                <a:hlinkClick r:id="rId3"/>
              </a:rPr>
              <a:t>https://publications.jrc.ec.europa.eu/repository/handle/JRC83167</a:t>
            </a:r>
            <a:r>
              <a:rPr b="0" i="0" lang="en-GB" sz="1200" u="none" cap="none" strike="noStrike">
                <a:solidFill>
                  <a:schemeClr val="dk1"/>
                </a:solidFill>
                <a:highlight>
                  <a:srgbClr val="FFFFFF"/>
                </a:highlight>
                <a:latin typeface="Verdana"/>
                <a:ea typeface="Verdana"/>
                <a:cs typeface="Verdana"/>
                <a:sym typeface="Verdana"/>
              </a:rPr>
              <a:t> </a:t>
            </a:r>
            <a:endParaRPr b="0" i="0" sz="1200" u="none" cap="none" strike="noStrike">
              <a:solidFill>
                <a:schemeClr val="dk1"/>
              </a:solidFill>
              <a:highlight>
                <a:srgbClr val="FFFFFF"/>
              </a:highlight>
              <a:latin typeface="Verdana"/>
              <a:ea typeface="Verdana"/>
              <a:cs typeface="Verdana"/>
              <a:sym typeface="Verdana"/>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Council Recommendation of 22 May 2018 on key competences for lifelong learning, ST/9009/2018/INIT; The Official Journal 2018/C 189/01: </a:t>
            </a:r>
            <a:r>
              <a:rPr b="0" i="0" lang="en-GB" sz="1200" u="sng" cap="none" strike="noStrike">
                <a:solidFill>
                  <a:schemeClr val="hlink"/>
                </a:solidFill>
                <a:latin typeface="Arial"/>
                <a:ea typeface="Arial"/>
                <a:cs typeface="Arial"/>
                <a:sym typeface="Arial"/>
                <a:hlinkClick r:id="rId4"/>
              </a:rPr>
              <a:t>https://eur-lex.europa.eu/legal-content/EN/TXT/?uri=OJ%3AC%3A2018 %3A189 %3ATOC</a:t>
            </a: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Carretero Gomez, S., Vuorikari, R. and Punie, Y., </a:t>
            </a:r>
            <a:r>
              <a:rPr b="1" i="0" lang="en-GB" sz="1200" u="none" cap="none" strike="noStrike">
                <a:solidFill>
                  <a:srgbClr val="000000"/>
                </a:solidFill>
                <a:latin typeface="Arial"/>
                <a:ea typeface="Arial"/>
                <a:cs typeface="Arial"/>
                <a:sym typeface="Arial"/>
              </a:rPr>
              <a:t>DigComp 2.1</a:t>
            </a:r>
            <a:r>
              <a:rPr b="0" i="0" lang="en-GB" sz="1200" u="none" cap="none" strike="noStrike">
                <a:solidFill>
                  <a:srgbClr val="000000"/>
                </a:solidFill>
                <a:latin typeface="Arial"/>
                <a:ea typeface="Arial"/>
                <a:cs typeface="Arial"/>
                <a:sym typeface="Arial"/>
              </a:rPr>
              <a:t>: The Digital Competence Framework for Citizens with eight proficiency levels and examples of use, Publications Office of the European Union, Luxembourg, 2017, ISBN 978-92-79-68006-9 (pdf), JRC106281. </a:t>
            </a:r>
            <a:endParaRPr b="0" i="0" sz="1200" u="none" cap="none" strike="noStrike">
              <a:solidFill>
                <a:srgbClr val="000000"/>
              </a:solidFill>
              <a:latin typeface="Arial"/>
              <a:ea typeface="Arial"/>
              <a:cs typeface="Arial"/>
              <a:sym typeface="Arial"/>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Learning to swim in the Digital Ocean (poster): </a:t>
            </a:r>
            <a:r>
              <a:rPr b="0" i="0" lang="en-GB" sz="1200" u="sng" cap="none" strike="noStrike">
                <a:solidFill>
                  <a:schemeClr val="hlink"/>
                </a:solidFill>
                <a:latin typeface="Arial"/>
                <a:ea typeface="Arial"/>
                <a:cs typeface="Arial"/>
                <a:sym typeface="Arial"/>
                <a:hlinkClick r:id="rId5"/>
              </a:rPr>
              <a:t>https://joint-research-centre.ec.europa.eu/system/files/2017-05/digcomp-framework-poster-af-ok.pdf</a:t>
            </a: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idx="4294967295" type="ctrTitle"/>
          </p:nvPr>
        </p:nvSpPr>
        <p:spPr>
          <a:xfrm>
            <a:off x="0" y="1002575"/>
            <a:ext cx="9144000" cy="538500"/>
          </a:xfrm>
          <a:prstGeom prst="rect">
            <a:avLst/>
          </a:prstGeom>
          <a:solidFill>
            <a:srgbClr val="304A9D"/>
          </a:solidFill>
          <a:ln>
            <a:noFill/>
          </a:ln>
        </p:spPr>
        <p:txBody>
          <a:bodyPr anchorCtr="0" anchor="t" bIns="91425" lIns="270000" spcFirstLastPara="1" rIns="91425" wrap="square" tIns="91425">
            <a:noAutofit/>
          </a:bodyPr>
          <a:lstStyle/>
          <a:p>
            <a:pPr indent="0" lvl="0" marL="0" rtl="0" algn="l">
              <a:spcBef>
                <a:spcPts val="0"/>
              </a:spcBef>
              <a:spcAft>
                <a:spcPts val="0"/>
              </a:spcAft>
              <a:buClr>
                <a:schemeClr val="dk1"/>
              </a:buClr>
              <a:buSzPts val="2800"/>
              <a:buFont typeface="Arial"/>
              <a:buNone/>
            </a:pPr>
            <a:r>
              <a:rPr b="1" lang="en-GB" sz="2400">
                <a:solidFill>
                  <a:schemeClr val="lt1"/>
                </a:solidFill>
                <a:latin typeface="Verdana"/>
                <a:ea typeface="Verdana"/>
                <a:cs typeface="Verdana"/>
                <a:sym typeface="Verdana"/>
              </a:rPr>
              <a:t>Riferimenti Bibliografici</a:t>
            </a:r>
            <a:endParaRPr b="1" i="0" sz="2400" u="none" cap="none" strike="noStrike">
              <a:solidFill>
                <a:schemeClr val="lt1"/>
              </a:solidFill>
              <a:latin typeface="Verdana"/>
              <a:ea typeface="Verdana"/>
              <a:cs typeface="Verdana"/>
              <a:sym typeface="Verdana"/>
            </a:endParaRPr>
          </a:p>
        </p:txBody>
      </p:sp>
      <p:sp>
        <p:nvSpPr>
          <p:cNvPr id="238" name="Google Shape;238;p35"/>
          <p:cNvSpPr txBox="1"/>
          <p:nvPr/>
        </p:nvSpPr>
        <p:spPr>
          <a:xfrm>
            <a:off x="254724" y="1705450"/>
            <a:ext cx="6614611" cy="2597476"/>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Vuorikari, R., Kluzer, S. and Punie, Y., </a:t>
            </a:r>
            <a:r>
              <a:rPr b="1" i="0" lang="en-GB" sz="1200" u="none" cap="none" strike="noStrike">
                <a:solidFill>
                  <a:srgbClr val="000000"/>
                </a:solidFill>
                <a:latin typeface="Arial"/>
                <a:ea typeface="Arial"/>
                <a:cs typeface="Arial"/>
                <a:sym typeface="Arial"/>
              </a:rPr>
              <a:t>DigComp 2.2</a:t>
            </a:r>
            <a:r>
              <a:rPr b="0" i="0" lang="en-GB" sz="1200" u="none" cap="none" strike="noStrike">
                <a:solidFill>
                  <a:srgbClr val="000000"/>
                </a:solidFill>
                <a:latin typeface="Arial"/>
                <a:ea typeface="Arial"/>
                <a:cs typeface="Arial"/>
                <a:sym typeface="Arial"/>
              </a:rPr>
              <a:t>: The Digital Competence Framework for Citizens - With new examples of knowledge, skills and attitudes, Publications Office of the European Union, Luxembourg, 2022, ISBN 978-92-76-48882-8 (online), JRC128415: </a:t>
            </a:r>
            <a:r>
              <a:rPr b="0" i="0" lang="en-GB" sz="1200" u="sng" cap="none" strike="noStrike">
                <a:solidFill>
                  <a:schemeClr val="hlink"/>
                </a:solidFill>
                <a:latin typeface="Arial"/>
                <a:ea typeface="Arial"/>
                <a:cs typeface="Arial"/>
                <a:sym typeface="Arial"/>
                <a:hlinkClick r:id="rId3"/>
              </a:rPr>
              <a:t>https://publications.jrc.ec.europa.eu/repository/handle/JRC128415</a:t>
            </a:r>
            <a:endParaRPr b="0" i="0" sz="1200" u="none" cap="none" strike="noStrike">
              <a:solidFill>
                <a:srgbClr val="000000"/>
              </a:solidFill>
              <a:latin typeface="Arial"/>
              <a:ea typeface="Arial"/>
              <a:cs typeface="Arial"/>
              <a:sym typeface="Arial"/>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Punie, Y., editor(s), Redecker, C., European Framework for the Digital Competence of Educators: </a:t>
            </a:r>
            <a:r>
              <a:rPr b="1" i="0" lang="en-GB" sz="1200" u="none" cap="none" strike="noStrike">
                <a:solidFill>
                  <a:srgbClr val="000000"/>
                </a:solidFill>
                <a:latin typeface="Arial"/>
                <a:ea typeface="Arial"/>
                <a:cs typeface="Arial"/>
                <a:sym typeface="Arial"/>
              </a:rPr>
              <a:t>DigCompEdu</a:t>
            </a:r>
            <a:r>
              <a:rPr b="0" i="0" lang="en-GB" sz="1200" u="none" cap="none" strike="noStrike">
                <a:solidFill>
                  <a:srgbClr val="000000"/>
                </a:solidFill>
                <a:latin typeface="Arial"/>
                <a:ea typeface="Arial"/>
                <a:cs typeface="Arial"/>
                <a:sym typeface="Arial"/>
              </a:rPr>
              <a:t>, Publications Office of the European Union, Luxembourg, 2017, ISBN 978-92-79-73494-6 (pdf), JRC107466: </a:t>
            </a:r>
            <a:r>
              <a:rPr b="0" i="0" lang="en-GB" sz="1200" u="sng" cap="none" strike="noStrike">
                <a:solidFill>
                  <a:schemeClr val="hlink"/>
                </a:solidFill>
                <a:latin typeface="Arial"/>
                <a:ea typeface="Arial"/>
                <a:cs typeface="Arial"/>
                <a:sym typeface="Arial"/>
                <a:hlinkClick r:id="rId4"/>
              </a:rPr>
              <a:t>https://publications.jrc.ec.europa.eu/repository/handle/JRC107466</a:t>
            </a:r>
            <a:endParaRPr b="0" i="0" sz="1200" u="none" cap="none" strike="noStrike">
              <a:solidFill>
                <a:srgbClr val="000000"/>
              </a:solidFill>
              <a:latin typeface="Arial"/>
              <a:ea typeface="Arial"/>
              <a:cs typeface="Arial"/>
              <a:sym typeface="Arial"/>
            </a:endParaRPr>
          </a:p>
          <a:p>
            <a:pPr indent="-228600" lvl="0" marL="457200" marR="0" rtl="0" algn="l">
              <a:lnSpc>
                <a:spcPct val="114000"/>
              </a:lnSpc>
              <a:spcBef>
                <a:spcPts val="600"/>
              </a:spcBef>
              <a:spcAft>
                <a:spcPts val="0"/>
              </a:spcAft>
              <a:buClr>
                <a:schemeClr val="dk1"/>
              </a:buClr>
              <a:buSzPts val="1200"/>
              <a:buFont typeface="Verdana"/>
              <a:buNone/>
            </a:pPr>
            <a:r>
              <a:t/>
            </a:r>
            <a:endParaRPr b="0" i="0" sz="1200" u="none" cap="none" strike="noStrike">
              <a:solidFill>
                <a:srgbClr val="000000"/>
              </a:solidFill>
              <a:latin typeface="Arial"/>
              <a:ea typeface="Arial"/>
              <a:cs typeface="Arial"/>
              <a:sym typeface="Arial"/>
            </a:endParaRPr>
          </a:p>
          <a:p>
            <a:pPr indent="-228600" lvl="0" marL="457200" marR="0" rtl="0" algn="l">
              <a:lnSpc>
                <a:spcPct val="114000"/>
              </a:lnSpc>
              <a:spcBef>
                <a:spcPts val="600"/>
              </a:spcBef>
              <a:spcAft>
                <a:spcPts val="0"/>
              </a:spcAft>
              <a:buClr>
                <a:schemeClr val="dk1"/>
              </a:buClr>
              <a:buSzPts val="1200"/>
              <a:buFont typeface="Verdana"/>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p:nvPr/>
        </p:nvSpPr>
        <p:spPr>
          <a:xfrm>
            <a:off x="0" y="4337850"/>
            <a:ext cx="9144000" cy="90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4" name="Google Shape;244;p36"/>
          <p:cNvPicPr preferRelativeResize="0"/>
          <p:nvPr/>
        </p:nvPicPr>
        <p:blipFill rotWithShape="1">
          <a:blip r:embed="rId3">
            <a:alphaModFix/>
          </a:blip>
          <a:srcRect b="0" l="0" r="0" t="0"/>
          <a:stretch/>
        </p:blipFill>
        <p:spPr>
          <a:xfrm>
            <a:off x="0" y="0"/>
            <a:ext cx="9144000" cy="1828800"/>
          </a:xfrm>
          <a:prstGeom prst="rect">
            <a:avLst/>
          </a:prstGeom>
          <a:noFill/>
          <a:ln>
            <a:noFill/>
          </a:ln>
        </p:spPr>
      </p:pic>
      <p:sp>
        <p:nvSpPr>
          <p:cNvPr id="245" name="Google Shape;245;p36"/>
          <p:cNvSpPr txBox="1"/>
          <p:nvPr>
            <p:ph idx="4294967295" type="ctrTitle"/>
          </p:nvPr>
        </p:nvSpPr>
        <p:spPr>
          <a:xfrm>
            <a:off x="1435768" y="1555350"/>
            <a:ext cx="5903495" cy="101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GB" sz="3300">
                <a:solidFill>
                  <a:srgbClr val="304A9D"/>
                </a:solidFill>
                <a:highlight>
                  <a:srgbClr val="FFFFFF"/>
                </a:highlight>
                <a:latin typeface="Verdana"/>
                <a:ea typeface="Verdana"/>
                <a:cs typeface="Verdana"/>
                <a:sym typeface="Verdana"/>
              </a:rPr>
              <a:t>Avete delle Domande?</a:t>
            </a:r>
            <a:endParaRPr b="1" i="0" sz="3300" u="none" cap="none" strike="noStrike">
              <a:solidFill>
                <a:srgbClr val="304A9D"/>
              </a:solidFill>
              <a:latin typeface="Verdana"/>
              <a:ea typeface="Verdana"/>
              <a:cs typeface="Verdana"/>
              <a:sym typeface="Verdana"/>
            </a:endParaRPr>
          </a:p>
        </p:txBody>
      </p:sp>
      <p:pic>
        <p:nvPicPr>
          <p:cNvPr id="246" name="Google Shape;246;p36"/>
          <p:cNvPicPr preferRelativeResize="0"/>
          <p:nvPr/>
        </p:nvPicPr>
        <p:blipFill rotWithShape="1">
          <a:blip r:embed="rId4">
            <a:alphaModFix/>
          </a:blip>
          <a:srcRect b="0" l="0" r="0" t="0"/>
          <a:stretch/>
        </p:blipFill>
        <p:spPr>
          <a:xfrm>
            <a:off x="169475" y="225125"/>
            <a:ext cx="2013470" cy="692700"/>
          </a:xfrm>
          <a:prstGeom prst="rect">
            <a:avLst/>
          </a:prstGeom>
          <a:noFill/>
          <a:ln>
            <a:noFill/>
          </a:ln>
        </p:spPr>
      </p:pic>
      <p:pic>
        <p:nvPicPr>
          <p:cNvPr id="247" name="Google Shape;247;p36"/>
          <p:cNvPicPr preferRelativeResize="0"/>
          <p:nvPr/>
        </p:nvPicPr>
        <p:blipFill rotWithShape="1">
          <a:blip r:embed="rId5">
            <a:alphaModFix/>
          </a:blip>
          <a:srcRect b="0" l="0" r="0" t="0"/>
          <a:stretch/>
        </p:blipFill>
        <p:spPr>
          <a:xfrm>
            <a:off x="6296999" y="188400"/>
            <a:ext cx="2756125" cy="786225"/>
          </a:xfrm>
          <a:prstGeom prst="rect">
            <a:avLst/>
          </a:prstGeom>
          <a:noFill/>
          <a:ln>
            <a:noFill/>
          </a:ln>
        </p:spPr>
      </p:pic>
      <p:sp>
        <p:nvSpPr>
          <p:cNvPr id="248" name="Google Shape;248;p36"/>
          <p:cNvSpPr txBox="1"/>
          <p:nvPr/>
        </p:nvSpPr>
        <p:spPr>
          <a:xfrm>
            <a:off x="533400" y="4433100"/>
            <a:ext cx="82353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en-GB" sz="1000" u="none" cap="none" strike="noStrike">
                <a:solidFill>
                  <a:srgbClr val="666666"/>
                </a:solidFill>
                <a:latin typeface="Verdana"/>
                <a:ea typeface="Verdana"/>
                <a:cs typeface="Verdana"/>
                <a:sym typeface="Verdana"/>
              </a:rPr>
              <a:t>The YDML project has been funded with support from the European Commission in the frames of Erasmus+ program, KA2 (ref. No 608788-EPP-1-2019-1-BG-EPPKA2-CBY-ACPALA). This publication reflects the views only of the author, and the Commission cannot be held responsible for any use which may be made of the information contained therein.</a:t>
            </a:r>
            <a:endParaRPr b="0" i="0" sz="1000" u="none" cap="none" strike="noStrike">
              <a:solidFill>
                <a:srgbClr val="666666"/>
              </a:solidFill>
              <a:latin typeface="Verdana"/>
              <a:ea typeface="Verdana"/>
              <a:cs typeface="Verdana"/>
              <a:sym typeface="Verdana"/>
            </a:endParaRPr>
          </a:p>
        </p:txBody>
      </p:sp>
      <p:sp>
        <p:nvSpPr>
          <p:cNvPr id="249" name="Google Shape;249;p36"/>
          <p:cNvSpPr txBox="1"/>
          <p:nvPr/>
        </p:nvSpPr>
        <p:spPr>
          <a:xfrm>
            <a:off x="3233450" y="2266950"/>
            <a:ext cx="232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pic>
        <p:nvPicPr>
          <p:cNvPr id="250" name="Google Shape;250;p36"/>
          <p:cNvPicPr preferRelativeResize="0"/>
          <p:nvPr/>
        </p:nvPicPr>
        <p:blipFill rotWithShape="1">
          <a:blip r:embed="rId6">
            <a:alphaModFix/>
          </a:blip>
          <a:srcRect b="0" l="0" r="0" t="0"/>
          <a:stretch/>
        </p:blipFill>
        <p:spPr>
          <a:xfrm>
            <a:off x="304800" y="3354400"/>
            <a:ext cx="8637158" cy="101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4294967295" type="ctrTitle"/>
          </p:nvPr>
        </p:nvSpPr>
        <p:spPr>
          <a:xfrm>
            <a:off x="235500" y="849598"/>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a:t>
            </a:r>
            <a:endParaRPr b="1" i="0" sz="2400" u="none" cap="none" strike="noStrike">
              <a:solidFill>
                <a:srgbClr val="304A9D"/>
              </a:solidFill>
              <a:latin typeface="Verdana"/>
              <a:ea typeface="Verdana"/>
              <a:cs typeface="Verdana"/>
              <a:sym typeface="Verdana"/>
            </a:endParaRPr>
          </a:p>
        </p:txBody>
      </p:sp>
      <p:sp>
        <p:nvSpPr>
          <p:cNvPr id="76" name="Google Shape;76;p15"/>
          <p:cNvSpPr txBox="1"/>
          <p:nvPr/>
        </p:nvSpPr>
        <p:spPr>
          <a:xfrm>
            <a:off x="235500" y="1350755"/>
            <a:ext cx="7979700" cy="6459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0"/>
              </a:spcBef>
              <a:spcAft>
                <a:spcPts val="0"/>
              </a:spcAft>
              <a:buNone/>
            </a:pPr>
            <a:r>
              <a:rPr b="0" i="0" lang="en-GB" sz="1400" u="none" cap="none" strike="noStrike">
                <a:solidFill>
                  <a:srgbClr val="000000"/>
                </a:solidFill>
                <a:latin typeface="Arial"/>
                <a:ea typeface="Arial"/>
                <a:cs typeface="Arial"/>
                <a:sym typeface="Arial"/>
              </a:rPr>
              <a:t>Digital Competence Framework for Citizens (DigComp) </a:t>
            </a:r>
            <a:r>
              <a:rPr lang="en-GB"/>
              <a:t>fornisce una definizione comune di cosa sia una competenza digitale.</a:t>
            </a:r>
            <a:endParaRPr/>
          </a:p>
        </p:txBody>
      </p:sp>
      <p:sp>
        <p:nvSpPr>
          <p:cNvPr id="77" name="Google Shape;77;p15"/>
          <p:cNvSpPr/>
          <p:nvPr/>
        </p:nvSpPr>
        <p:spPr>
          <a:xfrm>
            <a:off x="1876789" y="2026551"/>
            <a:ext cx="5238021" cy="258532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1" lang="en-GB"/>
              <a:t>“La competenza digitale può essere ampiamente definita come l'uso confidente, critico e creativo delle TIC per raggiungere obiettivi relativi al lavoro, all'occupabilità, all'apprendimento, al tempo libero, all'inclusione e/o alla partecipazione nella società. La competenza digitale è una competenza chiave trasversale che, in quanto tale, ci consente di acquisire altre competenze chiave (ad esempio lingua, matematica, imparare a imparare, consapevolezza culturale). È legato a molte delle competenze del 21° secolo che dovrebbero essere acquisite da tutti i cittadini, per garantire la loro partecipazione attiva alla società e all'economia".</a:t>
            </a:r>
            <a:endParaRPr i="1"/>
          </a:p>
          <a:p>
            <a:pPr indent="0" lvl="0" marL="0" marR="0" rtl="0" algn="l">
              <a:lnSpc>
                <a:spcPct val="100000"/>
              </a:lnSpc>
              <a:spcBef>
                <a:spcPts val="0"/>
              </a:spcBef>
              <a:spcAft>
                <a:spcPts val="0"/>
              </a:spcAft>
              <a:buNone/>
            </a:pPr>
            <a:r>
              <a:t/>
            </a:r>
            <a:endParaRPr i="1"/>
          </a:p>
          <a:p>
            <a:pPr indent="0" lvl="0" marL="0" marR="0" rtl="0" algn="l">
              <a:lnSpc>
                <a:spcPct val="100000"/>
              </a:lnSpc>
              <a:spcBef>
                <a:spcPts val="0"/>
              </a:spcBef>
              <a:spcAft>
                <a:spcPts val="0"/>
              </a:spcAft>
              <a:buNone/>
            </a:pPr>
            <a:r>
              <a:t/>
            </a:r>
            <a:endParaRPr b="0" i="1"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GB" sz="900" u="none" cap="none" strike="noStrike">
                <a:solidFill>
                  <a:srgbClr val="000000"/>
                </a:solidFill>
                <a:latin typeface="Arial"/>
                <a:ea typeface="Arial"/>
                <a:cs typeface="Arial"/>
                <a:sym typeface="Arial"/>
              </a:rPr>
              <a:t>DIGCOMP: A Framework for Developing and Understanding Digital Competence in Europe, Publications Office of the European Union, Luxembourg, 2013, ISBN 978-92-79-31465-0, doi:10.2788/52966, JRC83167.</a:t>
            </a:r>
            <a:endParaRPr b="0" i="1" sz="9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idx="4294967295" type="ctrTitle"/>
          </p:nvPr>
        </p:nvSpPr>
        <p:spPr>
          <a:xfrm>
            <a:off x="264528" y="838811"/>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a:t>
            </a:r>
            <a:endParaRPr b="1" i="0" sz="2400" u="none" cap="none" strike="noStrike">
              <a:solidFill>
                <a:srgbClr val="304A9D"/>
              </a:solidFill>
              <a:latin typeface="Verdana"/>
              <a:ea typeface="Verdana"/>
              <a:cs typeface="Verdana"/>
              <a:sym typeface="Verdana"/>
            </a:endParaRPr>
          </a:p>
        </p:txBody>
      </p:sp>
      <p:sp>
        <p:nvSpPr>
          <p:cNvPr id="83" name="Google Shape;83;p16"/>
          <p:cNvSpPr txBox="1"/>
          <p:nvPr/>
        </p:nvSpPr>
        <p:spPr>
          <a:xfrm>
            <a:off x="264528" y="1375054"/>
            <a:ext cx="7330200" cy="35019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600"/>
              </a:spcBef>
              <a:spcAft>
                <a:spcPts val="0"/>
              </a:spcAft>
              <a:buClr>
                <a:schemeClr val="dk1"/>
              </a:buClr>
              <a:buSzPts val="1100"/>
              <a:buFont typeface="Arial"/>
              <a:buNone/>
            </a:pPr>
            <a:r>
              <a:rPr lang="en-GB"/>
              <a:t>Il progetto DigComp è portato avanti dal Centro comune di ricerca (CCR) per conto della Commissione europea dal 2010;</a:t>
            </a:r>
            <a:endParaRPr/>
          </a:p>
          <a:p>
            <a:pPr indent="0" lvl="0" marL="0" marR="0" rtl="0" algn="l">
              <a:lnSpc>
                <a:spcPct val="114000"/>
              </a:lnSpc>
              <a:spcBef>
                <a:spcPts val="600"/>
              </a:spcBef>
              <a:spcAft>
                <a:spcPts val="0"/>
              </a:spcAft>
              <a:buClr>
                <a:schemeClr val="dk1"/>
              </a:buClr>
              <a:buSzPts val="1100"/>
              <a:buFont typeface="Arial"/>
              <a:buNone/>
            </a:pPr>
            <a:r>
              <a:rPr lang="en-GB"/>
              <a:t>Nel 2013, dopo un'ampia consultazione delle parti interessate, il CCR ha pubblicato il rapporto "DIGCOMP: A Framework for Developing and Understanding Digital Competence in Europe", che contiene: </a:t>
            </a:r>
            <a:endParaRPr/>
          </a:p>
          <a:p>
            <a:pPr indent="-317500" lvl="0" marL="457200" marR="0" rtl="0" algn="l">
              <a:lnSpc>
                <a:spcPct val="114000"/>
              </a:lnSpc>
              <a:spcBef>
                <a:spcPts val="600"/>
              </a:spcBef>
              <a:spcAft>
                <a:spcPts val="0"/>
              </a:spcAft>
              <a:buSzPts val="1400"/>
              <a:buChar char="●"/>
            </a:pPr>
            <a:r>
              <a:rPr lang="en-GB"/>
              <a:t>descrizioni dettagliate delle competenze necessarie affinché una persona sia competente negli ambienti digitali;</a:t>
            </a:r>
            <a:endParaRPr/>
          </a:p>
          <a:p>
            <a:pPr indent="-317500" lvl="0" marL="457200" marR="0" rtl="0" algn="l">
              <a:lnSpc>
                <a:spcPct val="114000"/>
              </a:lnSpc>
              <a:spcBef>
                <a:spcPts val="0"/>
              </a:spcBef>
              <a:spcAft>
                <a:spcPts val="0"/>
              </a:spcAft>
              <a:buSzPts val="1400"/>
              <a:buChar char="●"/>
            </a:pPr>
            <a:r>
              <a:rPr lang="en-GB"/>
              <a:t>le descrive in termini di conoscenze, abilità e atteggiamenti;</a:t>
            </a:r>
            <a:endParaRPr/>
          </a:p>
          <a:p>
            <a:pPr indent="-317500" lvl="0" marL="457200" marR="0" rtl="0" algn="l">
              <a:lnSpc>
                <a:spcPct val="114000"/>
              </a:lnSpc>
              <a:spcBef>
                <a:spcPts val="0"/>
              </a:spcBef>
              <a:spcAft>
                <a:spcPts val="0"/>
              </a:spcAft>
              <a:buSzPts val="1400"/>
              <a:buChar char="●"/>
            </a:pPr>
            <a:r>
              <a:rPr lang="en-GB"/>
              <a:t>suggerisce 3 livelli di competenza per ogni competenza;</a:t>
            </a:r>
            <a:endParaRPr/>
          </a:p>
          <a:p>
            <a:pPr indent="-317500" lvl="0" marL="457200" marR="0" rtl="0" algn="l">
              <a:lnSpc>
                <a:spcPct val="114000"/>
              </a:lnSpc>
              <a:spcBef>
                <a:spcPts val="0"/>
              </a:spcBef>
              <a:spcAft>
                <a:spcPts val="0"/>
              </a:spcAft>
              <a:buSzPts val="1400"/>
              <a:buChar char="●"/>
            </a:pPr>
            <a:r>
              <a:rPr lang="en-GB"/>
              <a:t>fornisce una griglia di autovalutazione per la mappatura dei livelli di competenza digitale;</a:t>
            </a:r>
            <a:endParaRPr/>
          </a:p>
          <a:p>
            <a:pPr indent="-317500" lvl="0" marL="457200" marR="0" rtl="0" algn="l">
              <a:lnSpc>
                <a:spcPct val="114000"/>
              </a:lnSpc>
              <a:spcBef>
                <a:spcPts val="0"/>
              </a:spcBef>
              <a:spcAft>
                <a:spcPts val="0"/>
              </a:spcAft>
              <a:buSzPts val="1400"/>
              <a:buChar char="●"/>
            </a:pPr>
            <a:r>
              <a:rPr lang="en-GB"/>
              <a:t>rilevanza della Competenza digitale per le altre Competenze chiave per l'apprendimento permanente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idx="4294967295" type="ctrTitle"/>
          </p:nvPr>
        </p:nvSpPr>
        <p:spPr>
          <a:xfrm>
            <a:off x="264528" y="838811"/>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 </a:t>
            </a:r>
            <a:r>
              <a:rPr b="1" i="1" lang="en-GB" sz="2400">
                <a:solidFill>
                  <a:srgbClr val="304A9D"/>
                </a:solidFill>
                <a:highlight>
                  <a:srgbClr val="FFFFFF"/>
                </a:highlight>
                <a:latin typeface="Verdana"/>
                <a:ea typeface="Verdana"/>
                <a:cs typeface="Verdana"/>
                <a:sym typeface="Verdana"/>
              </a:rPr>
              <a:t>aree </a:t>
            </a:r>
            <a:r>
              <a:rPr b="1" lang="en-GB" sz="2400">
                <a:solidFill>
                  <a:srgbClr val="304A9D"/>
                </a:solidFill>
                <a:highlight>
                  <a:srgbClr val="FFFFFF"/>
                </a:highlight>
                <a:latin typeface="Verdana"/>
                <a:ea typeface="Verdana"/>
                <a:cs typeface="Verdana"/>
                <a:sym typeface="Verdana"/>
              </a:rPr>
              <a:t>di competenza digitale</a:t>
            </a:r>
            <a:endParaRPr b="1" sz="2400" u="none" cap="none" strike="noStrike">
              <a:solidFill>
                <a:srgbClr val="304A9D"/>
              </a:solidFill>
              <a:highlight>
                <a:srgbClr val="FFFFFF"/>
              </a:highlight>
              <a:latin typeface="Verdana"/>
              <a:ea typeface="Verdana"/>
              <a:cs typeface="Verdana"/>
              <a:sym typeface="Verdana"/>
            </a:endParaRPr>
          </a:p>
        </p:txBody>
      </p:sp>
      <p:sp>
        <p:nvSpPr>
          <p:cNvPr id="89" name="Google Shape;89;p17"/>
          <p:cNvSpPr txBox="1"/>
          <p:nvPr/>
        </p:nvSpPr>
        <p:spPr>
          <a:xfrm>
            <a:off x="264528" y="1375054"/>
            <a:ext cx="7511700" cy="4340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chemeClr val="dk1"/>
              </a:buClr>
              <a:buSzPts val="1100"/>
              <a:buFont typeface="Arial"/>
              <a:buNone/>
            </a:pPr>
            <a:r>
              <a:rPr lang="en-GB"/>
              <a:t>Le aree di competenza digitale sono le seguenti: </a:t>
            </a:r>
            <a:endParaRPr/>
          </a:p>
          <a:p>
            <a:pPr indent="0" lvl="0" marL="0" marR="0" rtl="0" algn="l">
              <a:lnSpc>
                <a:spcPct val="100000"/>
              </a:lnSpc>
              <a:spcBef>
                <a:spcPts val="600"/>
              </a:spcBef>
              <a:spcAft>
                <a:spcPts val="0"/>
              </a:spcAft>
              <a:buClr>
                <a:schemeClr val="dk1"/>
              </a:buClr>
              <a:buSzPts val="1100"/>
              <a:buFont typeface="Arial"/>
              <a:buNone/>
            </a:pPr>
            <a:r>
              <a:rPr b="1" lang="en-GB" sz="1300"/>
              <a:t>1. Informazioni:</a:t>
            </a:r>
            <a:r>
              <a:rPr lang="en-GB" sz="1300"/>
              <a:t> identificare, localizzare, recuperare, archiviare, organizzare e analizzare le informazioni digitali, giudicandone la rilevanza e lo scopo. </a:t>
            </a:r>
            <a:endParaRPr sz="1300"/>
          </a:p>
          <a:p>
            <a:pPr indent="0" lvl="0" marL="0" marR="0" rtl="0" algn="l">
              <a:lnSpc>
                <a:spcPct val="100000"/>
              </a:lnSpc>
              <a:spcBef>
                <a:spcPts val="600"/>
              </a:spcBef>
              <a:spcAft>
                <a:spcPts val="0"/>
              </a:spcAft>
              <a:buClr>
                <a:schemeClr val="dk1"/>
              </a:buClr>
              <a:buSzPts val="1100"/>
              <a:buFont typeface="Arial"/>
              <a:buNone/>
            </a:pPr>
            <a:r>
              <a:rPr b="1" lang="en-GB" sz="1300"/>
              <a:t>2. Comunicazione</a:t>
            </a:r>
            <a:r>
              <a:rPr lang="en-GB" sz="1300"/>
              <a:t>: comunicare in ambienti digitali, condividere risorse attraverso strumenti online, collegarsi con altri e collaborare attraverso strumenti digitali, interagire e partecipare a comunità e reti, consapevolezza interculturale. </a:t>
            </a:r>
            <a:endParaRPr sz="1300"/>
          </a:p>
          <a:p>
            <a:pPr indent="0" lvl="0" marL="0" marR="0" rtl="0" algn="l">
              <a:lnSpc>
                <a:spcPct val="100000"/>
              </a:lnSpc>
              <a:spcBef>
                <a:spcPts val="600"/>
              </a:spcBef>
              <a:spcAft>
                <a:spcPts val="0"/>
              </a:spcAft>
              <a:buClr>
                <a:schemeClr val="dk1"/>
              </a:buClr>
              <a:buSzPts val="1100"/>
              <a:buFont typeface="Arial"/>
              <a:buNone/>
            </a:pPr>
            <a:r>
              <a:rPr b="1" lang="en-GB" sz="1300"/>
              <a:t>3. Creazione di contenuti</a:t>
            </a:r>
            <a:r>
              <a:rPr lang="en-GB" sz="1300"/>
              <a:t>: Creare e modificare nuovi contenuti (dall'elaborazione di testi alle immagini e ai video); integrare e rielaborare conoscenze e contenuti precedenti; produrre espressioni creative, output mediatici e programmazione; gestire e applicare i diritti di proprietà intellettuale e le licenze. </a:t>
            </a:r>
            <a:endParaRPr sz="1300"/>
          </a:p>
          <a:p>
            <a:pPr indent="0" lvl="0" marL="0" marR="0" rtl="0" algn="l">
              <a:lnSpc>
                <a:spcPct val="100000"/>
              </a:lnSpc>
              <a:spcBef>
                <a:spcPts val="600"/>
              </a:spcBef>
              <a:spcAft>
                <a:spcPts val="0"/>
              </a:spcAft>
              <a:buClr>
                <a:schemeClr val="dk1"/>
              </a:buClr>
              <a:buSzPts val="1100"/>
              <a:buFont typeface="Arial"/>
              <a:buNone/>
            </a:pPr>
            <a:r>
              <a:rPr b="1" lang="en-GB" sz="1300"/>
              <a:t>4. Sicurezza:</a:t>
            </a:r>
            <a:r>
              <a:rPr lang="en-GB" sz="1300"/>
              <a:t> protezione personale, protezione dei dati, protezione dell'identità digitale, misure di sicurezza, uso sicuro e sostenibile. </a:t>
            </a:r>
            <a:endParaRPr sz="1300"/>
          </a:p>
          <a:p>
            <a:pPr indent="0" lvl="0" marL="0" marR="0" rtl="0" algn="l">
              <a:lnSpc>
                <a:spcPct val="100000"/>
              </a:lnSpc>
              <a:spcBef>
                <a:spcPts val="600"/>
              </a:spcBef>
              <a:spcAft>
                <a:spcPts val="0"/>
              </a:spcAft>
              <a:buClr>
                <a:schemeClr val="dk1"/>
              </a:buClr>
              <a:buSzPts val="1100"/>
              <a:buFont typeface="Arial"/>
              <a:buNone/>
            </a:pPr>
            <a:r>
              <a:rPr b="1" lang="en-GB" sz="1300"/>
              <a:t>5. Problem-solving</a:t>
            </a:r>
            <a:r>
              <a:rPr lang="en-GB" sz="1300"/>
              <a:t>: identificare le esigenze e le risorse digitali, prendere decisioni informate su quali siano gli strumenti digitali più appropriati in base allo scopo o all'esigenza, risolvere problemi concettuali attraverso i mezzi digitali, utilizzare in modo creativo le tecnologie, risolvere problemi tecnici, aggiornare le proprie e altrui competenze.</a:t>
            </a:r>
            <a:endParaRPr sz="1300"/>
          </a:p>
          <a:p>
            <a:pPr indent="0" lvl="0" marL="0" marR="0" rtl="0" algn="l">
              <a:lnSpc>
                <a:spcPct val="100000"/>
              </a:lnSpc>
              <a:spcBef>
                <a:spcPts val="600"/>
              </a:spcBef>
              <a:spcAft>
                <a:spcPts val="0"/>
              </a:spcAft>
              <a:buClr>
                <a:schemeClr val="dk1"/>
              </a:buClr>
              <a:buSzPts val="1100"/>
              <a:buFont typeface="Arial"/>
              <a:buNone/>
            </a:pPr>
            <a:r>
              <a:t/>
            </a:r>
            <a:endParaRPr/>
          </a:p>
          <a:p>
            <a:pPr indent="0" lvl="0" marL="0" marR="0" rtl="0" algn="l">
              <a:lnSpc>
                <a:spcPct val="100000"/>
              </a:lnSpc>
              <a:spcBef>
                <a:spcPts val="600"/>
              </a:spcBef>
              <a:spcAft>
                <a:spcPts val="0"/>
              </a:spcAft>
              <a:buNone/>
            </a:pPr>
            <a:r>
              <a:rPr b="0" i="0" lang="en-GB" sz="1200" u="none" cap="none" strike="noStrike">
                <a:solidFill>
                  <a:srgbClr val="000000"/>
                </a:solidFill>
                <a:latin typeface="Arial"/>
                <a:ea typeface="Arial"/>
                <a:cs typeface="Arial"/>
                <a:sym typeface="Arial"/>
              </a:rPr>
              <a:t> </a:t>
            </a:r>
            <a:endParaRPr/>
          </a:p>
        </p:txBody>
      </p:sp>
      <p:pic>
        <p:nvPicPr>
          <p:cNvPr id="90" name="Google Shape;90;p17"/>
          <p:cNvPicPr preferRelativeResize="0"/>
          <p:nvPr/>
        </p:nvPicPr>
        <p:blipFill rotWithShape="1">
          <a:blip r:embed="rId3">
            <a:alphaModFix/>
          </a:blip>
          <a:srcRect b="0" l="0" r="0" t="0"/>
          <a:stretch/>
        </p:blipFill>
        <p:spPr>
          <a:xfrm>
            <a:off x="7496569" y="906138"/>
            <a:ext cx="1288559" cy="11742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idx="4294967295" type="ctrTitle"/>
          </p:nvPr>
        </p:nvSpPr>
        <p:spPr>
          <a:xfrm>
            <a:off x="761833" y="973595"/>
            <a:ext cx="7732461"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2.1</a:t>
            </a:r>
            <a:endParaRPr b="1" i="0" sz="2400" u="none" cap="none" strike="noStrike">
              <a:solidFill>
                <a:srgbClr val="304A9D"/>
              </a:solidFill>
              <a:latin typeface="Verdana"/>
              <a:ea typeface="Verdana"/>
              <a:cs typeface="Verdana"/>
              <a:sym typeface="Verdana"/>
            </a:endParaRPr>
          </a:p>
        </p:txBody>
      </p:sp>
      <p:sp>
        <p:nvSpPr>
          <p:cNvPr id="96" name="Google Shape;96;p18"/>
          <p:cNvSpPr txBox="1"/>
          <p:nvPr/>
        </p:nvSpPr>
        <p:spPr>
          <a:xfrm>
            <a:off x="712133" y="1547113"/>
            <a:ext cx="3748200" cy="23655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0"/>
              </a:spcBef>
              <a:spcAft>
                <a:spcPts val="0"/>
              </a:spcAft>
              <a:buClr>
                <a:schemeClr val="dk1"/>
              </a:buClr>
              <a:buSzPts val="1100"/>
              <a:buFont typeface="Arial"/>
              <a:buNone/>
            </a:pPr>
            <a:r>
              <a:rPr lang="en-GB"/>
              <a:t>DigComp 2.1 (2017) è un ulteriore sviluppo del Quadro delle competenze digitali per i cittadini. </a:t>
            </a:r>
            <a:endParaRPr/>
          </a:p>
          <a:p>
            <a:pPr indent="0" lvl="0" marL="0" marR="0" rtl="0" algn="l">
              <a:lnSpc>
                <a:spcPct val="114000"/>
              </a:lnSpc>
              <a:spcBef>
                <a:spcPts val="0"/>
              </a:spcBef>
              <a:spcAft>
                <a:spcPts val="0"/>
              </a:spcAft>
              <a:buClr>
                <a:schemeClr val="dk1"/>
              </a:buClr>
              <a:buSzPts val="1100"/>
              <a:buFont typeface="Arial"/>
              <a:buNone/>
            </a:pPr>
            <a:r>
              <a:rPr lang="en-GB"/>
              <a:t>Basato sul modello concettuale di riferimento pubblicato nel DigComp 2.0, presenta </a:t>
            </a:r>
            <a:endParaRPr/>
          </a:p>
          <a:p>
            <a:pPr indent="0" lvl="0" marL="0" marR="0" rtl="0" algn="l">
              <a:lnSpc>
                <a:spcPct val="114000"/>
              </a:lnSpc>
              <a:spcBef>
                <a:spcPts val="0"/>
              </a:spcBef>
              <a:spcAft>
                <a:spcPts val="0"/>
              </a:spcAft>
              <a:buClr>
                <a:schemeClr val="dk1"/>
              </a:buClr>
              <a:buSzPts val="1100"/>
              <a:buFont typeface="Arial"/>
              <a:buNone/>
            </a:pPr>
            <a:r>
              <a:rPr b="1" lang="en-GB"/>
              <a:t>8 livelli di competenza</a:t>
            </a:r>
            <a:r>
              <a:rPr lang="en-GB"/>
              <a:t> ed esempi di utilizzo applicati al campo dell'apprendimento e del lavoro.</a:t>
            </a:r>
            <a:endParaRPr/>
          </a:p>
          <a:p>
            <a:pPr indent="0" lvl="0" marL="0" marR="0" rtl="0" algn="l">
              <a:lnSpc>
                <a:spcPct val="114000"/>
              </a:lnSpc>
              <a:spcBef>
                <a:spcPts val="0"/>
              </a:spcBef>
              <a:spcAft>
                <a:spcPts val="0"/>
              </a:spcAft>
              <a:buNone/>
            </a:pPr>
            <a:r>
              <a:t/>
            </a:r>
            <a:endParaRPr/>
          </a:p>
        </p:txBody>
      </p:sp>
      <p:pic>
        <p:nvPicPr>
          <p:cNvPr id="97" name="Google Shape;97;p18"/>
          <p:cNvPicPr preferRelativeResize="0"/>
          <p:nvPr/>
        </p:nvPicPr>
        <p:blipFill rotWithShape="1">
          <a:blip r:embed="rId3">
            <a:alphaModFix/>
          </a:blip>
          <a:srcRect b="0" l="0" r="0" t="0"/>
          <a:stretch/>
        </p:blipFill>
        <p:spPr>
          <a:xfrm>
            <a:off x="5573512" y="973595"/>
            <a:ext cx="2208501" cy="31351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9"/>
          <p:cNvPicPr preferRelativeResize="0"/>
          <p:nvPr/>
        </p:nvPicPr>
        <p:blipFill rotWithShape="1">
          <a:blip r:embed="rId3">
            <a:alphaModFix/>
          </a:blip>
          <a:srcRect b="0" l="0" r="0" t="0"/>
          <a:stretch/>
        </p:blipFill>
        <p:spPr>
          <a:xfrm>
            <a:off x="1942499" y="0"/>
            <a:ext cx="7201501" cy="5143500"/>
          </a:xfrm>
          <a:prstGeom prst="rect">
            <a:avLst/>
          </a:prstGeom>
          <a:noFill/>
          <a:ln>
            <a:noFill/>
          </a:ln>
        </p:spPr>
      </p:pic>
      <p:sp>
        <p:nvSpPr>
          <p:cNvPr id="103" name="Google Shape;103;p19"/>
          <p:cNvSpPr txBox="1"/>
          <p:nvPr/>
        </p:nvSpPr>
        <p:spPr>
          <a:xfrm>
            <a:off x="130629" y="1045543"/>
            <a:ext cx="1811870" cy="3085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2.1</a:t>
            </a:r>
            <a:endParaRPr/>
          </a:p>
          <a:p>
            <a:pPr indent="0" lvl="0" marL="0" marR="0" rtl="0" algn="l">
              <a:lnSpc>
                <a:spcPct val="100000"/>
              </a:lnSpc>
              <a:spcBef>
                <a:spcPts val="0"/>
              </a:spcBef>
              <a:spcAft>
                <a:spcPts val="0"/>
              </a:spcAft>
              <a:buClr>
                <a:schemeClr val="dk1"/>
              </a:buClr>
              <a:buSzPts val="2800"/>
              <a:buFont typeface="Arial"/>
              <a:buNone/>
            </a:pPr>
            <a:r>
              <a:t/>
            </a:r>
            <a:endParaRPr b="0" i="0" sz="1600" u="none" cap="none" strike="noStrike">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rPr lang="en-GB" sz="1600">
                <a:solidFill>
                  <a:srgbClr val="304A9D"/>
                </a:solidFill>
                <a:highlight>
                  <a:srgbClr val="FFFFFF"/>
                </a:highlight>
                <a:latin typeface="Verdana"/>
                <a:ea typeface="Verdana"/>
                <a:cs typeface="Verdana"/>
                <a:sym typeface="Verdana"/>
              </a:rPr>
              <a:t>imparare a nuotare nell'oceano digitale - gli 8 livelli di competenza </a:t>
            </a:r>
            <a:endParaRPr sz="1600">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t/>
            </a:r>
            <a:endParaRPr sz="1600">
              <a:solidFill>
                <a:srgbClr val="304A9D"/>
              </a:solidFill>
              <a:highlight>
                <a:srgbClr val="FFFFFF"/>
              </a:highlight>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idx="4294967295" type="ctrTitle"/>
          </p:nvPr>
        </p:nvSpPr>
        <p:spPr>
          <a:xfrm>
            <a:off x="235500" y="544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2.2 (2022)</a:t>
            </a:r>
            <a:endParaRPr b="1" i="0" sz="2400" u="none" cap="none" strike="noStrike">
              <a:solidFill>
                <a:srgbClr val="304A9D"/>
              </a:solidFill>
              <a:latin typeface="Verdana"/>
              <a:ea typeface="Verdana"/>
              <a:cs typeface="Verdana"/>
              <a:sym typeface="Verdana"/>
            </a:endParaRPr>
          </a:p>
        </p:txBody>
      </p:sp>
      <p:sp>
        <p:nvSpPr>
          <p:cNvPr id="109" name="Google Shape;109;p20"/>
          <p:cNvSpPr txBox="1"/>
          <p:nvPr/>
        </p:nvSpPr>
        <p:spPr>
          <a:xfrm>
            <a:off x="254724" y="1241900"/>
            <a:ext cx="3712800" cy="21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None/>
            </a:pPr>
            <a:r>
              <a:rPr b="0" i="0" lang="en-GB" sz="1400" u="none" cap="none" strike="noStrike">
                <a:solidFill>
                  <a:srgbClr val="000000"/>
                </a:solidFill>
                <a:latin typeface="Arial"/>
                <a:ea typeface="Arial"/>
                <a:cs typeface="Arial"/>
                <a:sym typeface="Arial"/>
              </a:rPr>
              <a:t>DigComp 2.2 framework - more than 250 </a:t>
            </a:r>
            <a:r>
              <a:rPr b="1" i="0" lang="en-GB" sz="1400" u="none" cap="none" strike="noStrike">
                <a:solidFill>
                  <a:srgbClr val="000000"/>
                </a:solidFill>
                <a:latin typeface="Arial"/>
                <a:ea typeface="Arial"/>
                <a:cs typeface="Arial"/>
                <a:sym typeface="Arial"/>
              </a:rPr>
              <a:t>new examples </a:t>
            </a:r>
            <a:r>
              <a:rPr b="0" i="0" lang="en-GB" sz="1400" u="none" cap="none" strike="noStrike">
                <a:solidFill>
                  <a:srgbClr val="000000"/>
                </a:solidFill>
                <a:latin typeface="Arial"/>
                <a:ea typeface="Arial"/>
                <a:cs typeface="Arial"/>
                <a:sym typeface="Arial"/>
              </a:rPr>
              <a:t>of knowledge, skills and attitudes, incl. new and emerging ones such as systems driven by artificial intelligence (AI).</a:t>
            </a:r>
            <a:endParaRPr/>
          </a:p>
          <a:p>
            <a:pPr indent="0" lvl="0" marL="0" marR="0" rtl="0" algn="l">
              <a:lnSpc>
                <a:spcPct val="100000"/>
              </a:lnSpc>
              <a:spcBef>
                <a:spcPts val="600"/>
              </a:spcBef>
              <a:spcAft>
                <a:spcPts val="0"/>
              </a:spcAft>
              <a:buNone/>
            </a:pPr>
            <a:r>
              <a:rPr b="0" i="0" lang="en-GB" sz="1400" u="none" cap="none" strike="noStrike">
                <a:solidFill>
                  <a:srgbClr val="000000"/>
                </a:solidFill>
                <a:latin typeface="Arial"/>
                <a:ea typeface="Arial"/>
                <a:cs typeface="Arial"/>
                <a:sym typeface="Arial"/>
              </a:rPr>
              <a:t>A specific appendix on Citizens interacting with AI systems and on Remote/Hybrid work.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None/>
            </a:pPr>
            <a:r>
              <a:rPr b="0" i="0" lang="en-GB" sz="1400" u="none" cap="none" strike="noStrike">
                <a:solidFill>
                  <a:srgbClr val="000000"/>
                </a:solidFill>
                <a:latin typeface="Arial"/>
                <a:ea typeface="Arial"/>
                <a:cs typeface="Arial"/>
                <a:sym typeface="Arial"/>
              </a:rPr>
              <a:t>The pentagon &gt;&gt;&gt;&gt;</a:t>
            </a:r>
            <a:endParaRPr b="0" i="0" sz="1400" u="none" cap="none" strike="noStrike">
              <a:solidFill>
                <a:srgbClr val="000000"/>
              </a:solidFill>
              <a:latin typeface="Arial"/>
              <a:ea typeface="Arial"/>
              <a:cs typeface="Arial"/>
              <a:sym typeface="Arial"/>
            </a:endParaRPr>
          </a:p>
        </p:txBody>
      </p:sp>
      <p:pic>
        <p:nvPicPr>
          <p:cNvPr id="110" name="Google Shape;110;p20"/>
          <p:cNvPicPr preferRelativeResize="0"/>
          <p:nvPr/>
        </p:nvPicPr>
        <p:blipFill rotWithShape="1">
          <a:blip r:embed="rId3">
            <a:alphaModFix/>
          </a:blip>
          <a:srcRect b="0" l="0" r="0" t="0"/>
          <a:stretch/>
        </p:blipFill>
        <p:spPr>
          <a:xfrm>
            <a:off x="4653905" y="773364"/>
            <a:ext cx="3572566" cy="32555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idx="4294967295" type="title"/>
          </p:nvPr>
        </p:nvSpPr>
        <p:spPr>
          <a:xfrm>
            <a:off x="100500" y="293210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2800"/>
              <a:buNone/>
            </a:pPr>
            <a:r>
              <a:rPr b="1" lang="en-GB">
                <a:solidFill>
                  <a:srgbClr val="304A9D"/>
                </a:solidFill>
                <a:highlight>
                  <a:srgbClr val="FFFFFF"/>
                </a:highlight>
                <a:latin typeface="Verdana"/>
                <a:ea typeface="Verdana"/>
                <a:cs typeface="Verdana"/>
                <a:sym typeface="Verdana"/>
              </a:rPr>
              <a:t>Discussion: </a:t>
            </a:r>
            <a:r>
              <a:rPr i="1" lang="en-GB" sz="2400">
                <a:solidFill>
                  <a:srgbClr val="304A9D"/>
                </a:solidFill>
                <a:highlight>
                  <a:srgbClr val="FFFFFF"/>
                </a:highlight>
                <a:latin typeface="Verdana"/>
                <a:ea typeface="Verdana"/>
                <a:cs typeface="Verdana"/>
                <a:sym typeface="Verdana"/>
              </a:rPr>
              <a:t>le aree di competenza digitale</a:t>
            </a:r>
            <a:endParaRPr b="1" i="1" sz="2400">
              <a:solidFill>
                <a:srgbClr val="304A9D"/>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