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GB"/>
              <a:t>Nog 'n praktiese aktiwiteit tydens 'n opleiding kan wees om deelnemers te vra om in groepe die verskillende vlakke van vaardigheid in elke area te bespreek en om die bevoegdhede in sekere volgorde te lys.</a:t>
            </a:r>
            <a:endParaRPr/>
          </a:p>
          <a:p>
            <a:pPr indent="0" lvl="0" marL="158750" rtl="0" algn="l">
              <a:lnSpc>
                <a:spcPct val="100000"/>
              </a:lnSpc>
              <a:spcBef>
                <a:spcPts val="0"/>
              </a:spcBef>
              <a:spcAft>
                <a:spcPts val="0"/>
              </a:spcAft>
              <a:buClr>
                <a:schemeClr val="dk1"/>
              </a:buClr>
              <a:buSzPts val="1100"/>
              <a:buFont typeface="Arial"/>
              <a:buNone/>
            </a:pPr>
            <a:r>
              <a:rPr lang="en-GB"/>
              <a:t>Byvoorbeeld: wat sou dit beteken om op 'n begin- (grondslag)vlak van bevoegdheid in veiligheid te wees en wat sou meer gevorderde vlakke van vaardigheid wees?</a:t>
            </a:r>
            <a:endParaRPr/>
          </a:p>
          <a:p>
            <a:pPr indent="0" lvl="0" marL="158750" rtl="0" algn="l">
              <a:lnSpc>
                <a:spcPct val="100000"/>
              </a:lnSpc>
              <a:spcBef>
                <a:spcPts val="0"/>
              </a:spcBef>
              <a:spcAft>
                <a:spcPts val="0"/>
              </a:spcAft>
              <a:buClr>
                <a:schemeClr val="dk1"/>
              </a:buClr>
              <a:buSzPts val="1100"/>
              <a:buFont typeface="Arial"/>
              <a:buNone/>
            </a:pPr>
            <a:r>
              <a:rPr lang="en-GB"/>
              <a:t>Besinning en bespreking oor hierdie onderwerpe sal deelnemers in staat stel om begrip oor die diepte van die bevoegdhede in elke area te bemeester en om te oorweeg dat dit ontwikkel en bygewerk kan word.</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Voor die bekendstelling van die DigCompEdu-raamwerk (op die volgende skyfie) kan die opleier die gehoor by 'n bespreking betrek oor: watter bykomende bevoegdhede (behalwe dié wat in DigComp gelys word) onderwysers (opleiers / opvoeders) kan/moet hê om leerders te ondersteun in bemeestering digitale vaardighede.</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DigComp also provides a basis for framing digital skills policy.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Die 8 sleutelbevoegdhede vir LLL: Geletterdheidsbevoegdheid; Veeltalige bevoegdheid; Wiskundige bevoegdheid en bevoegdheid in wetenskap, tegnologie en ingenieurswese; Digitale bevoegdheid; Persoonlike, sosiale en leer-om-bevoegdheid; Burgerskapbevoegdheid; Entrepreneurskap bevoegdheid; Kulturele bewustheid en uitdrukkingsbevoegdheid</a:t>
            </a:r>
            <a:endParaRPr/>
          </a:p>
          <a:p>
            <a:pPr indent="0" lvl="0" marL="0" rtl="0" algn="l">
              <a:lnSpc>
                <a:spcPct val="100000"/>
              </a:lnSpc>
              <a:spcBef>
                <a:spcPts val="0"/>
              </a:spcBef>
              <a:spcAft>
                <a:spcPts val="0"/>
              </a:spcAft>
              <a:buSzPts val="1100"/>
              <a:buNone/>
            </a:pPr>
            <a:r>
              <a:rPr lang="en-GB"/>
              <a:t>Die amptelike</a:t>
            </a:r>
            <a:r>
              <a:rPr b="0" i="0" lang="en-GB" sz="1100" u="none" cap="none" strike="noStrike">
                <a:solidFill>
                  <a:srgbClr val="000000"/>
                </a:solidFill>
                <a:latin typeface="Arial"/>
                <a:ea typeface="Arial"/>
                <a:cs typeface="Arial"/>
                <a:sym typeface="Arial"/>
              </a:rPr>
              <a:t>Jo</a:t>
            </a:r>
            <a:r>
              <a:rPr lang="en-GB"/>
              <a:t>er</a:t>
            </a:r>
            <a:r>
              <a:rPr b="0" i="0" lang="en-GB" sz="1100" u="none" cap="none" strike="noStrike">
                <a:solidFill>
                  <a:srgbClr val="000000"/>
                </a:solidFill>
                <a:latin typeface="Arial"/>
                <a:ea typeface="Arial"/>
                <a:cs typeface="Arial"/>
                <a:sym typeface="Arial"/>
              </a:rPr>
              <a:t>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Die 8 sleutelbevoegdhede vir LLL: Geletterdheidsbevoegdheid; Veeltalige bevoegdheid; Wiskundige bevoegdheid en bevoegdheid in wetenskap, tegnologie en ingenieurswese; Digitale bevoegdheid; Persoonlike, sosiale en leer-om-bevoegdheid; Burgerskapbevoegdheid; Entrepreneurskap bevoegdheid; Kulturele bewustheid en uitdrukkingsbevoegdheid</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Die amptelikeJoernal 2018/C 189/01: </a:t>
            </a:r>
            <a:r>
              <a:rPr lang="en-GB" u="sng">
                <a:solidFill>
                  <a:schemeClr val="dk1"/>
                </a:solidFill>
              </a:rPr>
              <a:t>https://eur-lex.europa.eu/legal-content/EN/TXT/?uri=CELEX%3A32018H0604%2801%29&amp;qid=1669728075062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https://publications.jrc.ec.europa.eu/repository/handle/JRC106281</a:t>
            </a:r>
            <a:endParaRPr/>
          </a:p>
          <a:p>
            <a:pPr indent="0" lvl="0" marL="0" marR="0" rtl="0" algn="l">
              <a:lnSpc>
                <a:spcPct val="100000"/>
              </a:lnSpc>
              <a:spcBef>
                <a:spcPts val="0"/>
              </a:spcBef>
              <a:spcAft>
                <a:spcPts val="0"/>
              </a:spcAft>
              <a:buClr>
                <a:srgbClr val="000000"/>
              </a:buClr>
              <a:buSzPts val="1100"/>
              <a:buFont typeface="Arial"/>
              <a:buNone/>
            </a:pPr>
            <a:r>
              <a:rPr b="0" lang="en-GB"/>
              <a:t>BG language: https://www.ipa.government.bg/en/ramka-za-digitalni-kompetentnosti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4 levels: Foundation; Intermediate; Advanced; </a:t>
            </a:r>
            <a:r>
              <a:rPr b="0" i="0" lang="en-GB" sz="1100" u="none" cap="none" strike="noStrike">
                <a:solidFill>
                  <a:srgbClr val="000000"/>
                </a:solidFill>
                <a:latin typeface="Arial"/>
                <a:ea typeface="Arial"/>
                <a:cs typeface="Arial"/>
                <a:sym typeface="Arial"/>
              </a:rPr>
              <a:t>Highly specialised – each level has 2 steps</a:t>
            </a:r>
            <a:endParaRPr/>
          </a:p>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levels differ by: </a:t>
            </a:r>
            <a:r>
              <a:rPr b="1" i="0" lang="en-GB" sz="1100" u="none" cap="none" strike="noStrike">
                <a:solidFill>
                  <a:srgbClr val="000000"/>
                </a:solidFill>
                <a:latin typeface="Arial"/>
                <a:ea typeface="Arial"/>
                <a:cs typeface="Arial"/>
                <a:sym typeface="Arial"/>
              </a:rPr>
              <a:t>complexity</a:t>
            </a:r>
            <a:r>
              <a:rPr b="0" i="0" lang="en-GB" sz="1100" u="none" cap="none" strike="noStrike">
                <a:solidFill>
                  <a:srgbClr val="000000"/>
                </a:solidFill>
                <a:latin typeface="Arial"/>
                <a:ea typeface="Arial"/>
                <a:cs typeface="Arial"/>
                <a:sym typeface="Arial"/>
              </a:rPr>
              <a:t> of tasks (person can do); </a:t>
            </a:r>
            <a:r>
              <a:rPr b="1" i="0" lang="en-GB" sz="1100" u="none" cap="none" strike="noStrike">
                <a:solidFill>
                  <a:srgbClr val="000000"/>
                </a:solidFill>
                <a:latin typeface="Arial"/>
                <a:ea typeface="Arial"/>
                <a:cs typeface="Arial"/>
                <a:sym typeface="Arial"/>
              </a:rPr>
              <a:t>autonomy</a:t>
            </a:r>
            <a:r>
              <a:rPr b="0" i="0" lang="en-GB" sz="1100" u="none" cap="none" strike="noStrike">
                <a:solidFill>
                  <a:srgbClr val="000000"/>
                </a:solidFill>
                <a:latin typeface="Arial"/>
                <a:ea typeface="Arial"/>
                <a:cs typeface="Arial"/>
                <a:sym typeface="Arial"/>
              </a:rPr>
              <a:t> (with guidance, on his own… to guide others) &amp; </a:t>
            </a:r>
            <a:r>
              <a:rPr b="1" i="0" lang="en-GB" sz="1100" u="none" cap="none" strike="noStrike">
                <a:solidFill>
                  <a:srgbClr val="000000"/>
                </a:solidFill>
                <a:latin typeface="Arial"/>
                <a:ea typeface="Arial"/>
                <a:cs typeface="Arial"/>
                <a:sym typeface="Arial"/>
              </a:rPr>
              <a:t>cognitive domain </a:t>
            </a:r>
            <a:r>
              <a:rPr b="0" i="0" lang="en-GB" sz="1100" u="none" cap="none" strike="noStrike">
                <a:solidFill>
                  <a:srgbClr val="000000"/>
                </a:solidFill>
                <a:latin typeface="Arial"/>
                <a:ea typeface="Arial"/>
                <a:cs typeface="Arial"/>
                <a:sym typeface="Arial"/>
              </a:rPr>
              <a:t>(remembering, understanding, applying, evaluating, creating)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Begin 'n bespreking oor die 5 areas van digitale bevoegdheid volgens DigComp-raamwerk: Wat bly agter elke area – watter kennis, vaardighede en houdings? Hoe verstaan die deelnemers aan die opleiding elke area van digitale bevoegdheid?</a:t>
            </a:r>
            <a:endParaRPr/>
          </a:p>
          <a:p>
            <a:pPr indent="0" lvl="0" marL="0" rtl="0" algn="l">
              <a:lnSpc>
                <a:spcPct val="100000"/>
              </a:lnSpc>
              <a:spcBef>
                <a:spcPts val="0"/>
              </a:spcBef>
              <a:spcAft>
                <a:spcPts val="0"/>
              </a:spcAft>
              <a:buClr>
                <a:schemeClr val="dk1"/>
              </a:buClr>
              <a:buSzPts val="1100"/>
              <a:buFont typeface="Arial"/>
              <a:buNone/>
            </a:pPr>
            <a:r>
              <a:rPr lang="en-GB"/>
              <a:t>Hierdie bespreking kan as 'n groepwerk georganiseer word – verdeel deelnemers in 5 groepe en gee elke groep 1 area van digitale bevoegdheid om daaroor uit te brei. Afhangende van die vlak van bevoegdheid van die deelnemers, kan hierdie fase van die aktiwiteit 10 minute of meer neem. Vra groepe om hul gevolgtrekkings aan te bied en gee geleentheid aan die ander deelnemers om lof te gee en inligting by te voeg.</a:t>
            </a:r>
            <a:endParaRPr/>
          </a:p>
          <a:p>
            <a:pPr indent="0" lvl="0" marL="0" rtl="0" algn="l">
              <a:lnSpc>
                <a:spcPct val="100000"/>
              </a:lnSpc>
              <a:spcBef>
                <a:spcPts val="0"/>
              </a:spcBef>
              <a:spcAft>
                <a:spcPts val="0"/>
              </a:spcAft>
              <a:buClr>
                <a:schemeClr val="dk1"/>
              </a:buClr>
              <a:buSzPts val="1100"/>
              <a:buFont typeface="Arial"/>
              <a:buNone/>
            </a:pPr>
            <a:r>
              <a:rPr lang="en-GB"/>
              <a:t>Na die bespreking, hersien vinnig die inhoud van die areas, wat op die volgende skyfie aangebied word. Gee aan die einde 'n kans aan die deelnemers om te besin oor die uitkomste van hul groepwerk en die DigComp 2.2.</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6835140" y="178513"/>
            <a:ext cx="2188085"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9" name="Google Shape;29;p5"/>
          <p:cNvPicPr preferRelativeResize="0"/>
          <p:nvPr/>
        </p:nvPicPr>
        <p:blipFill rotWithShape="1">
          <a:blip r:embed="rId2">
            <a:alphaModFix/>
          </a:blip>
          <a:srcRect b="0" l="0" r="0" t="0"/>
          <a:stretch/>
        </p:blipFill>
        <p:spPr>
          <a:xfrm>
            <a:off x="235500" y="4457076"/>
            <a:ext cx="1480168" cy="509220"/>
          </a:xfrm>
          <a:prstGeom prst="rect">
            <a:avLst/>
          </a:prstGeom>
          <a:noFill/>
          <a:ln>
            <a:noFill/>
          </a:ln>
        </p:spPr>
      </p:pic>
      <p:sp>
        <p:nvSpPr>
          <p:cNvPr id="30" name="Google Shape;30;p5"/>
          <p:cNvSpPr txBox="1"/>
          <p:nvPr/>
        </p:nvSpPr>
        <p:spPr>
          <a:xfrm>
            <a:off x="6268950" y="4595450"/>
            <a:ext cx="1970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pic>
        <p:nvPicPr>
          <p:cNvPr id="31" name="Google Shape;31;p5"/>
          <p:cNvPicPr preferRelativeResize="0"/>
          <p:nvPr/>
        </p:nvPicPr>
        <p:blipFill rotWithShape="1">
          <a:blip r:embed="rId3">
            <a:alphaModFix/>
          </a:blip>
          <a:srcRect b="0" l="0" r="0" t="0"/>
          <a:stretch/>
        </p:blipFill>
        <p:spPr>
          <a:xfrm rot="-5400000">
            <a:off x="7257788" y="2731213"/>
            <a:ext cx="2984875" cy="2387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33.png"/><Relationship Id="rId7"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ublications.jrc.ec.europa.eu/repository/handle/JRC83167" TargetMode="External"/><Relationship Id="rId4" Type="http://schemas.openxmlformats.org/officeDocument/2006/relationships/hyperlink" Target="https://eur-lex.europa.eu/legal-content/EN/TXT/?uri=OJ:C:2018%20:189%20:TOC" TargetMode="External"/><Relationship Id="rId5" Type="http://schemas.openxmlformats.org/officeDocument/2006/relationships/hyperlink" Target="https://joint-research-centre.ec.europa.eu/system/files/2017-05/digcomp-framework-poster-af-ok.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blications.jrc.ec.europa.eu/repository/handle/JRC128415" TargetMode="External"/><Relationship Id="rId4" Type="http://schemas.openxmlformats.org/officeDocument/2006/relationships/hyperlink" Target="https://publications.jrc.ec.europa.eu/repository/handle/JRC10746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24.png"/><Relationship Id="rId8" Type="http://schemas.openxmlformats.org/officeDocument/2006/relationships/hyperlink" Target="http://creativecommons.org/licenses/by-nc/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ur-lex.europa.eu/legal-content/EN/TXT/?uri=CELEX:32018H0604(01)&amp;qid=16697280750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200" u="none" cap="none" strike="noStrike">
                <a:solidFill>
                  <a:srgbClr val="304A9D"/>
                </a:solidFill>
                <a:highlight>
                  <a:srgbClr val="FFFFFF"/>
                </a:highlight>
                <a:latin typeface="Verdana"/>
                <a:ea typeface="Verdana"/>
                <a:cs typeface="Verdana"/>
                <a:sym typeface="Verdana"/>
              </a:rPr>
              <a:t>DigComp 2.2</a:t>
            </a:r>
            <a:endParaRPr b="1" i="0" sz="2200" u="none" cap="none" strike="noStrike">
              <a:solidFill>
                <a:srgbClr val="304A9D"/>
              </a:solidFill>
              <a:latin typeface="Verdana"/>
              <a:ea typeface="Verdana"/>
              <a:cs typeface="Verdana"/>
              <a:sym typeface="Verdana"/>
            </a:endParaRPr>
          </a:p>
        </p:txBody>
      </p:sp>
      <p:sp>
        <p:nvSpPr>
          <p:cNvPr id="64" name="Google Shape;64;p13"/>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lang="en-GB" sz="1500">
                <a:solidFill>
                  <a:schemeClr val="dk1"/>
                </a:solidFill>
                <a:highlight>
                  <a:schemeClr val="lt1"/>
                </a:highlight>
                <a:latin typeface="Verdana"/>
                <a:ea typeface="Verdana"/>
                <a:cs typeface="Verdana"/>
                <a:sym typeface="Verdana"/>
              </a:rPr>
              <a:t>Naam van die outeur/instrukteur</a:t>
            </a:r>
            <a:endParaRPr b="1" i="0" sz="1500" u="none" cap="none" strike="noStrike">
              <a:solidFill>
                <a:schemeClr val="dk1"/>
              </a:solidFill>
              <a:highlight>
                <a:schemeClr val="lt1"/>
              </a:highlight>
              <a:latin typeface="Verdana"/>
              <a:ea typeface="Verdana"/>
              <a:cs typeface="Verdana"/>
              <a:sym typeface="Verdana"/>
            </a:endParaRPr>
          </a:p>
        </p:txBody>
      </p:sp>
      <p:sp>
        <p:nvSpPr>
          <p:cNvPr id="65" name="Google Shape;65;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lang="en-GB" sz="1600">
                <a:solidFill>
                  <a:srgbClr val="304A9D"/>
                </a:solidFill>
                <a:highlight>
                  <a:srgbClr val="FFFFFF"/>
                </a:highlight>
                <a:latin typeface="Verdana"/>
                <a:ea typeface="Verdana"/>
                <a:cs typeface="Verdana"/>
                <a:sym typeface="Verdana"/>
              </a:rPr>
              <a:t>Die gebiede van digitale bevoegdheid</a:t>
            </a:r>
            <a:endParaRPr b="0" i="0" sz="1600" u="none" cap="none" strike="noStrike">
              <a:solidFill>
                <a:srgbClr val="304A9D"/>
              </a:solidFill>
              <a:highlight>
                <a:srgbClr val="FFFFFF"/>
              </a:highlight>
              <a:latin typeface="Verdana"/>
              <a:ea typeface="Verdana"/>
              <a:cs typeface="Verdana"/>
              <a:sym typeface="Verdana"/>
            </a:endParaRPr>
          </a:p>
        </p:txBody>
      </p:sp>
      <p:pic>
        <p:nvPicPr>
          <p:cNvPr id="121" name="Google Shape;121;p22"/>
          <p:cNvPicPr preferRelativeResize="0"/>
          <p:nvPr/>
        </p:nvPicPr>
        <p:blipFill rotWithShape="1">
          <a:blip r:embed="rId3">
            <a:alphaModFix/>
          </a:blip>
          <a:srcRect b="0" l="0" r="64949" t="0"/>
          <a:stretch/>
        </p:blipFill>
        <p:spPr>
          <a:xfrm>
            <a:off x="2044051" y="67258"/>
            <a:ext cx="2126896" cy="5076242"/>
          </a:xfrm>
          <a:prstGeom prst="rect">
            <a:avLst/>
          </a:prstGeom>
          <a:noFill/>
          <a:ln>
            <a:noFill/>
          </a:ln>
        </p:spPr>
      </p:pic>
      <p:sp>
        <p:nvSpPr>
          <p:cNvPr id="122" name="Google Shape;122;p22"/>
          <p:cNvSpPr/>
          <p:nvPr/>
        </p:nvSpPr>
        <p:spPr>
          <a:xfrm>
            <a:off x="7045317" y="188926"/>
            <a:ext cx="1902200" cy="3325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 name="Google Shape;123;p22"/>
          <p:cNvSpPr txBox="1"/>
          <p:nvPr/>
        </p:nvSpPr>
        <p:spPr>
          <a:xfrm>
            <a:off x="4272500" y="279031"/>
            <a:ext cx="4598784" cy="794033"/>
          </a:xfrm>
          <a:prstGeom prst="rect">
            <a:avLst/>
          </a:prstGeom>
          <a:solidFill>
            <a:srgbClr val="F5F4BE"/>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1.1. Browsing, searching and filtering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1.2. Evaluation data, information and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1.3. Managing data, information and digital content</a:t>
            </a:r>
            <a:endParaRPr b="0" i="0" sz="1200" u="none" cap="none" strike="noStrike">
              <a:solidFill>
                <a:srgbClr val="0070C0"/>
              </a:solidFill>
              <a:latin typeface="Arial Narrow"/>
              <a:ea typeface="Arial Narrow"/>
              <a:cs typeface="Arial Narrow"/>
              <a:sym typeface="Arial Narrow"/>
            </a:endParaRPr>
          </a:p>
        </p:txBody>
      </p:sp>
      <p:sp>
        <p:nvSpPr>
          <p:cNvPr id="124" name="Google Shape;124;p22"/>
          <p:cNvSpPr txBox="1"/>
          <p:nvPr/>
        </p:nvSpPr>
        <p:spPr>
          <a:xfrm>
            <a:off x="4272500" y="1002749"/>
            <a:ext cx="4598784" cy="1403431"/>
          </a:xfrm>
          <a:prstGeom prst="rect">
            <a:avLst/>
          </a:prstGeom>
          <a:solidFill>
            <a:srgbClr val="E3E8EA"/>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2.1. Interacting through digital technologies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2.2. Sharing information and content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2.3. Engaging in citizenship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2.4. Collaborating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2.5. netiquette</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2.6. Managing digital identity</a:t>
            </a:r>
            <a:endParaRPr b="0" i="0" sz="1200" u="none" cap="none" strike="noStrike">
              <a:solidFill>
                <a:srgbClr val="0070C0"/>
              </a:solidFill>
              <a:latin typeface="Arial Narrow"/>
              <a:ea typeface="Arial Narrow"/>
              <a:cs typeface="Arial Narrow"/>
              <a:sym typeface="Arial Narrow"/>
            </a:endParaRPr>
          </a:p>
        </p:txBody>
      </p:sp>
      <p:sp>
        <p:nvSpPr>
          <p:cNvPr id="125" name="Google Shape;125;p22"/>
          <p:cNvSpPr txBox="1"/>
          <p:nvPr/>
        </p:nvSpPr>
        <p:spPr>
          <a:xfrm>
            <a:off x="4272500" y="2333991"/>
            <a:ext cx="4598784" cy="997166"/>
          </a:xfrm>
          <a:prstGeom prst="rect">
            <a:avLst/>
          </a:prstGeom>
          <a:solidFill>
            <a:srgbClr val="FFDDB2"/>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3.1. Developing digital content</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3.2. Integrating and re-elaborating digital content</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3.3. Copyright and licenses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3.4. Programming</a:t>
            </a:r>
            <a:endParaRPr b="0" i="0" sz="1200" u="none" cap="none" strike="noStrike">
              <a:solidFill>
                <a:srgbClr val="0070C0"/>
              </a:solidFill>
              <a:latin typeface="Arial Narrow"/>
              <a:ea typeface="Arial Narrow"/>
              <a:cs typeface="Arial Narrow"/>
              <a:sym typeface="Arial Narrow"/>
            </a:endParaRPr>
          </a:p>
        </p:txBody>
      </p:sp>
      <p:sp>
        <p:nvSpPr>
          <p:cNvPr id="126" name="Google Shape;126;p22"/>
          <p:cNvSpPr txBox="1"/>
          <p:nvPr/>
        </p:nvSpPr>
        <p:spPr>
          <a:xfrm>
            <a:off x="4272500" y="3240370"/>
            <a:ext cx="4598784" cy="997166"/>
          </a:xfrm>
          <a:prstGeom prst="rect">
            <a:avLst/>
          </a:prstGeom>
          <a:solidFill>
            <a:srgbClr val="BCD000"/>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4.1. Protecting devices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4.2. Protecting personal data and privacy</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4.3. Protecting health and well-being</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4.4. Protecting the environment</a:t>
            </a:r>
            <a:endParaRPr b="0" i="0" sz="1200" u="none" cap="none" strike="noStrike">
              <a:solidFill>
                <a:srgbClr val="0070C0"/>
              </a:solidFill>
              <a:latin typeface="Arial Narrow"/>
              <a:ea typeface="Arial Narrow"/>
              <a:cs typeface="Arial Narrow"/>
              <a:sym typeface="Arial Narrow"/>
            </a:endParaRPr>
          </a:p>
        </p:txBody>
      </p:sp>
      <p:sp>
        <p:nvSpPr>
          <p:cNvPr id="127" name="Google Shape;127;p22"/>
          <p:cNvSpPr txBox="1"/>
          <p:nvPr/>
        </p:nvSpPr>
        <p:spPr>
          <a:xfrm>
            <a:off x="4272500" y="4146334"/>
            <a:ext cx="4598784" cy="997166"/>
          </a:xfrm>
          <a:prstGeom prst="rect">
            <a:avLst/>
          </a:prstGeom>
          <a:solidFill>
            <a:srgbClr val="FFA7A7"/>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5.1. Solving technical problems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5.2. Identifying needs and technological responses</a:t>
            </a:r>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5.3. Creatively using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None/>
            </a:pPr>
            <a:r>
              <a:rPr b="0" i="0" lang="en-GB" sz="1200" u="none" cap="none" strike="noStrike">
                <a:solidFill>
                  <a:srgbClr val="0070C0"/>
                </a:solidFill>
                <a:latin typeface="Arial Narrow"/>
                <a:ea typeface="Arial Narrow"/>
                <a:cs typeface="Arial Narrow"/>
                <a:sym typeface="Arial Narrow"/>
              </a:rPr>
              <a:t>5.4. Identifying digital competences gaps</a:t>
            </a:r>
            <a:endParaRPr b="0" i="0" sz="1200" u="none" cap="none" strike="noStrike">
              <a:solidFill>
                <a:srgbClr val="0070C0"/>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Digitale bevoegdheid van opvoeders</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(2017)</a:t>
            </a:r>
            <a:endParaRPr b="1" i="0" sz="2400" u="none" cap="none" strike="noStrike">
              <a:solidFill>
                <a:srgbClr val="304A9D"/>
              </a:solidFill>
              <a:latin typeface="Verdana"/>
              <a:ea typeface="Verdana"/>
              <a:cs typeface="Verdana"/>
              <a:sym typeface="Verdana"/>
            </a:endParaRPr>
          </a:p>
        </p:txBody>
      </p:sp>
      <p:sp>
        <p:nvSpPr>
          <p:cNvPr id="138" name="Google Shape;138;p24"/>
          <p:cNvSpPr txBox="1"/>
          <p:nvPr/>
        </p:nvSpPr>
        <p:spPr>
          <a:xfrm>
            <a:off x="264528" y="1375054"/>
            <a:ext cx="7330200" cy="29190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Clr>
                <a:schemeClr val="dk1"/>
              </a:buClr>
              <a:buSzPts val="1100"/>
              <a:buFont typeface="Arial"/>
              <a:buNone/>
            </a:pPr>
            <a:r>
              <a:rPr lang="en-GB"/>
              <a:t>Hoekom is dit nodig?</a:t>
            </a:r>
            <a:endParaRPr/>
          </a:p>
          <a:p>
            <a:pPr indent="0" lvl="0" marL="0" marR="0" rtl="0" algn="l">
              <a:lnSpc>
                <a:spcPct val="114000"/>
              </a:lnSpc>
              <a:spcBef>
                <a:spcPts val="600"/>
              </a:spcBef>
              <a:spcAft>
                <a:spcPts val="0"/>
              </a:spcAft>
              <a:buClr>
                <a:schemeClr val="dk1"/>
              </a:buClr>
              <a:buSzPts val="1100"/>
              <a:buFont typeface="Arial"/>
              <a:buNone/>
            </a:pPr>
            <a:r>
              <a:rPr lang="en-GB"/>
              <a:t>Die plig om studente te help om digitaal bekwaam te word, vereis dat </a:t>
            </a:r>
            <a:r>
              <a:rPr b="1" lang="en-GB"/>
              <a:t>opvoeders hul eie digitale bevoegdheid ontwikkel</a:t>
            </a:r>
            <a:endParaRPr b="1"/>
          </a:p>
          <a:p>
            <a:pPr indent="0" lvl="0" marL="0" marR="0" rtl="0" algn="l">
              <a:lnSpc>
                <a:spcPct val="114000"/>
              </a:lnSpc>
              <a:spcBef>
                <a:spcPts val="600"/>
              </a:spcBef>
              <a:spcAft>
                <a:spcPts val="0"/>
              </a:spcAft>
              <a:buClr>
                <a:schemeClr val="dk1"/>
              </a:buClr>
              <a:buSzPts val="1100"/>
              <a:buFont typeface="Arial"/>
              <a:buNone/>
            </a:pPr>
            <a:r>
              <a:rPr lang="en-GB"/>
              <a:t>Die DigCompEdu-raamwerk is </a:t>
            </a:r>
            <a:r>
              <a:rPr b="1" lang="en-GB"/>
              <a:t>gerig op opvoeders</a:t>
            </a:r>
            <a:r>
              <a:rPr lang="en-GB"/>
              <a:t> op alle vlakke van onderwys, van vroeë kinderjare tot hoër en volwasse onderwys, insluitend algemene en beroepsgerigte onderwys en opleiding, spesiale behoefte-onderwys en nie-formele leerkontekste;</a:t>
            </a:r>
            <a:endParaRPr/>
          </a:p>
          <a:p>
            <a:pPr indent="0" lvl="0" marL="0" marR="0" rtl="0" algn="l">
              <a:lnSpc>
                <a:spcPct val="114000"/>
              </a:lnSpc>
              <a:spcBef>
                <a:spcPts val="600"/>
              </a:spcBef>
              <a:spcAft>
                <a:spcPts val="0"/>
              </a:spcAft>
              <a:buClr>
                <a:schemeClr val="dk1"/>
              </a:buClr>
              <a:buSzPts val="1100"/>
              <a:buFont typeface="Arial"/>
              <a:buNone/>
            </a:pPr>
            <a:r>
              <a:rPr lang="en-GB"/>
              <a:t>Dit het ten doel om 'n algemene verwysingsraamwerk vir ontwikkelaars van Digitale Bevoegdheidsmodelle, opvoedkundige organisasies, professionele opleidingsverskaffers, ens.</a:t>
            </a:r>
            <a:endParaRPr/>
          </a:p>
          <a:p>
            <a:pPr indent="0" lvl="0" marL="0" marR="0" rtl="0" algn="l">
              <a:lnSpc>
                <a:spcPct val="114000"/>
              </a:lnSpc>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DigCompEdu-areas en -bestekke</a:t>
            </a:r>
            <a:endParaRPr b="1" i="0" sz="2400" u="none" cap="none" strike="noStrike">
              <a:solidFill>
                <a:srgbClr val="304A9D"/>
              </a:solidFill>
              <a:latin typeface="Verdana"/>
              <a:ea typeface="Verdana"/>
              <a:cs typeface="Verdana"/>
              <a:sym typeface="Verdana"/>
            </a:endParaRPr>
          </a:p>
        </p:txBody>
      </p:sp>
      <p:sp>
        <p:nvSpPr>
          <p:cNvPr id="144" name="Google Shape;144;p25"/>
          <p:cNvSpPr txBox="1"/>
          <p:nvPr/>
        </p:nvSpPr>
        <p:spPr>
          <a:xfrm>
            <a:off x="254724" y="1241900"/>
            <a:ext cx="18009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GB"/>
              <a:t>Die DigCompEdu-raamwerk onderskei ses verskillende areas</a:t>
            </a:r>
            <a:endParaRPr/>
          </a:p>
          <a:p>
            <a:pPr indent="0" lvl="0" marL="0" marR="0" rtl="0" algn="l">
              <a:lnSpc>
                <a:spcPct val="100000"/>
              </a:lnSpc>
              <a:spcBef>
                <a:spcPts val="0"/>
              </a:spcBef>
              <a:spcAft>
                <a:spcPts val="0"/>
              </a:spcAft>
              <a:buClr>
                <a:schemeClr val="dk1"/>
              </a:buClr>
              <a:buSzPts val="1100"/>
              <a:buFont typeface="Arial"/>
              <a:buNone/>
            </a:pPr>
            <a:r>
              <a:rPr lang="en-GB"/>
              <a:t>waarin opvoeders se Digitale Bekwaamheid uitgedruk word met ń</a:t>
            </a:r>
            <a:endParaRPr/>
          </a:p>
          <a:p>
            <a:pPr indent="0" lvl="0" marL="0" marR="0" rtl="0" algn="l">
              <a:lnSpc>
                <a:spcPct val="100000"/>
              </a:lnSpc>
              <a:spcBef>
                <a:spcPts val="0"/>
              </a:spcBef>
              <a:spcAft>
                <a:spcPts val="0"/>
              </a:spcAft>
              <a:buClr>
                <a:schemeClr val="dk1"/>
              </a:buClr>
              <a:buSzPts val="1100"/>
              <a:buFont typeface="Arial"/>
              <a:buNone/>
            </a:pPr>
            <a:r>
              <a:rPr lang="en-GB"/>
              <a:t>totaal van 22 bevoegdhede</a:t>
            </a:r>
            <a:endParaRPr/>
          </a:p>
          <a:p>
            <a:pPr indent="0" lvl="0" marL="0" marR="0" rtl="0" algn="l">
              <a:lnSpc>
                <a:spcPct val="100000"/>
              </a:lnSpc>
              <a:spcBef>
                <a:spcPts val="0"/>
              </a:spcBef>
              <a:spcAft>
                <a:spcPts val="0"/>
              </a:spcAft>
              <a:buNone/>
            </a:pPr>
            <a:r>
              <a:t/>
            </a:r>
            <a:endParaRPr/>
          </a:p>
        </p:txBody>
      </p:sp>
      <p:pic>
        <p:nvPicPr>
          <p:cNvPr id="145" name="Google Shape;145;p25"/>
          <p:cNvPicPr preferRelativeResize="0"/>
          <p:nvPr/>
        </p:nvPicPr>
        <p:blipFill rotWithShape="1">
          <a:blip r:embed="rId3">
            <a:alphaModFix/>
          </a:blip>
          <a:srcRect b="0" l="0" r="0" t="0"/>
          <a:stretch/>
        </p:blipFill>
        <p:spPr>
          <a:xfrm>
            <a:off x="1920191" y="1186453"/>
            <a:ext cx="7223810" cy="3957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4294967295" type="ctrTitle"/>
          </p:nvPr>
        </p:nvSpPr>
        <p:spPr>
          <a:xfrm>
            <a:off x="235500" y="544800"/>
            <a:ext cx="8689346"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DigCompEdu-bevoegdhede en hul verbintenisse</a:t>
            </a:r>
            <a:endParaRPr b="1" i="0" sz="2400" u="none" cap="none" strike="noStrike">
              <a:solidFill>
                <a:srgbClr val="304A9D"/>
              </a:solidFill>
              <a:latin typeface="Verdana"/>
              <a:ea typeface="Verdana"/>
              <a:cs typeface="Verdana"/>
              <a:sym typeface="Verdana"/>
            </a:endParaRPr>
          </a:p>
        </p:txBody>
      </p:sp>
      <p:pic>
        <p:nvPicPr>
          <p:cNvPr id="151" name="Google Shape;151;p26"/>
          <p:cNvPicPr preferRelativeResize="0"/>
          <p:nvPr/>
        </p:nvPicPr>
        <p:blipFill rotWithShape="1">
          <a:blip r:embed="rId3">
            <a:alphaModFix/>
          </a:blip>
          <a:srcRect b="5114" l="0" r="980" t="0"/>
          <a:stretch/>
        </p:blipFill>
        <p:spPr>
          <a:xfrm>
            <a:off x="146998" y="1114132"/>
            <a:ext cx="8233743" cy="40293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DigCompEdu-raamwerk – sintese</a:t>
            </a:r>
            <a:endParaRPr b="1" i="0" sz="2400" u="none" cap="none" strike="noStrike">
              <a:solidFill>
                <a:srgbClr val="304A9D"/>
              </a:solidFill>
              <a:latin typeface="Verdana"/>
              <a:ea typeface="Verdana"/>
              <a:cs typeface="Verdana"/>
              <a:sym typeface="Verdana"/>
            </a:endParaRPr>
          </a:p>
        </p:txBody>
      </p:sp>
      <p:pic>
        <p:nvPicPr>
          <p:cNvPr id="157" name="Google Shape;157;p27"/>
          <p:cNvPicPr preferRelativeResize="0"/>
          <p:nvPr/>
        </p:nvPicPr>
        <p:blipFill rotWithShape="1">
          <a:blip r:embed="rId3">
            <a:alphaModFix/>
          </a:blip>
          <a:srcRect b="0" l="0" r="0" t="0"/>
          <a:stretch/>
        </p:blipFill>
        <p:spPr>
          <a:xfrm>
            <a:off x="873411" y="1174530"/>
            <a:ext cx="7260156" cy="39689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28"/>
          <p:cNvSpPr txBox="1"/>
          <p:nvPr/>
        </p:nvSpPr>
        <p:spPr>
          <a:xfrm>
            <a:off x="122250" y="1987525"/>
            <a:ext cx="22758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Organisatories</a:t>
            </a:r>
            <a:endParaRPr b="1"/>
          </a:p>
          <a:p>
            <a:pPr indent="0" lvl="0" marL="0" marR="0" rtl="0" algn="l">
              <a:lnSpc>
                <a:spcPct val="100000"/>
              </a:lnSpc>
              <a:spcBef>
                <a:spcPts val="0"/>
              </a:spcBef>
              <a:spcAft>
                <a:spcPts val="0"/>
              </a:spcAft>
              <a:buClr>
                <a:schemeClr val="dk1"/>
              </a:buClr>
              <a:buSzPts val="1100"/>
              <a:buFont typeface="Arial"/>
              <a:buNone/>
            </a:pPr>
            <a:r>
              <a:rPr b="1" lang="en-GB"/>
              <a:t>kommunikasie</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a:t>
            </a:r>
            <a:endParaRPr/>
          </a:p>
          <a:p>
            <a:pPr indent="0" lvl="0" marL="0" marR="0" rtl="0" algn="l">
              <a:lnSpc>
                <a:spcPct val="100000"/>
              </a:lnSpc>
              <a:spcBef>
                <a:spcPts val="0"/>
              </a:spcBef>
              <a:spcAft>
                <a:spcPts val="0"/>
              </a:spcAft>
              <a:buClr>
                <a:schemeClr val="dk1"/>
              </a:buClr>
              <a:buSzPts val="1100"/>
              <a:buFont typeface="Arial"/>
              <a:buNone/>
            </a:pPr>
            <a:r>
              <a:rPr lang="en-GB"/>
              <a:t>organisatoriese te verbeter</a:t>
            </a:r>
            <a:endParaRPr/>
          </a:p>
          <a:p>
            <a:pPr indent="0" lvl="0" marL="0" marR="0" rtl="0" algn="l">
              <a:lnSpc>
                <a:spcPct val="100000"/>
              </a:lnSpc>
              <a:spcBef>
                <a:spcPts val="0"/>
              </a:spcBef>
              <a:spcAft>
                <a:spcPts val="0"/>
              </a:spcAft>
              <a:buClr>
                <a:schemeClr val="dk1"/>
              </a:buClr>
              <a:buSzPts val="1100"/>
              <a:buFont typeface="Arial"/>
              <a:buNone/>
            </a:pPr>
            <a:r>
              <a:rPr lang="en-GB"/>
              <a:t>kommunikasie met</a:t>
            </a:r>
            <a:endParaRPr/>
          </a:p>
          <a:p>
            <a:pPr indent="0" lvl="0" marL="0" marR="0" rtl="0" algn="l">
              <a:lnSpc>
                <a:spcPct val="100000"/>
              </a:lnSpc>
              <a:spcBef>
                <a:spcPts val="0"/>
              </a:spcBef>
              <a:spcAft>
                <a:spcPts val="0"/>
              </a:spcAft>
              <a:buClr>
                <a:schemeClr val="dk1"/>
              </a:buClr>
              <a:buSzPts val="1100"/>
              <a:buFont typeface="Arial"/>
              <a:buNone/>
            </a:pPr>
            <a:r>
              <a:rPr lang="en-GB"/>
              <a:t>leerders, ouers en</a:t>
            </a:r>
            <a:endParaRPr/>
          </a:p>
          <a:p>
            <a:pPr indent="0" lvl="0" marL="0" marR="0" rtl="0" algn="l">
              <a:lnSpc>
                <a:spcPct val="100000"/>
              </a:lnSpc>
              <a:spcBef>
                <a:spcPts val="0"/>
              </a:spcBef>
              <a:spcAft>
                <a:spcPts val="0"/>
              </a:spcAft>
              <a:buClr>
                <a:schemeClr val="dk1"/>
              </a:buClr>
              <a:buSzPts val="1100"/>
              <a:buFont typeface="Arial"/>
              <a:buNone/>
            </a:pPr>
            <a:r>
              <a:rPr lang="en-GB"/>
              <a:t>derde partye. Om by te dra om saam te werk</a:t>
            </a:r>
            <a:endParaRPr/>
          </a:p>
          <a:p>
            <a:pPr indent="0" lvl="0" marL="0" marR="0" rtl="0" algn="l">
              <a:lnSpc>
                <a:spcPct val="100000"/>
              </a:lnSpc>
              <a:spcBef>
                <a:spcPts val="0"/>
              </a:spcBef>
              <a:spcAft>
                <a:spcPts val="0"/>
              </a:spcAft>
              <a:buSzPts val="1100"/>
              <a:buNone/>
            </a:pPr>
            <a:r>
              <a:rPr lang="en-GB"/>
              <a:t>ontwikkel en organisatoriese verbetering kommunikasie  strategieë.</a:t>
            </a:r>
            <a:endParaRPr b="1"/>
          </a:p>
        </p:txBody>
      </p:sp>
      <p:pic>
        <p:nvPicPr>
          <p:cNvPr id="164" name="Google Shape;164;p28"/>
          <p:cNvPicPr preferRelativeResize="0"/>
          <p:nvPr/>
        </p:nvPicPr>
        <p:blipFill rotWithShape="1">
          <a:blip r:embed="rId3">
            <a:alphaModFix/>
          </a:blip>
          <a:srcRect b="47071" l="27915" r="13583" t="44788"/>
          <a:stretch/>
        </p:blipFill>
        <p:spPr>
          <a:xfrm>
            <a:off x="0" y="1271697"/>
            <a:ext cx="9144000" cy="715819"/>
          </a:xfrm>
          <a:prstGeom prst="rect">
            <a:avLst/>
          </a:prstGeom>
          <a:noFill/>
          <a:ln>
            <a:noFill/>
          </a:ln>
        </p:spPr>
      </p:pic>
      <p:sp>
        <p:nvSpPr>
          <p:cNvPr id="165" name="Google Shape;165;p28"/>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01 Professionele betrokkenheid</a:t>
            </a:r>
            <a:endParaRPr b="1" i="0" sz="2400" u="none" cap="none" strike="noStrike">
              <a:solidFill>
                <a:srgbClr val="304A9D"/>
              </a:solidFill>
              <a:latin typeface="Verdana"/>
              <a:ea typeface="Verdana"/>
              <a:cs typeface="Verdana"/>
              <a:sym typeface="Verdana"/>
            </a:endParaRPr>
          </a:p>
        </p:txBody>
      </p:sp>
      <p:sp>
        <p:nvSpPr>
          <p:cNvPr id="166" name="Google Shape;166;p28"/>
          <p:cNvSpPr txBox="1"/>
          <p:nvPr/>
        </p:nvSpPr>
        <p:spPr>
          <a:xfrm>
            <a:off x="2358190" y="1987516"/>
            <a:ext cx="20721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Professionele</a:t>
            </a:r>
            <a:endParaRPr b="1"/>
          </a:p>
          <a:p>
            <a:pPr indent="0" lvl="0" marL="0" marR="0" rtl="0" algn="l">
              <a:lnSpc>
                <a:spcPct val="100000"/>
              </a:lnSpc>
              <a:spcBef>
                <a:spcPts val="0"/>
              </a:spcBef>
              <a:spcAft>
                <a:spcPts val="0"/>
              </a:spcAft>
              <a:buClr>
                <a:schemeClr val="dk1"/>
              </a:buClr>
              <a:buSzPts val="1100"/>
              <a:buFont typeface="Arial"/>
              <a:buNone/>
            </a:pPr>
            <a:r>
              <a:rPr b="1" lang="en-GB"/>
              <a:t>samewerking</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a:t>
            </a:r>
            <a:endParaRPr/>
          </a:p>
          <a:p>
            <a:pPr indent="0" lvl="0" marL="0" marR="0" rtl="0" algn="l">
              <a:lnSpc>
                <a:spcPct val="100000"/>
              </a:lnSpc>
              <a:spcBef>
                <a:spcPts val="0"/>
              </a:spcBef>
              <a:spcAft>
                <a:spcPts val="0"/>
              </a:spcAft>
              <a:buClr>
                <a:schemeClr val="dk1"/>
              </a:buClr>
              <a:buSzPts val="1100"/>
              <a:buFont typeface="Arial"/>
              <a:buNone/>
            </a:pPr>
            <a:r>
              <a:rPr lang="en-GB"/>
              <a:t>om by samewerking betrokke te raak</a:t>
            </a:r>
            <a:endParaRPr/>
          </a:p>
          <a:p>
            <a:pPr indent="0" lvl="0" marL="0" marR="0" rtl="0" algn="l">
              <a:lnSpc>
                <a:spcPct val="100000"/>
              </a:lnSpc>
              <a:spcBef>
                <a:spcPts val="0"/>
              </a:spcBef>
              <a:spcAft>
                <a:spcPts val="0"/>
              </a:spcAft>
              <a:buClr>
                <a:schemeClr val="dk1"/>
              </a:buClr>
              <a:buSzPts val="1100"/>
              <a:buFont typeface="Arial"/>
              <a:buNone/>
            </a:pPr>
            <a:r>
              <a:rPr lang="en-GB"/>
              <a:t>saam met ander opvoeders,</a:t>
            </a:r>
            <a:endParaRPr/>
          </a:p>
          <a:p>
            <a:pPr indent="0" lvl="0" marL="0" marR="0" rtl="0" algn="l">
              <a:lnSpc>
                <a:spcPct val="100000"/>
              </a:lnSpc>
              <a:spcBef>
                <a:spcPts val="0"/>
              </a:spcBef>
              <a:spcAft>
                <a:spcPts val="0"/>
              </a:spcAft>
              <a:buClr>
                <a:schemeClr val="dk1"/>
              </a:buClr>
              <a:buSzPts val="1100"/>
              <a:buFont typeface="Arial"/>
              <a:buNone/>
            </a:pPr>
            <a:r>
              <a:rPr lang="en-GB"/>
              <a:t>deel en uitruil</a:t>
            </a:r>
            <a:endParaRPr/>
          </a:p>
          <a:p>
            <a:pPr indent="0" lvl="0" marL="0" marR="0" rtl="0" algn="l">
              <a:lnSpc>
                <a:spcPct val="100000"/>
              </a:lnSpc>
              <a:spcBef>
                <a:spcPts val="0"/>
              </a:spcBef>
              <a:spcAft>
                <a:spcPts val="0"/>
              </a:spcAft>
              <a:buClr>
                <a:schemeClr val="dk1"/>
              </a:buClr>
              <a:buSzPts val="1100"/>
              <a:buFont typeface="Arial"/>
              <a:buNone/>
            </a:pPr>
            <a:r>
              <a:rPr lang="en-GB"/>
              <a:t>kennis en ervaring,</a:t>
            </a:r>
            <a:endParaRPr/>
          </a:p>
          <a:p>
            <a:pPr indent="0" lvl="0" marL="0" marR="0" rtl="0" algn="l">
              <a:lnSpc>
                <a:spcPct val="100000"/>
              </a:lnSpc>
              <a:spcBef>
                <a:spcPts val="0"/>
              </a:spcBef>
              <a:spcAft>
                <a:spcPts val="0"/>
              </a:spcAft>
              <a:buClr>
                <a:schemeClr val="dk1"/>
              </a:buClr>
              <a:buSzPts val="1100"/>
              <a:buFont typeface="Arial"/>
              <a:buNone/>
            </a:pPr>
            <a:r>
              <a:rPr lang="en-GB"/>
              <a:t>en saam</a:t>
            </a:r>
            <a:endParaRPr/>
          </a:p>
          <a:p>
            <a:pPr indent="0" lvl="0" marL="0" marR="0" rtl="0" algn="l">
              <a:lnSpc>
                <a:spcPct val="100000"/>
              </a:lnSpc>
              <a:spcBef>
                <a:spcPts val="0"/>
              </a:spcBef>
              <a:spcAft>
                <a:spcPts val="0"/>
              </a:spcAft>
              <a:buClr>
                <a:schemeClr val="dk1"/>
              </a:buClr>
              <a:buSzPts val="1100"/>
              <a:buFont typeface="Arial"/>
              <a:buNone/>
            </a:pPr>
            <a:r>
              <a:rPr lang="en-GB"/>
              <a:t>innoverende pedagogiek</a:t>
            </a:r>
            <a:endParaRPr/>
          </a:p>
          <a:p>
            <a:pPr indent="0" lvl="0" marL="0" marR="0" rtl="0" algn="l">
              <a:lnSpc>
                <a:spcPct val="100000"/>
              </a:lnSpc>
              <a:spcBef>
                <a:spcPts val="0"/>
              </a:spcBef>
              <a:spcAft>
                <a:spcPts val="0"/>
              </a:spcAft>
              <a:buSzPts val="1100"/>
              <a:buNone/>
            </a:pPr>
            <a:r>
              <a:rPr lang="en-GB"/>
              <a:t>praktyke.</a:t>
            </a:r>
            <a:endParaRPr b="1"/>
          </a:p>
        </p:txBody>
      </p:sp>
      <p:sp>
        <p:nvSpPr>
          <p:cNvPr id="167" name="Google Shape;167;p28"/>
          <p:cNvSpPr txBox="1"/>
          <p:nvPr/>
        </p:nvSpPr>
        <p:spPr>
          <a:xfrm>
            <a:off x="4430216" y="1987516"/>
            <a:ext cx="19812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Reflektiewe</a:t>
            </a:r>
            <a:endParaRPr b="1"/>
          </a:p>
          <a:p>
            <a:pPr indent="0" lvl="0" marL="0" marR="0" rtl="0" algn="l">
              <a:lnSpc>
                <a:spcPct val="100000"/>
              </a:lnSpc>
              <a:spcBef>
                <a:spcPts val="0"/>
              </a:spcBef>
              <a:spcAft>
                <a:spcPts val="0"/>
              </a:spcAft>
              <a:buClr>
                <a:schemeClr val="dk1"/>
              </a:buClr>
              <a:buSzPts val="1100"/>
              <a:buFont typeface="Arial"/>
              <a:buNone/>
            </a:pPr>
            <a:r>
              <a:rPr b="1" lang="en-GB"/>
              <a:t>oefen</a:t>
            </a:r>
            <a:endParaRPr b="1"/>
          </a:p>
          <a:p>
            <a:pPr indent="0" lvl="0" marL="0" marR="0" rtl="0" algn="l">
              <a:lnSpc>
                <a:spcPct val="100000"/>
              </a:lnSpc>
              <a:spcBef>
                <a:spcPts val="0"/>
              </a:spcBef>
              <a:spcAft>
                <a:spcPts val="0"/>
              </a:spcAft>
              <a:buClr>
                <a:schemeClr val="dk1"/>
              </a:buClr>
              <a:buSzPts val="1100"/>
              <a:buFont typeface="Arial"/>
              <a:buNone/>
            </a:pPr>
            <a:r>
              <a:rPr lang="en-GB"/>
              <a:t>Om individueel en</a:t>
            </a:r>
            <a:endParaRPr/>
          </a:p>
          <a:p>
            <a:pPr indent="0" lvl="0" marL="0" marR="0" rtl="0" algn="l">
              <a:lnSpc>
                <a:spcPct val="100000"/>
              </a:lnSpc>
              <a:spcBef>
                <a:spcPts val="0"/>
              </a:spcBef>
              <a:spcAft>
                <a:spcPts val="0"/>
              </a:spcAft>
              <a:buClr>
                <a:schemeClr val="dk1"/>
              </a:buClr>
              <a:buSzPts val="1100"/>
              <a:buFont typeface="Arial"/>
              <a:buNone/>
            </a:pPr>
            <a:r>
              <a:rPr lang="en-GB"/>
              <a:t>gesamentlik besin oor,</a:t>
            </a:r>
            <a:endParaRPr/>
          </a:p>
          <a:p>
            <a:pPr indent="0" lvl="0" marL="0" marR="0" rtl="0" algn="l">
              <a:lnSpc>
                <a:spcPct val="100000"/>
              </a:lnSpc>
              <a:spcBef>
                <a:spcPts val="0"/>
              </a:spcBef>
              <a:spcAft>
                <a:spcPts val="0"/>
              </a:spcAft>
              <a:buClr>
                <a:schemeClr val="dk1"/>
              </a:buClr>
              <a:buSzPts val="1100"/>
              <a:buFont typeface="Arial"/>
              <a:buNone/>
            </a:pPr>
            <a:r>
              <a:rPr lang="en-GB"/>
              <a:t>krities assesseer en</a:t>
            </a:r>
            <a:endParaRPr/>
          </a:p>
          <a:p>
            <a:pPr indent="0" lvl="0" marL="0" marR="0" rtl="0" algn="l">
              <a:lnSpc>
                <a:spcPct val="100000"/>
              </a:lnSpc>
              <a:spcBef>
                <a:spcPts val="0"/>
              </a:spcBef>
              <a:spcAft>
                <a:spcPts val="0"/>
              </a:spcAft>
              <a:buClr>
                <a:schemeClr val="dk1"/>
              </a:buClr>
              <a:buSzPts val="1100"/>
              <a:buFont typeface="Arial"/>
              <a:buNone/>
            </a:pPr>
            <a:r>
              <a:rPr lang="en-GB"/>
              <a:t>jou aktief ontwikkel</a:t>
            </a:r>
            <a:endParaRPr/>
          </a:p>
          <a:p>
            <a:pPr indent="0" lvl="0" marL="0" marR="0" rtl="0" algn="l">
              <a:lnSpc>
                <a:spcPct val="100000"/>
              </a:lnSpc>
              <a:spcBef>
                <a:spcPts val="0"/>
              </a:spcBef>
              <a:spcAft>
                <a:spcPts val="0"/>
              </a:spcAft>
              <a:buClr>
                <a:schemeClr val="dk1"/>
              </a:buClr>
              <a:buSzPts val="1100"/>
              <a:buFont typeface="Arial"/>
              <a:buNone/>
            </a:pPr>
            <a:r>
              <a:rPr lang="en-GB"/>
              <a:t>eie digitale pedagogiese</a:t>
            </a:r>
            <a:endParaRPr/>
          </a:p>
          <a:p>
            <a:pPr indent="0" lvl="0" marL="0" marR="0" rtl="0" algn="l">
              <a:lnSpc>
                <a:spcPct val="100000"/>
              </a:lnSpc>
              <a:spcBef>
                <a:spcPts val="0"/>
              </a:spcBef>
              <a:spcAft>
                <a:spcPts val="0"/>
              </a:spcAft>
              <a:buClr>
                <a:schemeClr val="dk1"/>
              </a:buClr>
              <a:buSzPts val="1100"/>
              <a:buFont typeface="Arial"/>
              <a:buNone/>
            </a:pPr>
            <a:r>
              <a:rPr lang="en-GB"/>
              <a:t>praktyk en dié van 'n mens</a:t>
            </a:r>
            <a:endParaRPr/>
          </a:p>
          <a:p>
            <a:pPr indent="0" lvl="0" marL="0" marR="0" rtl="0" algn="l">
              <a:lnSpc>
                <a:spcPct val="100000"/>
              </a:lnSpc>
              <a:spcBef>
                <a:spcPts val="0"/>
              </a:spcBef>
              <a:spcAft>
                <a:spcPts val="0"/>
              </a:spcAft>
              <a:buClr>
                <a:schemeClr val="dk1"/>
              </a:buClr>
              <a:buSzPts val="1100"/>
              <a:buFont typeface="Arial"/>
              <a:buNone/>
            </a:pPr>
            <a:r>
              <a:rPr lang="en-GB"/>
              <a:t>opvoedkundige gemeenskap.</a:t>
            </a:r>
            <a:endParaRPr/>
          </a:p>
          <a:p>
            <a:pPr indent="0" lvl="0" marL="0" marR="0" rtl="0" algn="l">
              <a:lnSpc>
                <a:spcPct val="100000"/>
              </a:lnSpc>
              <a:spcBef>
                <a:spcPts val="0"/>
              </a:spcBef>
              <a:spcAft>
                <a:spcPts val="0"/>
              </a:spcAft>
              <a:buNone/>
            </a:pPr>
            <a:r>
              <a:t/>
            </a:r>
            <a:endParaRPr b="1"/>
          </a:p>
        </p:txBody>
      </p:sp>
      <p:sp>
        <p:nvSpPr>
          <p:cNvPr id="168" name="Google Shape;168;p28"/>
          <p:cNvSpPr txBox="1"/>
          <p:nvPr/>
        </p:nvSpPr>
        <p:spPr>
          <a:xfrm>
            <a:off x="6502243" y="2009128"/>
            <a:ext cx="1981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Digitale Deurlopende</a:t>
            </a:r>
            <a:endParaRPr b="1"/>
          </a:p>
          <a:p>
            <a:pPr indent="0" lvl="0" marL="0" marR="0" rtl="0" algn="l">
              <a:lnSpc>
                <a:spcPct val="100000"/>
              </a:lnSpc>
              <a:spcBef>
                <a:spcPts val="0"/>
              </a:spcBef>
              <a:spcAft>
                <a:spcPts val="0"/>
              </a:spcAft>
              <a:buClr>
                <a:schemeClr val="dk1"/>
              </a:buClr>
              <a:buSzPts val="1100"/>
              <a:buFont typeface="Arial"/>
              <a:buNone/>
            </a:pPr>
            <a:r>
              <a:rPr b="1" lang="en-GB"/>
              <a:t>Professioneel</a:t>
            </a:r>
            <a:endParaRPr b="1"/>
          </a:p>
          <a:p>
            <a:pPr indent="0" lvl="0" marL="0" marR="0" rtl="0" algn="l">
              <a:lnSpc>
                <a:spcPct val="100000"/>
              </a:lnSpc>
              <a:spcBef>
                <a:spcPts val="0"/>
              </a:spcBef>
              <a:spcAft>
                <a:spcPts val="0"/>
              </a:spcAft>
              <a:buClr>
                <a:schemeClr val="dk1"/>
              </a:buClr>
              <a:buSzPts val="1100"/>
              <a:buFont typeface="Arial"/>
              <a:buNone/>
            </a:pPr>
            <a:r>
              <a:rPr b="1" lang="en-GB"/>
              <a:t>Ontwikkeling (CPD)</a:t>
            </a:r>
            <a:endParaRPr b="1"/>
          </a:p>
          <a:p>
            <a:pPr indent="0" lvl="0" marL="0" marR="0" rtl="0" algn="l">
              <a:lnSpc>
                <a:spcPct val="100000"/>
              </a:lnSpc>
              <a:spcBef>
                <a:spcPts val="0"/>
              </a:spcBef>
              <a:spcAft>
                <a:spcPts val="0"/>
              </a:spcAft>
              <a:buClr>
                <a:schemeClr val="dk1"/>
              </a:buClr>
              <a:buSzPts val="1100"/>
              <a:buFont typeface="Arial"/>
              <a:buNone/>
            </a:pPr>
            <a:r>
              <a:rPr lang="en-GB"/>
              <a:t>Om digitale bronne te gebruik en</a:t>
            </a:r>
            <a:endParaRPr/>
          </a:p>
          <a:p>
            <a:pPr indent="0" lvl="0" marL="0" marR="0" rtl="0" algn="l">
              <a:lnSpc>
                <a:spcPct val="100000"/>
              </a:lnSpc>
              <a:spcBef>
                <a:spcPts val="0"/>
              </a:spcBef>
              <a:spcAft>
                <a:spcPts val="0"/>
              </a:spcAft>
              <a:buClr>
                <a:schemeClr val="dk1"/>
              </a:buClr>
              <a:buSzPts val="1100"/>
              <a:buFont typeface="Arial"/>
              <a:buNone/>
            </a:pPr>
            <a:r>
              <a:rPr lang="en-GB"/>
              <a:t>hulpbronne vir deurlopende</a:t>
            </a:r>
            <a:endParaRPr/>
          </a:p>
          <a:p>
            <a:pPr indent="0" lvl="0" marL="0" marR="0" rtl="0" algn="l">
              <a:lnSpc>
                <a:spcPct val="100000"/>
              </a:lnSpc>
              <a:spcBef>
                <a:spcPts val="0"/>
              </a:spcBef>
              <a:spcAft>
                <a:spcPts val="0"/>
              </a:spcAft>
              <a:buClr>
                <a:schemeClr val="dk1"/>
              </a:buClr>
              <a:buSzPts val="1100"/>
              <a:buFont typeface="Arial"/>
              <a:buNone/>
            </a:pPr>
            <a:r>
              <a:rPr lang="en-GB"/>
              <a:t>professionele ontwikkeling.</a:t>
            </a:r>
            <a:endParaRPr/>
          </a:p>
          <a:p>
            <a:pPr indent="0" lvl="0" marL="0" marR="0" rtl="0" algn="l">
              <a:lnSpc>
                <a:spcPct val="100000"/>
              </a:lnSpc>
              <a:spcBef>
                <a:spcPts val="0"/>
              </a:spcBef>
              <a:spcAft>
                <a:spcPts val="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29"/>
          <p:cNvSpPr txBox="1"/>
          <p:nvPr/>
        </p:nvSpPr>
        <p:spPr>
          <a:xfrm>
            <a:off x="173860" y="1920292"/>
            <a:ext cx="26442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Selekteer</a:t>
            </a:r>
            <a:endParaRPr b="1"/>
          </a:p>
          <a:p>
            <a:pPr indent="0" lvl="0" marL="0" marR="0" rtl="0" algn="l">
              <a:lnSpc>
                <a:spcPct val="100000"/>
              </a:lnSpc>
              <a:spcBef>
                <a:spcPts val="0"/>
              </a:spcBef>
              <a:spcAft>
                <a:spcPts val="0"/>
              </a:spcAft>
              <a:buClr>
                <a:schemeClr val="dk1"/>
              </a:buClr>
              <a:buSzPts val="1100"/>
              <a:buFont typeface="Arial"/>
              <a:buNone/>
            </a:pPr>
            <a:r>
              <a:rPr b="1" lang="en-GB"/>
              <a:t>digitale hulpbronne</a:t>
            </a:r>
            <a:endParaRPr b="1"/>
          </a:p>
          <a:p>
            <a:pPr indent="0" lvl="0" marL="0" marR="0" rtl="0" algn="l">
              <a:lnSpc>
                <a:spcPct val="100000"/>
              </a:lnSpc>
              <a:spcBef>
                <a:spcPts val="0"/>
              </a:spcBef>
              <a:spcAft>
                <a:spcPts val="0"/>
              </a:spcAft>
              <a:buClr>
                <a:schemeClr val="dk1"/>
              </a:buClr>
              <a:buSzPts val="1100"/>
              <a:buFont typeface="Arial"/>
              <a:buNone/>
            </a:pPr>
            <a:r>
              <a:rPr lang="en-GB"/>
              <a:t>Om digitaal te identifiseer, te assesseer en te kies</a:t>
            </a:r>
            <a:endParaRPr/>
          </a:p>
          <a:p>
            <a:pPr indent="0" lvl="0" marL="0" marR="0" rtl="0" algn="l">
              <a:lnSpc>
                <a:spcPct val="100000"/>
              </a:lnSpc>
              <a:spcBef>
                <a:spcPts val="0"/>
              </a:spcBef>
              <a:spcAft>
                <a:spcPts val="0"/>
              </a:spcAft>
              <a:buClr>
                <a:schemeClr val="dk1"/>
              </a:buClr>
              <a:buSzPts val="1100"/>
              <a:buFont typeface="Arial"/>
              <a:buNone/>
            </a:pPr>
            <a:r>
              <a:rPr lang="en-GB"/>
              <a:t>hulpbronne vir onderrig en leer.</a:t>
            </a:r>
            <a:endParaRPr/>
          </a:p>
          <a:p>
            <a:pPr indent="0" lvl="0" marL="0" marR="0" rtl="0" algn="l">
              <a:lnSpc>
                <a:spcPct val="100000"/>
              </a:lnSpc>
              <a:spcBef>
                <a:spcPts val="0"/>
              </a:spcBef>
              <a:spcAft>
                <a:spcPts val="0"/>
              </a:spcAft>
              <a:buClr>
                <a:schemeClr val="dk1"/>
              </a:buClr>
              <a:buSzPts val="1100"/>
              <a:buFont typeface="Arial"/>
              <a:buNone/>
            </a:pPr>
            <a:r>
              <a:rPr lang="en-GB"/>
              <a:t>Om die spesifieke leer te oorweeg</a:t>
            </a:r>
            <a:endParaRPr/>
          </a:p>
          <a:p>
            <a:pPr indent="0" lvl="0" marL="0" marR="0" rtl="0" algn="l">
              <a:lnSpc>
                <a:spcPct val="100000"/>
              </a:lnSpc>
              <a:spcBef>
                <a:spcPts val="0"/>
              </a:spcBef>
              <a:spcAft>
                <a:spcPts val="0"/>
              </a:spcAft>
              <a:buClr>
                <a:schemeClr val="dk1"/>
              </a:buClr>
              <a:buSzPts val="1100"/>
              <a:buFont typeface="Arial"/>
              <a:buNone/>
            </a:pPr>
            <a:r>
              <a:rPr lang="en-GB"/>
              <a:t>objektief, konteks, pedagogies</a:t>
            </a:r>
            <a:endParaRPr/>
          </a:p>
          <a:p>
            <a:pPr indent="0" lvl="0" marL="0" marR="0" rtl="0" algn="l">
              <a:lnSpc>
                <a:spcPct val="100000"/>
              </a:lnSpc>
              <a:spcBef>
                <a:spcPts val="0"/>
              </a:spcBef>
              <a:spcAft>
                <a:spcPts val="0"/>
              </a:spcAft>
              <a:buClr>
                <a:schemeClr val="dk1"/>
              </a:buClr>
              <a:buSzPts val="1100"/>
              <a:buFont typeface="Arial"/>
              <a:buNone/>
            </a:pPr>
            <a:r>
              <a:rPr lang="en-GB"/>
              <a:t>benadering, en leerdergroep, wanneer</a:t>
            </a:r>
            <a:endParaRPr/>
          </a:p>
          <a:p>
            <a:pPr indent="0" lvl="0" marL="0" marR="0" rtl="0" algn="l">
              <a:lnSpc>
                <a:spcPct val="100000"/>
              </a:lnSpc>
              <a:spcBef>
                <a:spcPts val="0"/>
              </a:spcBef>
              <a:spcAft>
                <a:spcPts val="0"/>
              </a:spcAft>
              <a:buClr>
                <a:schemeClr val="dk1"/>
              </a:buClr>
              <a:buSzPts val="1100"/>
              <a:buFont typeface="Arial"/>
              <a:buNone/>
            </a:pPr>
            <a:r>
              <a:rPr lang="en-GB"/>
              <a:t>die kies van digitale hulpbronne en</a:t>
            </a:r>
            <a:endParaRPr/>
          </a:p>
          <a:p>
            <a:pPr indent="0" lvl="0" marL="0" marR="0" rtl="0" algn="l">
              <a:lnSpc>
                <a:spcPct val="100000"/>
              </a:lnSpc>
              <a:spcBef>
                <a:spcPts val="0"/>
              </a:spcBef>
              <a:spcAft>
                <a:spcPts val="0"/>
              </a:spcAft>
              <a:buSzPts val="1100"/>
              <a:buNone/>
            </a:pPr>
            <a:r>
              <a:rPr lang="en-GB"/>
              <a:t>die gebruik daarvan te beplan.</a:t>
            </a:r>
            <a:endParaRPr b="1"/>
          </a:p>
        </p:txBody>
      </p:sp>
      <p:sp>
        <p:nvSpPr>
          <p:cNvPr id="175" name="Google Shape;175;p29"/>
          <p:cNvSpPr txBox="1"/>
          <p:nvPr/>
        </p:nvSpPr>
        <p:spPr>
          <a:xfrm>
            <a:off x="3104000" y="1837700"/>
            <a:ext cx="29091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Skep en wysig</a:t>
            </a:r>
            <a:endParaRPr b="1"/>
          </a:p>
          <a:p>
            <a:pPr indent="0" lvl="0" marL="0" marR="0" rtl="0" algn="l">
              <a:lnSpc>
                <a:spcPct val="100000"/>
              </a:lnSpc>
              <a:spcBef>
                <a:spcPts val="0"/>
              </a:spcBef>
              <a:spcAft>
                <a:spcPts val="0"/>
              </a:spcAft>
              <a:buClr>
                <a:schemeClr val="dk1"/>
              </a:buClr>
              <a:buSzPts val="1100"/>
              <a:buFont typeface="Arial"/>
              <a:buNone/>
            </a:pPr>
            <a:r>
              <a:rPr b="1" lang="en-GB"/>
              <a:t>digitale hulpbronne</a:t>
            </a:r>
            <a:endParaRPr b="1"/>
          </a:p>
          <a:p>
            <a:pPr indent="0" lvl="0" marL="0" marR="0" rtl="0" algn="l">
              <a:lnSpc>
                <a:spcPct val="100000"/>
              </a:lnSpc>
              <a:spcBef>
                <a:spcPts val="0"/>
              </a:spcBef>
              <a:spcAft>
                <a:spcPts val="0"/>
              </a:spcAft>
              <a:buClr>
                <a:schemeClr val="dk1"/>
              </a:buClr>
              <a:buSzPts val="1100"/>
              <a:buFont typeface="Arial"/>
              <a:buNone/>
            </a:pPr>
            <a:r>
              <a:rPr lang="en-GB"/>
              <a:t>Om bestaande te verander en voort te bou openlik-gelisensieerde hulpbronne en ander</a:t>
            </a:r>
            <a:endParaRPr/>
          </a:p>
          <a:p>
            <a:pPr indent="0" lvl="0" marL="0" marR="0" rtl="0" algn="l">
              <a:lnSpc>
                <a:spcPct val="100000"/>
              </a:lnSpc>
              <a:spcBef>
                <a:spcPts val="0"/>
              </a:spcBef>
              <a:spcAft>
                <a:spcPts val="0"/>
              </a:spcAft>
              <a:buClr>
                <a:schemeClr val="dk1"/>
              </a:buClr>
              <a:buSzPts val="1100"/>
              <a:buFont typeface="Arial"/>
              <a:buNone/>
            </a:pPr>
            <a:r>
              <a:rPr lang="en-GB"/>
              <a:t>hulpbronne waar dit toegelaat word. Om nuwe digitale te skep of saam te skep opvoedkundige hulpbronne. Om te oorweeg</a:t>
            </a:r>
            <a:endParaRPr/>
          </a:p>
          <a:p>
            <a:pPr indent="0" lvl="0" marL="0" marR="0" rtl="0" algn="l">
              <a:lnSpc>
                <a:spcPct val="100000"/>
              </a:lnSpc>
              <a:spcBef>
                <a:spcPts val="0"/>
              </a:spcBef>
              <a:spcAft>
                <a:spcPts val="0"/>
              </a:spcAft>
              <a:buClr>
                <a:schemeClr val="dk1"/>
              </a:buClr>
              <a:buSzPts val="1100"/>
              <a:buFont typeface="Arial"/>
              <a:buNone/>
            </a:pPr>
            <a:r>
              <a:rPr lang="en-GB"/>
              <a:t>die spesifieke leerdoelwit,</a:t>
            </a:r>
            <a:endParaRPr/>
          </a:p>
          <a:p>
            <a:pPr indent="0" lvl="0" marL="0" marR="0" rtl="0" algn="l">
              <a:lnSpc>
                <a:spcPct val="100000"/>
              </a:lnSpc>
              <a:spcBef>
                <a:spcPts val="0"/>
              </a:spcBef>
              <a:spcAft>
                <a:spcPts val="0"/>
              </a:spcAft>
              <a:buSzPts val="1100"/>
              <a:buNone/>
            </a:pPr>
            <a:r>
              <a:rPr lang="en-GB"/>
              <a:t>konteks, pedagogiese benadering, en leerdergroep, wanneer digitaal ontwerp word hulpbronne en die beplanning daarvan.</a:t>
            </a:r>
            <a:endParaRPr b="1"/>
          </a:p>
        </p:txBody>
      </p:sp>
      <p:sp>
        <p:nvSpPr>
          <p:cNvPr id="176" name="Google Shape;176;p29"/>
          <p:cNvSpPr txBox="1"/>
          <p:nvPr/>
        </p:nvSpPr>
        <p:spPr>
          <a:xfrm>
            <a:off x="6013100" y="1920300"/>
            <a:ext cx="30261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Bestuur, beskerm en</a:t>
            </a:r>
            <a:endParaRPr b="1"/>
          </a:p>
          <a:p>
            <a:pPr indent="0" lvl="0" marL="0" marR="0" rtl="0" algn="l">
              <a:lnSpc>
                <a:spcPct val="100000"/>
              </a:lnSpc>
              <a:spcBef>
                <a:spcPts val="0"/>
              </a:spcBef>
              <a:spcAft>
                <a:spcPts val="0"/>
              </a:spcAft>
              <a:buClr>
                <a:schemeClr val="dk1"/>
              </a:buClr>
              <a:buSzPts val="1100"/>
              <a:buFont typeface="Arial"/>
              <a:buNone/>
            </a:pPr>
            <a:r>
              <a:rPr b="1" lang="en-GB"/>
              <a:t>digitale hulpbronne te deel</a:t>
            </a:r>
            <a:endParaRPr b="1"/>
          </a:p>
          <a:p>
            <a:pPr indent="0" lvl="0" marL="0" marR="0" rtl="0" algn="l">
              <a:lnSpc>
                <a:spcPct val="100000"/>
              </a:lnSpc>
              <a:spcBef>
                <a:spcPts val="0"/>
              </a:spcBef>
              <a:spcAft>
                <a:spcPts val="0"/>
              </a:spcAft>
              <a:buClr>
                <a:schemeClr val="dk1"/>
              </a:buClr>
              <a:buSzPts val="1100"/>
              <a:buFont typeface="Arial"/>
              <a:buNone/>
            </a:pPr>
            <a:r>
              <a:rPr lang="en-GB"/>
              <a:t>Om digitale inhoud te organiseer en te maak dit beskikbaar vir leerders, ouers en ander opvoeders. Om effektief beskerm sensitiewe digitale inhoud. Om</a:t>
            </a:r>
            <a:endParaRPr/>
          </a:p>
          <a:p>
            <a:pPr indent="0" lvl="0" marL="0" marR="0" rtl="0" algn="l">
              <a:lnSpc>
                <a:spcPct val="100000"/>
              </a:lnSpc>
              <a:spcBef>
                <a:spcPts val="0"/>
              </a:spcBef>
              <a:spcAft>
                <a:spcPts val="0"/>
              </a:spcAft>
              <a:buClr>
                <a:schemeClr val="dk1"/>
              </a:buClr>
              <a:buSzPts val="1100"/>
              <a:buFont typeface="Arial"/>
              <a:buNone/>
            </a:pPr>
            <a:r>
              <a:rPr lang="en-GB"/>
              <a:t>respekteer en pas privaatheid korrek toe en kopieregreëls. Om te verstaan die gebruik en skep van oop lisensies en oop opvoedkundige hulpbronne,</a:t>
            </a:r>
            <a:endParaRPr/>
          </a:p>
          <a:p>
            <a:pPr indent="0" lvl="0" marL="0" marR="0" rtl="0" algn="l">
              <a:lnSpc>
                <a:spcPct val="100000"/>
              </a:lnSpc>
              <a:spcBef>
                <a:spcPts val="0"/>
              </a:spcBef>
              <a:spcAft>
                <a:spcPts val="0"/>
              </a:spcAft>
              <a:buSzPts val="1100"/>
              <a:buNone/>
            </a:pPr>
            <a:r>
              <a:rPr lang="en-GB"/>
              <a:t>insluitend hul behoorlike erkenning.</a:t>
            </a:r>
            <a:endParaRPr/>
          </a:p>
        </p:txBody>
      </p:sp>
      <p:pic>
        <p:nvPicPr>
          <p:cNvPr id="177" name="Google Shape;177;p29"/>
          <p:cNvPicPr preferRelativeResize="0"/>
          <p:nvPr/>
        </p:nvPicPr>
        <p:blipFill rotWithShape="1">
          <a:blip r:embed="rId3">
            <a:alphaModFix/>
          </a:blip>
          <a:srcRect b="50318" l="26417" r="14916" t="41529"/>
          <a:stretch/>
        </p:blipFill>
        <p:spPr>
          <a:xfrm>
            <a:off x="6861" y="1199281"/>
            <a:ext cx="9130277" cy="713632"/>
          </a:xfrm>
          <a:prstGeom prst="rect">
            <a:avLst/>
          </a:prstGeom>
          <a:noFill/>
          <a:ln>
            <a:noFill/>
          </a:ln>
        </p:spPr>
      </p:pic>
      <p:sp>
        <p:nvSpPr>
          <p:cNvPr id="178" name="Google Shape;178;p29"/>
          <p:cNvSpPr txBox="1"/>
          <p:nvPr>
            <p:ph idx="4294967295" type="ctrTitle"/>
          </p:nvPr>
        </p:nvSpPr>
        <p:spPr>
          <a:xfrm>
            <a:off x="173843" y="823697"/>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02 Digitale hulpbronne</a:t>
            </a:r>
            <a:endParaRPr b="1" i="0" sz="2400" u="none" cap="none" strike="noStrike">
              <a:solidFill>
                <a:srgbClr val="304A9D"/>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p:nvPr/>
        </p:nvSpPr>
        <p:spPr>
          <a:xfrm>
            <a:off x="0" y="1123638"/>
            <a:ext cx="9144000" cy="4019862"/>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30"/>
          <p:cNvSpPr txBox="1"/>
          <p:nvPr/>
        </p:nvSpPr>
        <p:spPr>
          <a:xfrm>
            <a:off x="173850" y="1581275"/>
            <a:ext cx="21174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Onderrig</a:t>
            </a:r>
            <a:endParaRPr b="1"/>
          </a:p>
          <a:p>
            <a:pPr indent="0" lvl="0" marL="0" marR="0" rtl="0" algn="l">
              <a:lnSpc>
                <a:spcPct val="100000"/>
              </a:lnSpc>
              <a:spcBef>
                <a:spcPts val="0"/>
              </a:spcBef>
              <a:spcAft>
                <a:spcPts val="0"/>
              </a:spcAft>
              <a:buClr>
                <a:schemeClr val="dk1"/>
              </a:buClr>
              <a:buSzPts val="1100"/>
              <a:buFont typeface="Arial"/>
              <a:buNone/>
            </a:pPr>
            <a:r>
              <a:rPr lang="en-GB"/>
              <a:t>Om te beplan en te implementeer digitale toestelle en hulpbronne in die onderrig proses, om te verbeter die effektiwiteit van onderrigintervensies. Om toepaslik bestuur en digitale onderrig orkestreer strategieë. Om te eksperimenteer</a:t>
            </a:r>
            <a:endParaRPr/>
          </a:p>
          <a:p>
            <a:pPr indent="0" lvl="0" marL="0" marR="0" rtl="0" algn="l">
              <a:lnSpc>
                <a:spcPct val="100000"/>
              </a:lnSpc>
              <a:spcBef>
                <a:spcPts val="0"/>
              </a:spcBef>
              <a:spcAft>
                <a:spcPts val="0"/>
              </a:spcAft>
              <a:buClr>
                <a:schemeClr val="dk1"/>
              </a:buClr>
              <a:buSzPts val="1100"/>
              <a:buFont typeface="Arial"/>
              <a:buNone/>
            </a:pPr>
            <a:r>
              <a:rPr lang="en-GB"/>
              <a:t>met en ontwikkel nuwe</a:t>
            </a:r>
            <a:endParaRPr/>
          </a:p>
          <a:p>
            <a:pPr indent="0" lvl="0" marL="0" marR="0" rtl="0" algn="l">
              <a:lnSpc>
                <a:spcPct val="100000"/>
              </a:lnSpc>
              <a:spcBef>
                <a:spcPts val="0"/>
              </a:spcBef>
              <a:spcAft>
                <a:spcPts val="0"/>
              </a:spcAft>
              <a:buClr>
                <a:schemeClr val="dk1"/>
              </a:buClr>
              <a:buSzPts val="1100"/>
              <a:buFont typeface="Arial"/>
              <a:buNone/>
            </a:pPr>
            <a:r>
              <a:rPr lang="en-GB"/>
              <a:t>formate en pedagogiese</a:t>
            </a:r>
            <a:endParaRPr/>
          </a:p>
          <a:p>
            <a:pPr indent="0" lvl="0" marL="0" marR="0" rtl="0" algn="l">
              <a:lnSpc>
                <a:spcPct val="100000"/>
              </a:lnSpc>
              <a:spcBef>
                <a:spcPts val="0"/>
              </a:spcBef>
              <a:spcAft>
                <a:spcPts val="0"/>
              </a:spcAft>
              <a:buSzPts val="1100"/>
              <a:buNone/>
            </a:pPr>
            <a:r>
              <a:rPr lang="en-GB"/>
              <a:t>m</a:t>
            </a:r>
            <a:r>
              <a:rPr lang="en-GB"/>
              <a:t>etodes vir onderrig.</a:t>
            </a:r>
            <a:endParaRPr b="1"/>
          </a:p>
        </p:txBody>
      </p:sp>
      <p:sp>
        <p:nvSpPr>
          <p:cNvPr id="185" name="Google Shape;185;p30"/>
          <p:cNvSpPr txBox="1"/>
          <p:nvPr/>
        </p:nvSpPr>
        <p:spPr>
          <a:xfrm>
            <a:off x="2291250" y="1450375"/>
            <a:ext cx="22035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Leiding</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 en dienste om die interaksie met leerders, individueel en gesamentlik, binne en buite die leersessie te verbeter. Om digitale tegnologieë te gebruik om tydige en eteikende leiding en bystand te bied. Om te </a:t>
            </a:r>
            <a:r>
              <a:rPr lang="en-GB"/>
              <a:t>e</a:t>
            </a:r>
            <a:r>
              <a:rPr lang="en-GB"/>
              <a:t>ksperimenteer met en</a:t>
            </a:r>
            <a:endParaRPr/>
          </a:p>
          <a:p>
            <a:pPr indent="0" lvl="0" marL="0" marR="0" rtl="0" algn="l">
              <a:lnSpc>
                <a:spcPct val="100000"/>
              </a:lnSpc>
              <a:spcBef>
                <a:spcPts val="0"/>
              </a:spcBef>
              <a:spcAft>
                <a:spcPts val="0"/>
              </a:spcAft>
              <a:buSzPts val="1100"/>
              <a:buNone/>
            </a:pPr>
            <a:r>
              <a:rPr lang="en-GB"/>
              <a:t>nuwe vorms te </a:t>
            </a:r>
            <a:r>
              <a:rPr lang="en-GB"/>
              <a:t>o</a:t>
            </a:r>
            <a:r>
              <a:rPr lang="en-GB"/>
              <a:t>ntwikkel en formate vir aanbieding leiding en ondersteuning.</a:t>
            </a:r>
            <a:endParaRPr/>
          </a:p>
        </p:txBody>
      </p:sp>
      <p:sp>
        <p:nvSpPr>
          <p:cNvPr id="186" name="Google Shape;186;p30"/>
          <p:cNvSpPr txBox="1"/>
          <p:nvPr/>
        </p:nvSpPr>
        <p:spPr>
          <a:xfrm>
            <a:off x="4571990" y="1581266"/>
            <a:ext cx="20106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Gesamentlike leer</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 te bevorder en te verbeter</a:t>
            </a:r>
            <a:endParaRPr/>
          </a:p>
          <a:p>
            <a:pPr indent="0" lvl="0" marL="0" marR="0" rtl="0" algn="l">
              <a:lnSpc>
                <a:spcPct val="100000"/>
              </a:lnSpc>
              <a:spcBef>
                <a:spcPts val="0"/>
              </a:spcBef>
              <a:spcAft>
                <a:spcPts val="0"/>
              </a:spcAft>
              <a:buClr>
                <a:schemeClr val="dk1"/>
              </a:buClr>
              <a:buSzPts val="1100"/>
              <a:buFont typeface="Arial"/>
              <a:buNone/>
            </a:pPr>
            <a:r>
              <a:rPr lang="en-GB"/>
              <a:t>leerdersamewerking.</a:t>
            </a:r>
            <a:endParaRPr/>
          </a:p>
          <a:p>
            <a:pPr indent="0" lvl="0" marL="0" marR="0" rtl="0" algn="l">
              <a:lnSpc>
                <a:spcPct val="100000"/>
              </a:lnSpc>
              <a:spcBef>
                <a:spcPts val="0"/>
              </a:spcBef>
              <a:spcAft>
                <a:spcPts val="0"/>
              </a:spcAft>
              <a:buClr>
                <a:schemeClr val="dk1"/>
              </a:buClr>
              <a:buSzPts val="1100"/>
              <a:buFont typeface="Arial"/>
              <a:buNone/>
            </a:pPr>
            <a:r>
              <a:rPr lang="en-GB"/>
              <a:t>Om leerders in staat te stel om gebruik digitale tegnologie as deel van samewerkende</a:t>
            </a:r>
            <a:endParaRPr/>
          </a:p>
          <a:p>
            <a:pPr indent="0" lvl="0" marL="0" marR="0" rtl="0" algn="l">
              <a:lnSpc>
                <a:spcPct val="100000"/>
              </a:lnSpc>
              <a:spcBef>
                <a:spcPts val="0"/>
              </a:spcBef>
              <a:spcAft>
                <a:spcPts val="0"/>
              </a:spcAft>
              <a:buClr>
                <a:schemeClr val="dk1"/>
              </a:buClr>
              <a:buSzPts val="1100"/>
              <a:buFont typeface="Arial"/>
              <a:buNone/>
            </a:pPr>
            <a:r>
              <a:rPr lang="en-GB"/>
              <a:t>opdragte, as 'n</a:t>
            </a:r>
            <a:endParaRPr/>
          </a:p>
          <a:p>
            <a:pPr indent="0" lvl="0" marL="0" marR="0" rtl="0" algn="l">
              <a:lnSpc>
                <a:spcPct val="100000"/>
              </a:lnSpc>
              <a:spcBef>
                <a:spcPts val="0"/>
              </a:spcBef>
              <a:spcAft>
                <a:spcPts val="0"/>
              </a:spcAft>
              <a:buClr>
                <a:schemeClr val="dk1"/>
              </a:buClr>
              <a:buSzPts val="1100"/>
              <a:buFont typeface="Arial"/>
              <a:buNone/>
            </a:pPr>
            <a:r>
              <a:rPr lang="en-GB"/>
              <a:t>middel om te verbeter</a:t>
            </a:r>
            <a:endParaRPr/>
          </a:p>
          <a:p>
            <a:pPr indent="0" lvl="0" marL="0" marR="0" rtl="0" algn="l">
              <a:lnSpc>
                <a:spcPct val="100000"/>
              </a:lnSpc>
              <a:spcBef>
                <a:spcPts val="0"/>
              </a:spcBef>
              <a:spcAft>
                <a:spcPts val="0"/>
              </a:spcAft>
              <a:buClr>
                <a:schemeClr val="dk1"/>
              </a:buClr>
              <a:buSzPts val="1100"/>
              <a:buFont typeface="Arial"/>
              <a:buNone/>
            </a:pPr>
            <a:r>
              <a:rPr lang="en-GB"/>
              <a:t>kommunikasie,</a:t>
            </a:r>
            <a:endParaRPr/>
          </a:p>
          <a:p>
            <a:pPr indent="0" lvl="0" marL="0" marR="0" rtl="0" algn="l">
              <a:lnSpc>
                <a:spcPct val="100000"/>
              </a:lnSpc>
              <a:spcBef>
                <a:spcPts val="0"/>
              </a:spcBef>
              <a:spcAft>
                <a:spcPts val="0"/>
              </a:spcAft>
              <a:buClr>
                <a:schemeClr val="dk1"/>
              </a:buClr>
              <a:buSzPts val="1100"/>
              <a:buFont typeface="Arial"/>
              <a:buNone/>
            </a:pPr>
            <a:r>
              <a:rPr lang="en-GB"/>
              <a:t>samewerking en</a:t>
            </a:r>
            <a:endParaRPr/>
          </a:p>
          <a:p>
            <a:pPr indent="0" lvl="0" marL="0" marR="0" rtl="0" algn="l">
              <a:lnSpc>
                <a:spcPct val="100000"/>
              </a:lnSpc>
              <a:spcBef>
                <a:spcPts val="0"/>
              </a:spcBef>
              <a:spcAft>
                <a:spcPts val="0"/>
              </a:spcAft>
              <a:buClr>
                <a:schemeClr val="dk1"/>
              </a:buClr>
              <a:buSzPts val="1100"/>
              <a:buFont typeface="Arial"/>
              <a:buNone/>
            </a:pPr>
            <a:r>
              <a:rPr lang="en-GB"/>
              <a:t>samewerkende kennis</a:t>
            </a:r>
            <a:endParaRPr/>
          </a:p>
          <a:p>
            <a:pPr indent="0" lvl="0" marL="0" marR="0" rtl="0" algn="l">
              <a:lnSpc>
                <a:spcPct val="100000"/>
              </a:lnSpc>
              <a:spcBef>
                <a:spcPts val="0"/>
              </a:spcBef>
              <a:spcAft>
                <a:spcPts val="0"/>
              </a:spcAft>
              <a:buClr>
                <a:schemeClr val="dk1"/>
              </a:buClr>
              <a:buSzPts val="1100"/>
              <a:buFont typeface="Arial"/>
              <a:buNone/>
            </a:pPr>
            <a:r>
              <a:rPr lang="en-GB"/>
              <a:t>skepping.</a:t>
            </a:r>
            <a:endParaRPr/>
          </a:p>
          <a:p>
            <a:pPr indent="0" lvl="0" marL="0" marR="0" rtl="0" algn="l">
              <a:lnSpc>
                <a:spcPct val="100000"/>
              </a:lnSpc>
              <a:spcBef>
                <a:spcPts val="0"/>
              </a:spcBef>
              <a:spcAft>
                <a:spcPts val="0"/>
              </a:spcAft>
              <a:buNone/>
            </a:pPr>
            <a:r>
              <a:t/>
            </a:r>
            <a:endParaRPr b="1"/>
          </a:p>
        </p:txBody>
      </p:sp>
      <p:sp>
        <p:nvSpPr>
          <p:cNvPr id="187" name="Google Shape;187;p30"/>
          <p:cNvSpPr txBox="1"/>
          <p:nvPr/>
        </p:nvSpPr>
        <p:spPr>
          <a:xfrm>
            <a:off x="6550884" y="1581286"/>
            <a:ext cx="19812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Selfgereguleerde leer</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a:t>
            </a:r>
            <a:endParaRPr/>
          </a:p>
          <a:p>
            <a:pPr indent="0" lvl="0" marL="0" marR="0" rtl="0" algn="l">
              <a:lnSpc>
                <a:spcPct val="100000"/>
              </a:lnSpc>
              <a:spcBef>
                <a:spcPts val="0"/>
              </a:spcBef>
              <a:spcAft>
                <a:spcPts val="0"/>
              </a:spcAft>
              <a:buClr>
                <a:schemeClr val="dk1"/>
              </a:buClr>
              <a:buSzPts val="1100"/>
              <a:buFont typeface="Arial"/>
              <a:buNone/>
            </a:pPr>
            <a:r>
              <a:rPr lang="en-GB"/>
              <a:t>om leerders se selfgereguleerde leer te ondersteun, m.a.w</a:t>
            </a:r>
            <a:endParaRPr/>
          </a:p>
          <a:p>
            <a:pPr indent="0" lvl="0" marL="0" marR="0" rtl="0" algn="l">
              <a:lnSpc>
                <a:spcPct val="100000"/>
              </a:lnSpc>
              <a:spcBef>
                <a:spcPts val="0"/>
              </a:spcBef>
              <a:spcAft>
                <a:spcPts val="0"/>
              </a:spcAft>
              <a:buClr>
                <a:schemeClr val="dk1"/>
              </a:buClr>
              <a:buSzPts val="1100"/>
              <a:buFont typeface="Arial"/>
              <a:buNone/>
            </a:pPr>
            <a:r>
              <a:rPr lang="en-GB"/>
              <a:t>stel leerders in staat om te beplan,</a:t>
            </a:r>
            <a:endParaRPr/>
          </a:p>
          <a:p>
            <a:pPr indent="0" lvl="0" marL="0" marR="0" rtl="0" algn="l">
              <a:lnSpc>
                <a:spcPct val="100000"/>
              </a:lnSpc>
              <a:spcBef>
                <a:spcPts val="0"/>
              </a:spcBef>
              <a:spcAft>
                <a:spcPts val="0"/>
              </a:spcAft>
              <a:buClr>
                <a:schemeClr val="dk1"/>
              </a:buClr>
              <a:buSzPts val="1100"/>
              <a:buFont typeface="Arial"/>
              <a:buNone/>
            </a:pPr>
            <a:r>
              <a:rPr lang="en-GB"/>
              <a:t>monitor en besin oor</a:t>
            </a:r>
            <a:endParaRPr/>
          </a:p>
          <a:p>
            <a:pPr indent="0" lvl="0" marL="0" marR="0" rtl="0" algn="l">
              <a:lnSpc>
                <a:spcPct val="100000"/>
              </a:lnSpc>
              <a:spcBef>
                <a:spcPts val="0"/>
              </a:spcBef>
              <a:spcAft>
                <a:spcPts val="0"/>
              </a:spcAft>
              <a:buClr>
                <a:schemeClr val="dk1"/>
              </a:buClr>
              <a:buSzPts val="1100"/>
              <a:buFont typeface="Arial"/>
              <a:buNone/>
            </a:pPr>
            <a:r>
              <a:rPr lang="en-GB"/>
              <a:t>hul eie leer, voorsien</a:t>
            </a:r>
            <a:endParaRPr/>
          </a:p>
          <a:p>
            <a:pPr indent="0" lvl="0" marL="0" marR="0" rtl="0" algn="l">
              <a:lnSpc>
                <a:spcPct val="100000"/>
              </a:lnSpc>
              <a:spcBef>
                <a:spcPts val="0"/>
              </a:spcBef>
              <a:spcAft>
                <a:spcPts val="0"/>
              </a:spcAft>
              <a:buClr>
                <a:schemeClr val="dk1"/>
              </a:buClr>
              <a:buSzPts val="1100"/>
              <a:buFont typeface="Arial"/>
              <a:buNone/>
            </a:pPr>
            <a:r>
              <a:rPr lang="en-GB"/>
              <a:t>bewyse van vordering,</a:t>
            </a:r>
            <a:endParaRPr/>
          </a:p>
          <a:p>
            <a:pPr indent="0" lvl="0" marL="0" marR="0" rtl="0" algn="l">
              <a:lnSpc>
                <a:spcPct val="100000"/>
              </a:lnSpc>
              <a:spcBef>
                <a:spcPts val="0"/>
              </a:spcBef>
              <a:spcAft>
                <a:spcPts val="0"/>
              </a:spcAft>
              <a:buClr>
                <a:schemeClr val="dk1"/>
              </a:buClr>
              <a:buSzPts val="1100"/>
              <a:buFont typeface="Arial"/>
              <a:buNone/>
            </a:pPr>
            <a:r>
              <a:rPr lang="en-GB"/>
              <a:t>deel insigte en kom</a:t>
            </a:r>
            <a:endParaRPr/>
          </a:p>
          <a:p>
            <a:pPr indent="0" lvl="0" marL="0" marR="0" rtl="0" algn="l">
              <a:lnSpc>
                <a:spcPct val="100000"/>
              </a:lnSpc>
              <a:spcBef>
                <a:spcPts val="0"/>
              </a:spcBef>
              <a:spcAft>
                <a:spcPts val="0"/>
              </a:spcAft>
              <a:buClr>
                <a:schemeClr val="dk1"/>
              </a:buClr>
              <a:buSzPts val="1100"/>
              <a:buFont typeface="Arial"/>
              <a:buNone/>
            </a:pPr>
            <a:r>
              <a:rPr lang="en-GB"/>
              <a:t>met kreatiewe oplossings.</a:t>
            </a:r>
            <a:endParaRPr/>
          </a:p>
          <a:p>
            <a:pPr indent="0" lvl="0" marL="0" marR="0" rtl="0" algn="l">
              <a:lnSpc>
                <a:spcPct val="100000"/>
              </a:lnSpc>
              <a:spcBef>
                <a:spcPts val="0"/>
              </a:spcBef>
              <a:spcAft>
                <a:spcPts val="0"/>
              </a:spcAft>
              <a:buNone/>
            </a:pPr>
            <a:r>
              <a:t/>
            </a:r>
            <a:endParaRPr b="1"/>
          </a:p>
        </p:txBody>
      </p:sp>
      <p:pic>
        <p:nvPicPr>
          <p:cNvPr id="188" name="Google Shape;188;p30"/>
          <p:cNvPicPr preferRelativeResize="0"/>
          <p:nvPr/>
        </p:nvPicPr>
        <p:blipFill rotWithShape="1">
          <a:blip r:embed="rId3">
            <a:alphaModFix/>
          </a:blip>
          <a:srcRect b="75791" l="0" r="0" t="8591"/>
          <a:stretch/>
        </p:blipFill>
        <p:spPr>
          <a:xfrm>
            <a:off x="0" y="865074"/>
            <a:ext cx="8694449" cy="716200"/>
          </a:xfrm>
          <a:prstGeom prst="rect">
            <a:avLst/>
          </a:prstGeom>
          <a:noFill/>
          <a:ln>
            <a:noFill/>
          </a:ln>
        </p:spPr>
      </p:pic>
      <p:sp>
        <p:nvSpPr>
          <p:cNvPr id="189" name="Google Shape;189;p30"/>
          <p:cNvSpPr txBox="1"/>
          <p:nvPr>
            <p:ph idx="4294967295" type="ctrTitle"/>
          </p:nvPr>
        </p:nvSpPr>
        <p:spPr>
          <a:xfrm>
            <a:off x="173844" y="576024"/>
            <a:ext cx="8520600" cy="67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03 onderrig en leer</a:t>
            </a:r>
            <a:endParaRPr b="1" i="0" sz="2400" u="none" cap="none" strike="noStrike">
              <a:solidFill>
                <a:srgbClr val="304A9D"/>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p:nvPr/>
        </p:nvSpPr>
        <p:spPr>
          <a:xfrm>
            <a:off x="0" y="1488732"/>
            <a:ext cx="9144000" cy="3654767"/>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 name="Google Shape;195;p31"/>
          <p:cNvSpPr txBox="1"/>
          <p:nvPr/>
        </p:nvSpPr>
        <p:spPr>
          <a:xfrm>
            <a:off x="193921" y="2103119"/>
            <a:ext cx="22587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a:t>Assesseringstrategieë</a:t>
            </a:r>
            <a:endParaRPr b="1"/>
          </a:p>
          <a:p>
            <a:pPr indent="0" lvl="0" marL="0" marR="0" rtl="0" algn="l">
              <a:lnSpc>
                <a:spcPct val="100000"/>
              </a:lnSpc>
              <a:spcBef>
                <a:spcPts val="600"/>
              </a:spcBef>
              <a:spcAft>
                <a:spcPts val="0"/>
              </a:spcAft>
              <a:buSzPts val="1100"/>
              <a:buNone/>
            </a:pPr>
            <a:r>
              <a:rPr lang="en-GB"/>
              <a:t>Om digitale tegnologieë vir formatiewe en summatiewe assessering te gebruik. Om die diversiteit en geskiktheid van assesseringsformate en -benaderings te verbeter.</a:t>
            </a:r>
            <a:endParaRPr b="1"/>
          </a:p>
        </p:txBody>
      </p:sp>
      <p:sp>
        <p:nvSpPr>
          <p:cNvPr id="196" name="Google Shape;196;p31"/>
          <p:cNvSpPr txBox="1"/>
          <p:nvPr/>
        </p:nvSpPr>
        <p:spPr>
          <a:xfrm>
            <a:off x="2785888" y="2090083"/>
            <a:ext cx="24921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Ontleed bewyse</a:t>
            </a:r>
            <a:endParaRPr b="1"/>
          </a:p>
          <a:p>
            <a:pPr indent="0" lvl="0" marL="0" marR="0" rtl="0" algn="l">
              <a:lnSpc>
                <a:spcPct val="100000"/>
              </a:lnSpc>
              <a:spcBef>
                <a:spcPts val="0"/>
              </a:spcBef>
              <a:spcAft>
                <a:spcPts val="0"/>
              </a:spcAft>
              <a:buClr>
                <a:schemeClr val="dk1"/>
              </a:buClr>
              <a:buSzPts val="1100"/>
              <a:buFont typeface="Arial"/>
              <a:buNone/>
            </a:pPr>
            <a:r>
              <a:rPr lang="en-GB"/>
              <a:t>Om digitaal te genereer, te selekteer, krities te ontleed en te interpreteer</a:t>
            </a:r>
            <a:endParaRPr/>
          </a:p>
          <a:p>
            <a:pPr indent="0" lvl="0" marL="0" marR="0" rtl="0" algn="l">
              <a:lnSpc>
                <a:spcPct val="100000"/>
              </a:lnSpc>
              <a:spcBef>
                <a:spcPts val="0"/>
              </a:spcBef>
              <a:spcAft>
                <a:spcPts val="0"/>
              </a:spcAft>
              <a:buClr>
                <a:schemeClr val="dk1"/>
              </a:buClr>
              <a:buSzPts val="1100"/>
              <a:buFont typeface="Arial"/>
              <a:buNone/>
            </a:pPr>
            <a:r>
              <a:rPr lang="en-GB"/>
              <a:t>bewyse oor leerderaktiwiteit, prestasie en vordering, ten einde onderrig en leer in te lig.</a:t>
            </a:r>
            <a:endParaRPr/>
          </a:p>
          <a:p>
            <a:pPr indent="0" lvl="0" marL="0" marR="0" rtl="0" algn="l">
              <a:lnSpc>
                <a:spcPct val="100000"/>
              </a:lnSpc>
              <a:spcBef>
                <a:spcPts val="0"/>
              </a:spcBef>
              <a:spcAft>
                <a:spcPts val="0"/>
              </a:spcAft>
              <a:buNone/>
            </a:pPr>
            <a:r>
              <a:t/>
            </a:r>
            <a:endParaRPr b="1"/>
          </a:p>
        </p:txBody>
      </p:sp>
      <p:sp>
        <p:nvSpPr>
          <p:cNvPr id="197" name="Google Shape;197;p31"/>
          <p:cNvSpPr txBox="1"/>
          <p:nvPr/>
        </p:nvSpPr>
        <p:spPr>
          <a:xfrm>
            <a:off x="5505270" y="2090083"/>
            <a:ext cx="32937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a:t>Terugvoer en beplanning</a:t>
            </a:r>
            <a:endParaRPr b="1"/>
          </a:p>
          <a:p>
            <a:pPr indent="0" lvl="0" marL="0" marR="0" rtl="0" algn="l">
              <a:lnSpc>
                <a:spcPct val="100000"/>
              </a:lnSpc>
              <a:spcBef>
                <a:spcPts val="600"/>
              </a:spcBef>
              <a:spcAft>
                <a:spcPts val="0"/>
              </a:spcAft>
              <a:buSzPts val="1100"/>
              <a:buNone/>
            </a:pPr>
            <a:r>
              <a:rPr lang="en-GB"/>
              <a:t>Om digitale tegnologieë te gebruik om doelgerigte en tydige terugvoer aan leerders te verskaf. Om onderrigstrategieë aan te pas en om geteikende ondersteuning te verskaf, gebaseer op die bewyse wat gegenereer word deur die digitale tegnologieë wat gebruik word. Om leerders en ouers in staat te stel om die bewyse wat deur digitale tegnologieë verskaf word te verstaan en dit vir besluitneming te gebruik.</a:t>
            </a:r>
            <a:endParaRPr b="1"/>
          </a:p>
        </p:txBody>
      </p:sp>
      <p:sp>
        <p:nvSpPr>
          <p:cNvPr id="198" name="Google Shape;198;p31"/>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04 </a:t>
            </a:r>
            <a:r>
              <a:rPr b="1" lang="en-GB" sz="2400">
                <a:solidFill>
                  <a:srgbClr val="304A9D"/>
                </a:solidFill>
                <a:highlight>
                  <a:srgbClr val="FFFFFF"/>
                </a:highlight>
                <a:latin typeface="Verdana"/>
                <a:ea typeface="Verdana"/>
                <a:cs typeface="Verdana"/>
                <a:sym typeface="Verdana"/>
              </a:rPr>
              <a:t>Assessering</a:t>
            </a:r>
            <a:endParaRPr b="1" i="0" sz="2400" u="none" cap="none" strike="noStrike">
              <a:solidFill>
                <a:srgbClr val="304A9D"/>
              </a:solidFill>
              <a:latin typeface="Verdana"/>
              <a:ea typeface="Verdana"/>
              <a:cs typeface="Verdana"/>
              <a:sym typeface="Verdana"/>
            </a:endParaRPr>
          </a:p>
        </p:txBody>
      </p:sp>
      <p:pic>
        <p:nvPicPr>
          <p:cNvPr id="199" name="Google Shape;199;p31"/>
          <p:cNvPicPr preferRelativeResize="0"/>
          <p:nvPr/>
        </p:nvPicPr>
        <p:blipFill rotWithShape="1">
          <a:blip r:embed="rId3">
            <a:alphaModFix/>
          </a:blip>
          <a:srcRect b="67842" l="56835" r="36574" t="26184"/>
          <a:stretch/>
        </p:blipFill>
        <p:spPr>
          <a:xfrm>
            <a:off x="26004" y="1488670"/>
            <a:ext cx="1205345" cy="614449"/>
          </a:xfrm>
          <a:prstGeom prst="rect">
            <a:avLst/>
          </a:prstGeom>
          <a:noFill/>
          <a:ln>
            <a:noFill/>
          </a:ln>
        </p:spPr>
      </p:pic>
      <p:pic>
        <p:nvPicPr>
          <p:cNvPr id="200" name="Google Shape;200;p31"/>
          <p:cNvPicPr preferRelativeResize="0"/>
          <p:nvPr/>
        </p:nvPicPr>
        <p:blipFill rotWithShape="1">
          <a:blip r:embed="rId3">
            <a:alphaModFix/>
          </a:blip>
          <a:srcRect b="32233" l="57791" r="36799" t="62926"/>
          <a:stretch/>
        </p:blipFill>
        <p:spPr>
          <a:xfrm>
            <a:off x="5505270" y="1546858"/>
            <a:ext cx="989215" cy="498072"/>
          </a:xfrm>
          <a:prstGeom prst="rect">
            <a:avLst/>
          </a:prstGeom>
          <a:noFill/>
          <a:ln>
            <a:noFill/>
          </a:ln>
        </p:spPr>
      </p:pic>
      <p:pic>
        <p:nvPicPr>
          <p:cNvPr id="201" name="Google Shape;201;p31"/>
          <p:cNvPicPr preferRelativeResize="0"/>
          <p:nvPr/>
        </p:nvPicPr>
        <p:blipFill rotWithShape="1">
          <a:blip r:embed="rId3">
            <a:alphaModFix/>
          </a:blip>
          <a:srcRect b="49897" l="56835" r="36660" t="44186"/>
          <a:stretch/>
        </p:blipFill>
        <p:spPr>
          <a:xfrm>
            <a:off x="2646656" y="1552583"/>
            <a:ext cx="1189595" cy="608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Agtergrond</a:t>
            </a:r>
            <a:endParaRPr b="1" sz="2800">
              <a:solidFill>
                <a:srgbClr val="304A9D"/>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p:nvPr/>
        </p:nvSpPr>
        <p:spPr>
          <a:xfrm>
            <a:off x="0" y="1317722"/>
            <a:ext cx="9144000" cy="38257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32"/>
          <p:cNvSpPr txBox="1"/>
          <p:nvPr>
            <p:ph idx="4294967295" type="ctrTitle"/>
          </p:nvPr>
        </p:nvSpPr>
        <p:spPr>
          <a:xfrm>
            <a:off x="183752" y="71689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05 Bemagtiging van leerders</a:t>
            </a:r>
            <a:endParaRPr b="1" i="0" sz="2400" u="none" cap="none" strike="noStrike">
              <a:solidFill>
                <a:srgbClr val="304A9D"/>
              </a:solidFill>
              <a:latin typeface="Verdana"/>
              <a:ea typeface="Verdana"/>
              <a:cs typeface="Verdana"/>
              <a:sym typeface="Verdana"/>
            </a:endParaRPr>
          </a:p>
        </p:txBody>
      </p:sp>
      <p:pic>
        <p:nvPicPr>
          <p:cNvPr id="208" name="Google Shape;208;p32"/>
          <p:cNvPicPr preferRelativeResize="0"/>
          <p:nvPr/>
        </p:nvPicPr>
        <p:blipFill rotWithShape="1">
          <a:blip r:embed="rId3">
            <a:alphaModFix/>
          </a:blip>
          <a:srcRect b="72490" l="0" r="67835" t="5396"/>
          <a:stretch/>
        </p:blipFill>
        <p:spPr>
          <a:xfrm>
            <a:off x="-1" y="1317721"/>
            <a:ext cx="2959769" cy="1136721"/>
          </a:xfrm>
          <a:prstGeom prst="rect">
            <a:avLst/>
          </a:prstGeom>
          <a:noFill/>
          <a:ln>
            <a:noFill/>
          </a:ln>
        </p:spPr>
      </p:pic>
      <p:pic>
        <p:nvPicPr>
          <p:cNvPr id="209" name="Google Shape;209;p32"/>
          <p:cNvPicPr preferRelativeResize="0"/>
          <p:nvPr/>
        </p:nvPicPr>
        <p:blipFill rotWithShape="1">
          <a:blip r:embed="rId3">
            <a:alphaModFix/>
          </a:blip>
          <a:srcRect b="72279" l="66886" r="0" t="0"/>
          <a:stretch/>
        </p:blipFill>
        <p:spPr>
          <a:xfrm>
            <a:off x="6083405" y="-19520"/>
            <a:ext cx="3060595" cy="1431226"/>
          </a:xfrm>
          <a:prstGeom prst="rect">
            <a:avLst/>
          </a:prstGeom>
          <a:noFill/>
          <a:ln>
            <a:noFill/>
          </a:ln>
        </p:spPr>
      </p:pic>
      <p:pic>
        <p:nvPicPr>
          <p:cNvPr id="210" name="Google Shape;210;p32"/>
          <p:cNvPicPr preferRelativeResize="0"/>
          <p:nvPr/>
        </p:nvPicPr>
        <p:blipFill rotWithShape="1">
          <a:blip r:embed="rId3">
            <a:alphaModFix/>
          </a:blip>
          <a:srcRect b="72602" l="34605" r="34547" t="5396"/>
          <a:stretch/>
        </p:blipFill>
        <p:spPr>
          <a:xfrm>
            <a:off x="3230627" y="1317721"/>
            <a:ext cx="2838591" cy="1130968"/>
          </a:xfrm>
          <a:prstGeom prst="rect">
            <a:avLst/>
          </a:prstGeom>
          <a:noFill/>
          <a:ln>
            <a:noFill/>
          </a:ln>
        </p:spPr>
      </p:pic>
      <p:sp>
        <p:nvSpPr>
          <p:cNvPr id="211" name="Google Shape;211;p32"/>
          <p:cNvSpPr txBox="1"/>
          <p:nvPr/>
        </p:nvSpPr>
        <p:spPr>
          <a:xfrm>
            <a:off x="119582" y="2448689"/>
            <a:ext cx="2942700" cy="284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chemeClr val="dk1"/>
              </a:buClr>
              <a:buSzPts val="1100"/>
              <a:buFont typeface="Arial"/>
              <a:buNone/>
            </a:pPr>
            <a:r>
              <a:rPr b="1" lang="en-GB"/>
              <a:t>Toeganklikheid en insluiting</a:t>
            </a:r>
            <a:endParaRPr b="1"/>
          </a:p>
          <a:p>
            <a:pPr indent="0" lvl="0" marL="0" marR="0" rtl="0" algn="l">
              <a:lnSpc>
                <a:spcPct val="100000"/>
              </a:lnSpc>
              <a:spcBef>
                <a:spcPts val="600"/>
              </a:spcBef>
              <a:spcAft>
                <a:spcPts val="0"/>
              </a:spcAft>
              <a:buSzPts val="1100"/>
              <a:buNone/>
            </a:pPr>
            <a:r>
              <a:rPr lang="en-GB"/>
              <a:t>Om toeganklikheid tot leerhulpbronne en -aktiwiteite vir alle leerders, insluitend diegene met spesiale behoeftes, te verseker. Om leerders se (digitale) verwagtinge, vermoëns, gebruike en wanopvattings, sowel as kontekstuele, fisiese of kognitiewe beperkings op hul gebruik van digitale tegnologie te oorweeg en daarop te reageer.</a:t>
            </a:r>
            <a:endParaRPr b="1"/>
          </a:p>
        </p:txBody>
      </p:sp>
      <p:sp>
        <p:nvSpPr>
          <p:cNvPr id="212" name="Google Shape;212;p32"/>
          <p:cNvSpPr txBox="1"/>
          <p:nvPr/>
        </p:nvSpPr>
        <p:spPr>
          <a:xfrm>
            <a:off x="3230627" y="2448689"/>
            <a:ext cx="25323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Differensiasie en verpersoonliking</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 om</a:t>
            </a:r>
            <a:endParaRPr/>
          </a:p>
          <a:p>
            <a:pPr indent="0" lvl="0" marL="0" marR="0" rtl="0" algn="l">
              <a:lnSpc>
                <a:spcPct val="100000"/>
              </a:lnSpc>
              <a:spcBef>
                <a:spcPts val="0"/>
              </a:spcBef>
              <a:spcAft>
                <a:spcPts val="0"/>
              </a:spcAft>
              <a:buClr>
                <a:schemeClr val="dk1"/>
              </a:buClr>
              <a:buSzPts val="1100"/>
              <a:buFont typeface="Arial"/>
              <a:buNone/>
            </a:pPr>
            <a:r>
              <a:rPr lang="en-GB"/>
              <a:t>leerders se uiteenlopende leerbehoeftes aan te spreek deur leerders toe te laat om op verskillende vlakke te vorder en</a:t>
            </a:r>
            <a:endParaRPr/>
          </a:p>
          <a:p>
            <a:pPr indent="0" lvl="0" marL="0" marR="0" rtl="0" algn="l">
              <a:lnSpc>
                <a:spcPct val="100000"/>
              </a:lnSpc>
              <a:spcBef>
                <a:spcPts val="0"/>
              </a:spcBef>
              <a:spcAft>
                <a:spcPts val="0"/>
              </a:spcAft>
              <a:buSzPts val="1100"/>
              <a:buNone/>
            </a:pPr>
            <a:r>
              <a:rPr lang="en-GB"/>
              <a:t>spoed, en om individuele leerpaaie en -doelwitte te volg.</a:t>
            </a:r>
            <a:endParaRPr b="1"/>
          </a:p>
        </p:txBody>
      </p:sp>
      <p:sp>
        <p:nvSpPr>
          <p:cNvPr id="213" name="Google Shape;213;p32"/>
          <p:cNvSpPr txBox="1"/>
          <p:nvPr/>
        </p:nvSpPr>
        <p:spPr>
          <a:xfrm>
            <a:off x="5839325" y="1433225"/>
            <a:ext cx="32247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a:t>Leerders aktief te betrek</a:t>
            </a:r>
            <a:endParaRPr b="1"/>
          </a:p>
          <a:p>
            <a:pPr indent="0" lvl="0" marL="0" marR="0" rtl="0" algn="l">
              <a:lnSpc>
                <a:spcPct val="100000"/>
              </a:lnSpc>
              <a:spcBef>
                <a:spcPts val="0"/>
              </a:spcBef>
              <a:spcAft>
                <a:spcPts val="0"/>
              </a:spcAft>
              <a:buClr>
                <a:schemeClr val="dk1"/>
              </a:buClr>
              <a:buSzPts val="1100"/>
              <a:buFont typeface="Arial"/>
              <a:buNone/>
            </a:pPr>
            <a:r>
              <a:rPr lang="en-GB"/>
              <a:t>Om digitale tegnologie te gebruik om</a:t>
            </a:r>
            <a:endParaRPr/>
          </a:p>
          <a:p>
            <a:pPr indent="0" lvl="0" marL="0" marR="0" rtl="0" algn="l">
              <a:lnSpc>
                <a:spcPct val="100000"/>
              </a:lnSpc>
              <a:spcBef>
                <a:spcPts val="0"/>
              </a:spcBef>
              <a:spcAft>
                <a:spcPts val="0"/>
              </a:spcAft>
              <a:buClr>
                <a:schemeClr val="dk1"/>
              </a:buClr>
              <a:buSzPts val="1100"/>
              <a:buFont typeface="Arial"/>
              <a:buNone/>
            </a:pPr>
            <a:r>
              <a:rPr lang="en-GB"/>
              <a:t>pleegleerders se aktiewe en kreatiewe</a:t>
            </a:r>
            <a:endParaRPr/>
          </a:p>
          <a:p>
            <a:pPr indent="0" lvl="0" marL="0" marR="0" rtl="0" algn="l">
              <a:lnSpc>
                <a:spcPct val="100000"/>
              </a:lnSpc>
              <a:spcBef>
                <a:spcPts val="0"/>
              </a:spcBef>
              <a:spcAft>
                <a:spcPts val="0"/>
              </a:spcAft>
              <a:buClr>
                <a:schemeClr val="dk1"/>
              </a:buClr>
              <a:buSzPts val="1100"/>
              <a:buFont typeface="Arial"/>
              <a:buNone/>
            </a:pPr>
            <a:r>
              <a:rPr lang="en-GB"/>
              <a:t>betrokkenheid by 'n onderwerp.</a:t>
            </a:r>
            <a:endParaRPr/>
          </a:p>
          <a:p>
            <a:pPr indent="0" lvl="0" marL="0" marR="0" rtl="0" algn="l">
              <a:lnSpc>
                <a:spcPct val="100000"/>
              </a:lnSpc>
              <a:spcBef>
                <a:spcPts val="0"/>
              </a:spcBef>
              <a:spcAft>
                <a:spcPts val="0"/>
              </a:spcAft>
              <a:buSzPts val="1100"/>
              <a:buNone/>
            </a:pPr>
            <a:r>
              <a:rPr lang="en-GB"/>
              <a:t>Om digitale tegnologieë binne te gebruik pedagogiese strategieë wat bevorder leerders se transversale vaardighede, diep denke en kreatiewe uitdrukking. Om leer oop te maak vir nuwe, werklike kontekste, wat leerders hulself by praktiese aktiwiteite, wetenskaplike ondersoek of komplekse probleemoplossing betrek, of op ander maniere leerders se aktiewe betrokkenheid by komplekse vakaangeleenthede verhoog.</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p:nvPr/>
        </p:nvSpPr>
        <p:spPr>
          <a:xfrm>
            <a:off x="0" y="1437147"/>
            <a:ext cx="9144000" cy="3828600"/>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9" name="Google Shape;219;p33"/>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06 Fasilitering van leerders se digitale bevoegdheid</a:t>
            </a:r>
            <a:endParaRPr b="1" i="0" sz="2400" u="none" cap="none" strike="noStrike">
              <a:solidFill>
                <a:srgbClr val="304A9D"/>
              </a:solidFill>
              <a:latin typeface="Verdana"/>
              <a:ea typeface="Verdana"/>
              <a:cs typeface="Verdana"/>
              <a:sym typeface="Verdana"/>
            </a:endParaRPr>
          </a:p>
        </p:txBody>
      </p:sp>
      <p:sp>
        <p:nvSpPr>
          <p:cNvPr id="220" name="Google Shape;220;p33"/>
          <p:cNvSpPr txBox="1"/>
          <p:nvPr/>
        </p:nvSpPr>
        <p:spPr>
          <a:xfrm>
            <a:off x="173860" y="2123303"/>
            <a:ext cx="3528900" cy="340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Inligting en mediageletterdheid</a:t>
            </a:r>
            <a:endParaRPr b="1" sz="1100"/>
          </a:p>
          <a:p>
            <a:pPr indent="0" lvl="0" marL="0" marR="0" rtl="0" algn="l">
              <a:lnSpc>
                <a:spcPct val="100000"/>
              </a:lnSpc>
              <a:spcBef>
                <a:spcPts val="0"/>
              </a:spcBef>
              <a:spcAft>
                <a:spcPts val="0"/>
              </a:spcAft>
              <a:buClr>
                <a:schemeClr val="dk1"/>
              </a:buClr>
              <a:buSzPts val="1100"/>
              <a:buFont typeface="Arial"/>
              <a:buNone/>
            </a:pPr>
            <a:r>
              <a:rPr lang="en-GB" sz="1100"/>
              <a:t>Om leeraktiwiteite, opdragte en assesserings te inkorporeer wat van leerders vereis om inligtingsbehoeftes te artikuleer; om inligting en hulpbronne in digitale omgewings te vind; om inligting te organiseer, verwerk, ontleed en interpreteer; en om die geloofwaardigheid en betroubaarheid van inligting en sy bronne te vergelyk en krities te evalueer.</a:t>
            </a:r>
            <a:endParaRPr sz="1100"/>
          </a:p>
          <a:p>
            <a:pPr indent="0" lvl="0" marL="0" marR="0" rtl="0" algn="l">
              <a:lnSpc>
                <a:spcPct val="100000"/>
              </a:lnSpc>
              <a:spcBef>
                <a:spcPts val="0"/>
              </a:spcBef>
              <a:spcAft>
                <a:spcPts val="0"/>
              </a:spcAft>
              <a:buNone/>
            </a:pPr>
            <a:r>
              <a:t/>
            </a:r>
            <a:endParaRPr b="1" sz="1100"/>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lang="en-GB" sz="1100"/>
              <a:t>Digitale kommunikasie en samewerking</a:t>
            </a:r>
            <a:endParaRPr b="1" sz="1100"/>
          </a:p>
          <a:p>
            <a:pPr indent="0" lvl="0" marL="0" marR="0" rtl="0" algn="l">
              <a:lnSpc>
                <a:spcPct val="100000"/>
              </a:lnSpc>
              <a:spcBef>
                <a:spcPts val="0"/>
              </a:spcBef>
              <a:spcAft>
                <a:spcPts val="0"/>
              </a:spcAft>
              <a:buClr>
                <a:schemeClr val="dk1"/>
              </a:buClr>
              <a:buSzPts val="1100"/>
              <a:buFont typeface="Arial"/>
              <a:buNone/>
            </a:pPr>
            <a:r>
              <a:rPr lang="en-GB" sz="1100"/>
              <a:t>Om leeraktiwiteite, opdragte en assesserings te inkorporeer wat van leerders vereis om effektief en verantwoordelik digitale tegnologie vir kommunikasie, samewerking en burgerlike deelname te gebruik.</a:t>
            </a:r>
            <a:endParaRPr sz="1100"/>
          </a:p>
          <a:p>
            <a:pPr indent="0" lvl="0" marL="0" marR="0" rtl="0" algn="l">
              <a:lnSpc>
                <a:spcPct val="100000"/>
              </a:lnSpc>
              <a:spcBef>
                <a:spcPts val="0"/>
              </a:spcBef>
              <a:spcAft>
                <a:spcPts val="0"/>
              </a:spcAft>
              <a:buNone/>
            </a:pPr>
            <a:r>
              <a:t/>
            </a:r>
            <a:endParaRPr b="1" sz="1100"/>
          </a:p>
        </p:txBody>
      </p:sp>
      <p:sp>
        <p:nvSpPr>
          <p:cNvPr id="221" name="Google Shape;221;p33"/>
          <p:cNvSpPr txBox="1"/>
          <p:nvPr/>
        </p:nvSpPr>
        <p:spPr>
          <a:xfrm>
            <a:off x="5186185" y="1590545"/>
            <a:ext cx="3761400" cy="374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GB" sz="1100"/>
              <a:t>Skep van digitale inhoud</a:t>
            </a:r>
            <a:endParaRPr b="1" sz="1100"/>
          </a:p>
          <a:p>
            <a:pPr indent="0" lvl="0" marL="0" marR="0" rtl="0" algn="l">
              <a:lnSpc>
                <a:spcPct val="100000"/>
              </a:lnSpc>
              <a:spcBef>
                <a:spcPts val="0"/>
              </a:spcBef>
              <a:spcAft>
                <a:spcPts val="0"/>
              </a:spcAft>
              <a:buClr>
                <a:schemeClr val="dk1"/>
              </a:buClr>
              <a:buSzPts val="1100"/>
              <a:buFont typeface="Arial"/>
              <a:buNone/>
            </a:pPr>
            <a:r>
              <a:rPr lang="en-GB" sz="1100"/>
              <a:t>Om leeraktiwiteite, opdragte en assesserings te inkorporeer wat van leerders vereis om hulself op digitale wyse uit te druk, en om digitale inhoud in verskillende formate te wysig en te skep. Om leerders te leer hoe kopiereg en lisensies van toepassing is op digitale inhoud, hoe om bronne te verwys en lisensies toe te ken.</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Clr>
                <a:schemeClr val="dk1"/>
              </a:buClr>
              <a:buSzPts val="1100"/>
              <a:buFont typeface="Arial"/>
              <a:buNone/>
            </a:pPr>
            <a:r>
              <a:rPr b="1" lang="en-GB" sz="1100"/>
              <a:t>Verantwoordelike gebruik</a:t>
            </a:r>
            <a:endParaRPr b="1" sz="1100"/>
          </a:p>
          <a:p>
            <a:pPr indent="0" lvl="0" marL="0" marR="0" rtl="0" algn="l">
              <a:lnSpc>
                <a:spcPct val="100000"/>
              </a:lnSpc>
              <a:spcBef>
                <a:spcPts val="0"/>
              </a:spcBef>
              <a:spcAft>
                <a:spcPts val="0"/>
              </a:spcAft>
              <a:buClr>
                <a:schemeClr val="dk1"/>
              </a:buClr>
              <a:buSzPts val="1100"/>
              <a:buFont typeface="Arial"/>
              <a:buNone/>
            </a:pPr>
            <a:r>
              <a:rPr lang="en-GB" sz="1100"/>
              <a:t>Om maatreëls te tref om leerders se fisiese, sielkundige en sosiale welstand te verseker terwyl hulle digitale tegnologieë gebruik. Om leerders te bemagtig om risiko's te bestuur en digitale tegnologieë veilig en verantwoordelik te gebruik.</a:t>
            </a:r>
            <a:endParaRPr sz="1100"/>
          </a:p>
          <a:p>
            <a:pPr indent="0" lvl="0" marL="0" marR="0" rtl="0" algn="l">
              <a:lnSpc>
                <a:spcPct val="100000"/>
              </a:lnSpc>
              <a:spcBef>
                <a:spcPts val="0"/>
              </a:spcBef>
              <a:spcAft>
                <a:spcPts val="0"/>
              </a:spcAft>
              <a:buClr>
                <a:schemeClr val="dk1"/>
              </a:buClr>
              <a:buSzPts val="1100"/>
              <a:buFont typeface="Arial"/>
              <a:buNone/>
            </a:pPr>
            <a:r>
              <a:t/>
            </a:r>
            <a:endParaRPr b="1" sz="1100"/>
          </a:p>
          <a:p>
            <a:pPr indent="0" lvl="0" marL="0" marR="0" rtl="0" algn="l">
              <a:lnSpc>
                <a:spcPct val="100000"/>
              </a:lnSpc>
              <a:spcBef>
                <a:spcPts val="0"/>
              </a:spcBef>
              <a:spcAft>
                <a:spcPts val="0"/>
              </a:spcAft>
              <a:buClr>
                <a:schemeClr val="dk1"/>
              </a:buClr>
              <a:buSzPts val="1100"/>
              <a:buFont typeface="Arial"/>
              <a:buNone/>
            </a:pPr>
            <a:r>
              <a:rPr b="1" lang="en-GB" sz="1100"/>
              <a:t>Digitale probleemoplossing</a:t>
            </a:r>
            <a:endParaRPr b="1" sz="1100"/>
          </a:p>
          <a:p>
            <a:pPr indent="0" lvl="0" marL="0" marR="0" rtl="0" algn="l">
              <a:lnSpc>
                <a:spcPct val="100000"/>
              </a:lnSpc>
              <a:spcBef>
                <a:spcPts val="0"/>
              </a:spcBef>
              <a:spcAft>
                <a:spcPts val="0"/>
              </a:spcAft>
              <a:buClr>
                <a:schemeClr val="dk1"/>
              </a:buClr>
              <a:buSzPts val="1100"/>
              <a:buFont typeface="Arial"/>
              <a:buNone/>
            </a:pPr>
            <a:r>
              <a:rPr lang="en-GB" sz="1100"/>
              <a:t>Om leeraktiwiteite, opdragte en assesserings te inkorporeer wat van leerders vereis om tegniese probleme te identifiseer en op te los, of om tegnologiese kennis kreatief na nuwe situasies oor te dra.</a:t>
            </a:r>
            <a:endParaRPr sz="1100"/>
          </a:p>
          <a:p>
            <a:pPr indent="0" lvl="0" marL="0" marR="0" rtl="0" algn="l">
              <a:lnSpc>
                <a:spcPct val="100000"/>
              </a:lnSpc>
              <a:spcBef>
                <a:spcPts val="0"/>
              </a:spcBef>
              <a:spcAft>
                <a:spcPts val="0"/>
              </a:spcAft>
              <a:buNone/>
            </a:pPr>
            <a:r>
              <a:t/>
            </a:r>
            <a:endParaRPr b="1" sz="1100"/>
          </a:p>
        </p:txBody>
      </p:sp>
      <p:pic>
        <p:nvPicPr>
          <p:cNvPr id="222" name="Google Shape;222;p33"/>
          <p:cNvPicPr preferRelativeResize="0"/>
          <p:nvPr/>
        </p:nvPicPr>
        <p:blipFill rotWithShape="1">
          <a:blip r:embed="rId3">
            <a:alphaModFix/>
          </a:blip>
          <a:srcRect b="0" l="0" r="0" t="0"/>
          <a:stretch/>
        </p:blipFill>
        <p:spPr>
          <a:xfrm>
            <a:off x="217677" y="1659198"/>
            <a:ext cx="1146039" cy="426628"/>
          </a:xfrm>
          <a:prstGeom prst="rect">
            <a:avLst/>
          </a:prstGeom>
          <a:noFill/>
          <a:ln>
            <a:noFill/>
          </a:ln>
        </p:spPr>
      </p:pic>
      <p:pic>
        <p:nvPicPr>
          <p:cNvPr id="223" name="Google Shape;223;p33"/>
          <p:cNvPicPr preferRelativeResize="0"/>
          <p:nvPr/>
        </p:nvPicPr>
        <p:blipFill rotWithShape="1">
          <a:blip r:embed="rId4">
            <a:alphaModFix/>
          </a:blip>
          <a:srcRect b="0" l="0" r="0" t="0"/>
          <a:stretch/>
        </p:blipFill>
        <p:spPr>
          <a:xfrm>
            <a:off x="234412" y="3571696"/>
            <a:ext cx="1112579" cy="593933"/>
          </a:xfrm>
          <a:prstGeom prst="rect">
            <a:avLst/>
          </a:prstGeom>
          <a:noFill/>
          <a:ln>
            <a:noFill/>
          </a:ln>
        </p:spPr>
      </p:pic>
      <p:pic>
        <p:nvPicPr>
          <p:cNvPr id="224" name="Google Shape;224;p33"/>
          <p:cNvPicPr preferRelativeResize="0"/>
          <p:nvPr/>
        </p:nvPicPr>
        <p:blipFill rotWithShape="1">
          <a:blip r:embed="rId5">
            <a:alphaModFix/>
          </a:blip>
          <a:srcRect b="0" l="0" r="0" t="0"/>
          <a:stretch/>
        </p:blipFill>
        <p:spPr>
          <a:xfrm>
            <a:off x="4187900" y="1659203"/>
            <a:ext cx="869236" cy="614612"/>
          </a:xfrm>
          <a:prstGeom prst="rect">
            <a:avLst/>
          </a:prstGeom>
          <a:noFill/>
          <a:ln>
            <a:noFill/>
          </a:ln>
        </p:spPr>
      </p:pic>
      <p:pic>
        <p:nvPicPr>
          <p:cNvPr id="225" name="Google Shape;225;p33"/>
          <p:cNvPicPr preferRelativeResize="0"/>
          <p:nvPr/>
        </p:nvPicPr>
        <p:blipFill rotWithShape="1">
          <a:blip r:embed="rId6">
            <a:alphaModFix/>
          </a:blip>
          <a:srcRect b="0" l="0" r="0" t="0"/>
          <a:stretch/>
        </p:blipFill>
        <p:spPr>
          <a:xfrm>
            <a:off x="4138282" y="3027326"/>
            <a:ext cx="960906" cy="544372"/>
          </a:xfrm>
          <a:prstGeom prst="rect">
            <a:avLst/>
          </a:prstGeom>
          <a:noFill/>
          <a:ln>
            <a:noFill/>
          </a:ln>
        </p:spPr>
      </p:pic>
      <p:pic>
        <p:nvPicPr>
          <p:cNvPr id="226" name="Google Shape;226;p33"/>
          <p:cNvPicPr preferRelativeResize="0"/>
          <p:nvPr/>
        </p:nvPicPr>
        <p:blipFill rotWithShape="1">
          <a:blip r:embed="rId7">
            <a:alphaModFix/>
          </a:blip>
          <a:srcRect b="0" l="0" r="0" t="0"/>
          <a:stretch/>
        </p:blipFill>
        <p:spPr>
          <a:xfrm>
            <a:off x="4044812" y="4055003"/>
            <a:ext cx="1009720" cy="658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chemeClr val="lt1"/>
                </a:solidFill>
                <a:latin typeface="Verdana"/>
                <a:ea typeface="Verdana"/>
                <a:cs typeface="Verdana"/>
                <a:sym typeface="Verdana"/>
              </a:rPr>
              <a:t>Verwysings</a:t>
            </a:r>
            <a:endParaRPr b="1" i="0" sz="2400" u="none" cap="none" strike="noStrike">
              <a:solidFill>
                <a:schemeClr val="lt1"/>
              </a:solidFill>
              <a:latin typeface="Verdana"/>
              <a:ea typeface="Verdana"/>
              <a:cs typeface="Verdana"/>
              <a:sym typeface="Verdana"/>
            </a:endParaRPr>
          </a:p>
        </p:txBody>
      </p:sp>
      <p:sp>
        <p:nvSpPr>
          <p:cNvPr id="232" name="Google Shape;232;p34"/>
          <p:cNvSpPr txBox="1"/>
          <p:nvPr/>
        </p:nvSpPr>
        <p:spPr>
          <a:xfrm>
            <a:off x="254724" y="1705450"/>
            <a:ext cx="6614611" cy="326406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and Brecko, B., editor(s), Ferrari, A., </a:t>
            </a:r>
            <a:r>
              <a:rPr b="1" i="0" lang="en-GB" sz="1200" u="none" cap="none" strike="noStrike">
                <a:solidFill>
                  <a:srgbClr val="000000"/>
                </a:solidFill>
                <a:latin typeface="Arial"/>
                <a:ea typeface="Arial"/>
                <a:cs typeface="Arial"/>
                <a:sym typeface="Arial"/>
              </a:rPr>
              <a:t>DIGCOMP</a:t>
            </a:r>
            <a:r>
              <a:rPr b="0" i="0" lang="en-GB" sz="1200" u="none" cap="none" strike="noStrike">
                <a:solidFill>
                  <a:srgbClr val="000000"/>
                </a:solidFill>
                <a:latin typeface="Arial"/>
                <a:ea typeface="Arial"/>
                <a:cs typeface="Arial"/>
                <a:sym typeface="Arial"/>
              </a:rPr>
              <a:t>: A Framework for Developing and Understanding Digital Competence in Europe, Publications Office of the European Union, Luxembourg, 2013, ISBN 978-92-79-31465-0, doi:10.2788/52966, JRC83167</a:t>
            </a:r>
            <a:r>
              <a:rPr b="0" i="0" lang="en-GB" sz="1200" u="none" cap="none" strike="noStrike">
                <a:solidFill>
                  <a:schemeClr val="dk1"/>
                </a:solidFill>
                <a:highlight>
                  <a:srgbClr val="FFFFFF"/>
                </a:highlight>
                <a:latin typeface="Verdana"/>
                <a:ea typeface="Verdana"/>
                <a:cs typeface="Verdana"/>
                <a:sym typeface="Verdana"/>
              </a:rPr>
              <a:t>; </a:t>
            </a:r>
            <a:r>
              <a:rPr b="0" i="0" lang="en-GB" sz="1200" u="sng" cap="none" strike="noStrike">
                <a:solidFill>
                  <a:schemeClr val="hlink"/>
                </a:solidFill>
                <a:highlight>
                  <a:srgbClr val="FFFFFF"/>
                </a:highlight>
                <a:latin typeface="Verdana"/>
                <a:ea typeface="Verdana"/>
                <a:cs typeface="Verdana"/>
                <a:sym typeface="Verdana"/>
                <a:hlinkClick r:id="rId3"/>
              </a:rPr>
              <a:t>https://publications.jrc.ec.europa.eu/repository/handle/JRC83167</a:t>
            </a:r>
            <a:r>
              <a:rPr b="0" i="0" lang="en-GB" sz="1200" u="none" cap="none" strike="noStrike">
                <a:solidFill>
                  <a:schemeClr val="dk1"/>
                </a:solidFill>
                <a:highlight>
                  <a:srgbClr val="FFFFFF"/>
                </a:highlight>
                <a:latin typeface="Verdana"/>
                <a:ea typeface="Verdana"/>
                <a:cs typeface="Verdana"/>
                <a:sym typeface="Verdana"/>
              </a:rPr>
              <a:t> </a:t>
            </a:r>
            <a:endParaRPr b="0" i="0" sz="1200" u="none" cap="none" strike="noStrike">
              <a:solidFill>
                <a:schemeClr val="dk1"/>
              </a:solidFill>
              <a:highlight>
                <a:srgbClr val="FFFFFF"/>
              </a:highlight>
              <a:latin typeface="Verdana"/>
              <a:ea typeface="Verdana"/>
              <a:cs typeface="Verdana"/>
              <a:sym typeface="Verdana"/>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Council Recommendation of 22 May 2018 on key competences for lifelong learning, ST/9009/2018/INIT; The Official Journal 2018/C 189/01: </a:t>
            </a:r>
            <a:r>
              <a:rPr b="0" i="0" lang="en-GB" sz="1200" u="sng" cap="none" strike="noStrike">
                <a:solidFill>
                  <a:schemeClr val="hlink"/>
                </a:solidFill>
                <a:latin typeface="Arial"/>
                <a:ea typeface="Arial"/>
                <a:cs typeface="Arial"/>
                <a:sym typeface="Arial"/>
                <a:hlinkClick r:id="rId4"/>
              </a:rPr>
              <a:t>https://eur-lex.europa.eu/legal-content/EN/TXT/?uri=OJ%3AC%3A2018 %3A189 %3ATOC</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Carretero Gomez, S., Vuorikari, R. and Punie, Y., </a:t>
            </a:r>
            <a:r>
              <a:rPr b="1" i="0" lang="en-GB" sz="1200" u="none" cap="none" strike="noStrike">
                <a:solidFill>
                  <a:srgbClr val="000000"/>
                </a:solidFill>
                <a:latin typeface="Arial"/>
                <a:ea typeface="Arial"/>
                <a:cs typeface="Arial"/>
                <a:sym typeface="Arial"/>
              </a:rPr>
              <a:t>DigComp 2.1</a:t>
            </a:r>
            <a:r>
              <a:rPr b="0" i="0" lang="en-GB" sz="1200" u="none" cap="none" strike="noStrike">
                <a:solidFill>
                  <a:srgbClr val="000000"/>
                </a:solidFill>
                <a:latin typeface="Arial"/>
                <a:ea typeface="Arial"/>
                <a:cs typeface="Arial"/>
                <a:sym typeface="Arial"/>
              </a:rPr>
              <a:t>: The Digital Competence Framework for Citizens with eight proficiency levels and examples of use, Publications Office of the European Union, Luxembourg, 2017, ISBN 978-92-79-68006-9 (pdf), JRC106281.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Learning to swim in the Digital Ocean (poster): </a:t>
            </a:r>
            <a:r>
              <a:rPr b="0" i="0" lang="en-GB" sz="1200" u="sng" cap="none" strike="noStrike">
                <a:solidFill>
                  <a:schemeClr val="hlink"/>
                </a:solidFill>
                <a:latin typeface="Arial"/>
                <a:ea typeface="Arial"/>
                <a:cs typeface="Arial"/>
                <a:sym typeface="Arial"/>
                <a:hlinkClick r:id="rId5"/>
              </a:rPr>
              <a:t>https://joint-research-centre.ec.europa.eu/system/files/2017-05/digcomp-framework-poster-af-ok.pdf</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chemeClr val="lt1"/>
                </a:solidFill>
                <a:latin typeface="Verdana"/>
                <a:ea typeface="Verdana"/>
                <a:cs typeface="Verdana"/>
                <a:sym typeface="Verdana"/>
              </a:rPr>
              <a:t>Verwysings</a:t>
            </a:r>
            <a:endParaRPr b="1" i="0" sz="2400" u="none" cap="none" strike="noStrike">
              <a:solidFill>
                <a:schemeClr val="lt1"/>
              </a:solidFill>
              <a:latin typeface="Verdana"/>
              <a:ea typeface="Verdana"/>
              <a:cs typeface="Verdana"/>
              <a:sym typeface="Verdana"/>
            </a:endParaRPr>
          </a:p>
        </p:txBody>
      </p:sp>
      <p:sp>
        <p:nvSpPr>
          <p:cNvPr id="238" name="Google Shape;238;p35"/>
          <p:cNvSpPr txBox="1"/>
          <p:nvPr/>
        </p:nvSpPr>
        <p:spPr>
          <a:xfrm>
            <a:off x="254724" y="1705450"/>
            <a:ext cx="6614611" cy="2597476"/>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Vuorikari, R., Kluzer, S. and Punie, Y., </a:t>
            </a:r>
            <a:r>
              <a:rPr b="1" i="0" lang="en-GB" sz="1200" u="none" cap="none" strike="noStrike">
                <a:solidFill>
                  <a:srgbClr val="000000"/>
                </a:solidFill>
                <a:latin typeface="Arial"/>
                <a:ea typeface="Arial"/>
                <a:cs typeface="Arial"/>
                <a:sym typeface="Arial"/>
              </a:rPr>
              <a:t>DigComp 2.2</a:t>
            </a:r>
            <a:r>
              <a:rPr b="0" i="0" lang="en-GB" sz="1200" u="none" cap="none" strike="noStrike">
                <a:solidFill>
                  <a:srgbClr val="000000"/>
                </a:solidFill>
                <a:latin typeface="Arial"/>
                <a:ea typeface="Arial"/>
                <a:cs typeface="Arial"/>
                <a:sym typeface="Arial"/>
              </a:rPr>
              <a:t>: The Digital Competence Framework for Citizens - With new examples of knowledge, skills and attitudes, Publications Office of the European Union, Luxembourg, 2022, ISBN 978-92-76-48882-8 (online), JRC128415: </a:t>
            </a:r>
            <a:r>
              <a:rPr b="0" i="0" lang="en-GB" sz="1200" u="sng" cap="none" strike="noStrike">
                <a:solidFill>
                  <a:schemeClr val="hlink"/>
                </a:solidFill>
                <a:latin typeface="Arial"/>
                <a:ea typeface="Arial"/>
                <a:cs typeface="Arial"/>
                <a:sym typeface="Arial"/>
                <a:hlinkClick r:id="rId3"/>
              </a:rPr>
              <a:t>https://publications.jrc.ec.europa.eu/repository/handle/JRC128415</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editor(s), Redecker, C., European Framework for the Digital Competence of Educators: </a:t>
            </a:r>
            <a:r>
              <a:rPr b="1" i="0" lang="en-GB" sz="1200" u="none" cap="none" strike="noStrike">
                <a:solidFill>
                  <a:srgbClr val="000000"/>
                </a:solidFill>
                <a:latin typeface="Arial"/>
                <a:ea typeface="Arial"/>
                <a:cs typeface="Arial"/>
                <a:sym typeface="Arial"/>
              </a:rPr>
              <a:t>DigCompEdu</a:t>
            </a:r>
            <a:r>
              <a:rPr b="0" i="0" lang="en-GB" sz="1200" u="none" cap="none" strike="noStrike">
                <a:solidFill>
                  <a:srgbClr val="000000"/>
                </a:solidFill>
                <a:latin typeface="Arial"/>
                <a:ea typeface="Arial"/>
                <a:cs typeface="Arial"/>
                <a:sym typeface="Arial"/>
              </a:rPr>
              <a:t>, Publications Office of the European Union, Luxembourg, 2017, ISBN 978-92-79-73494-6 (pdf), JRC107466: </a:t>
            </a:r>
            <a:r>
              <a:rPr b="0" i="0" lang="en-GB" sz="1200" u="sng" cap="none" strike="noStrike">
                <a:solidFill>
                  <a:schemeClr val="hlink"/>
                </a:solidFill>
                <a:latin typeface="Arial"/>
                <a:ea typeface="Arial"/>
                <a:cs typeface="Arial"/>
                <a:sym typeface="Arial"/>
                <a:hlinkClick r:id="rId4"/>
              </a:rPr>
              <a:t>https://publications.jrc.ec.europa.eu/repository/handle/JRC107466</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4" name="Google Shape;244;p36"/>
          <p:cNvPicPr preferRelativeResize="0"/>
          <p:nvPr/>
        </p:nvPicPr>
        <p:blipFill rotWithShape="1">
          <a:blip r:embed="rId3">
            <a:alphaModFix/>
          </a:blip>
          <a:srcRect b="0" l="0" r="0" t="0"/>
          <a:stretch/>
        </p:blipFill>
        <p:spPr>
          <a:xfrm>
            <a:off x="0" y="0"/>
            <a:ext cx="9144000" cy="1828800"/>
          </a:xfrm>
          <a:prstGeom prst="rect">
            <a:avLst/>
          </a:prstGeom>
          <a:noFill/>
          <a:ln>
            <a:noFill/>
          </a:ln>
        </p:spPr>
      </p:pic>
      <p:sp>
        <p:nvSpPr>
          <p:cNvPr id="245" name="Google Shape;245;p36"/>
          <p:cNvSpPr txBox="1"/>
          <p:nvPr>
            <p:ph idx="4294967295" type="ctrTitle"/>
          </p:nvPr>
        </p:nvSpPr>
        <p:spPr>
          <a:xfrm>
            <a:off x="1445243" y="917825"/>
            <a:ext cx="5903400" cy="101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GB" sz="3300">
                <a:solidFill>
                  <a:srgbClr val="304A9D"/>
                </a:solidFill>
                <a:highlight>
                  <a:srgbClr val="FFFFFF"/>
                </a:highlight>
                <a:latin typeface="Verdana"/>
                <a:ea typeface="Verdana"/>
                <a:cs typeface="Verdana"/>
                <a:sym typeface="Verdana"/>
              </a:rPr>
              <a:t>Vrae?</a:t>
            </a:r>
            <a:endParaRPr b="1" i="0" sz="3300" u="none" cap="none" strike="noStrike">
              <a:solidFill>
                <a:srgbClr val="304A9D"/>
              </a:solidFill>
              <a:latin typeface="Verdana"/>
              <a:ea typeface="Verdana"/>
              <a:cs typeface="Verdana"/>
              <a:sym typeface="Verdana"/>
            </a:endParaRPr>
          </a:p>
        </p:txBody>
      </p:sp>
      <p:pic>
        <p:nvPicPr>
          <p:cNvPr id="246" name="Google Shape;246;p36"/>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247" name="Google Shape;247;p36"/>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248" name="Google Shape;248;p36"/>
          <p:cNvSpPr txBox="1"/>
          <p:nvPr/>
        </p:nvSpPr>
        <p:spPr>
          <a:xfrm>
            <a:off x="533400" y="4433100"/>
            <a:ext cx="8235300" cy="869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lang="en-GB" sz="1000">
                <a:solidFill>
                  <a:srgbClr val="666666"/>
                </a:solidFill>
                <a:latin typeface="Verdana"/>
                <a:ea typeface="Verdana"/>
                <a:cs typeface="Verdana"/>
                <a:sym typeface="Verdana"/>
              </a:rPr>
              <a:t>Die YDML-projek is befonds met ondersteuning van die Europese Kommissie in die rame van die Erasmus+-program, KA2 (verw. No 608788-EPP-1-2019-1-BG-EPPKA2-CBY-ACPALA). Hierdie publikasie weerspieël slegs die menings van die outeur, en die Kommissie kan nie verantwoordelik gehou word vir enige gebruik wat gemaak mag word van die inligting daarin vervat nie.</a:t>
            </a:r>
            <a:endParaRPr b="0" i="0" sz="1000" u="none" cap="none" strike="noStrike">
              <a:solidFill>
                <a:srgbClr val="666666"/>
              </a:solidFill>
              <a:latin typeface="Verdana"/>
              <a:ea typeface="Verdana"/>
              <a:cs typeface="Verdana"/>
              <a:sym typeface="Verdana"/>
            </a:endParaRPr>
          </a:p>
        </p:txBody>
      </p:sp>
      <p:sp>
        <p:nvSpPr>
          <p:cNvPr id="249" name="Google Shape;249;p36"/>
          <p:cNvSpPr txBox="1"/>
          <p:nvPr/>
        </p:nvSpPr>
        <p:spPr>
          <a:xfrm>
            <a:off x="3233400" y="1534025"/>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250" name="Google Shape;250;p36"/>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251" name="Google Shape;251;p36"/>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252" name="Google Shape;252;p36"/>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GB"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Share</a:t>
            </a:r>
            <a:r>
              <a:rPr b="0" i="0" lang="en-GB"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Adapt</a:t>
            </a:r>
            <a:r>
              <a:rPr b="0" i="0" lang="en-GB"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4294967295" type="ctrTitle"/>
          </p:nvPr>
        </p:nvSpPr>
        <p:spPr>
          <a:xfrm>
            <a:off x="235500" y="849598"/>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76" name="Google Shape;76;p15"/>
          <p:cNvSpPr txBox="1"/>
          <p:nvPr/>
        </p:nvSpPr>
        <p:spPr>
          <a:xfrm>
            <a:off x="235500" y="1350755"/>
            <a:ext cx="7979700" cy="6459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None/>
            </a:pPr>
            <a:r>
              <a:rPr lang="en-GB"/>
              <a:t>Digitale Bevoegdheidsraamwerk vir Burgers (DigComp) bied 'n algemene begrip van wat digitale bevoegdheid is:</a:t>
            </a:r>
            <a:endParaRPr/>
          </a:p>
        </p:txBody>
      </p:sp>
      <p:sp>
        <p:nvSpPr>
          <p:cNvPr id="77" name="Google Shape;77;p15"/>
          <p:cNvSpPr/>
          <p:nvPr/>
        </p:nvSpPr>
        <p:spPr>
          <a:xfrm>
            <a:off x="1876789" y="2026551"/>
            <a:ext cx="5238021"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GB" sz="1400" u="none" cap="none" strike="noStrike">
                <a:solidFill>
                  <a:srgbClr val="000000"/>
                </a:solidFill>
                <a:latin typeface="Arial"/>
                <a:ea typeface="Arial"/>
                <a:cs typeface="Arial"/>
                <a:sym typeface="Arial"/>
              </a:rPr>
              <a:t>“Digital Competence can be broadly defined as the confident, critical and creative use of ICT to achieve goals related to work, employability, learning, leisure, inclusion and/or participation in society. Digital competence is a transversal key competence which, as such, enables us to acquire other key competences (e.g. language, mathematics, learning to learn, cultural awareness). It is related to many of the 21st Century skills which should be acquired by all citizens, to ensure their active participation in society and the economy.”</a:t>
            </a:r>
            <a:endParaRPr/>
          </a:p>
          <a:p>
            <a:pPr indent="0" lvl="0" marL="0" marR="0" rtl="0" algn="l">
              <a:lnSpc>
                <a:spcPct val="100000"/>
              </a:lnSpc>
              <a:spcBef>
                <a:spcPts val="0"/>
              </a:spcBef>
              <a:spcAft>
                <a:spcPts val="0"/>
              </a:spcAft>
              <a:buNone/>
            </a:pPr>
            <a:r>
              <a:t/>
            </a:r>
            <a:endParaRPr b="0" i="1"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GB" sz="900" u="none" cap="none" strike="noStrike">
                <a:solidFill>
                  <a:srgbClr val="000000"/>
                </a:solidFill>
                <a:latin typeface="Arial"/>
                <a:ea typeface="Arial"/>
                <a:cs typeface="Arial"/>
                <a:sym typeface="Arial"/>
              </a:rPr>
              <a:t>DIGCOMP: A Framework for Developing and Understanding Digital Competence in Europe, Publications Office of the European Union, Luxembourg, 2013, ISBN 978-92-79-31465-0, doi:10.2788/52966, JRC83167.</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83" name="Google Shape;83;p16"/>
          <p:cNvSpPr txBox="1"/>
          <p:nvPr/>
        </p:nvSpPr>
        <p:spPr>
          <a:xfrm>
            <a:off x="264528" y="1375054"/>
            <a:ext cx="7330200" cy="33186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None/>
            </a:pPr>
            <a:r>
              <a:rPr lang="en-GB"/>
              <a:t>Die DigComp-projek word sedert 2010 deur die Joint Research Centre (JRC) namens die Europese Kommissie uitgevoer;</a:t>
            </a:r>
            <a:endParaRPr/>
          </a:p>
          <a:p>
            <a:pPr indent="0" lvl="0" marL="0" marR="0" rtl="0" algn="l">
              <a:lnSpc>
                <a:spcPct val="114000"/>
              </a:lnSpc>
              <a:spcBef>
                <a:spcPts val="600"/>
              </a:spcBef>
              <a:spcAft>
                <a:spcPts val="0"/>
              </a:spcAft>
              <a:buNone/>
            </a:pPr>
            <a:r>
              <a:rPr lang="en-GB"/>
              <a:t>In 2013, na 'n wye konsultasie met belanghebbendes, het JRC die verslag "DIGCOMP: A Framework for Developing and Understanding Digital Competence in Europe" gepubliseer, wat bevat:</a:t>
            </a:r>
            <a:endParaRPr/>
          </a:p>
          <a:p>
            <a:pPr indent="-285750" lvl="0" marL="285750" marR="0" rtl="0" algn="l">
              <a:lnSpc>
                <a:spcPct val="114000"/>
              </a:lnSpc>
              <a:spcBef>
                <a:spcPts val="600"/>
              </a:spcBef>
              <a:spcAft>
                <a:spcPts val="0"/>
              </a:spcAft>
              <a:buClr>
                <a:srgbClr val="000000"/>
              </a:buClr>
              <a:buSzPts val="1400"/>
              <a:buFont typeface="Arial"/>
              <a:buChar char="-"/>
            </a:pPr>
            <a:r>
              <a:rPr lang="en-GB"/>
              <a:t>gedetailleerde beskrywings van die vaardighede wat nodig is vir 'n persoon om vaardig te wees in digitale omgewings;</a:t>
            </a:r>
            <a:endParaRPr/>
          </a:p>
          <a:p>
            <a:pPr indent="-285750" lvl="0" marL="285750" marR="0" rtl="0" algn="l">
              <a:lnSpc>
                <a:spcPct val="114000"/>
              </a:lnSpc>
              <a:spcBef>
                <a:spcPts val="600"/>
              </a:spcBef>
              <a:spcAft>
                <a:spcPts val="0"/>
              </a:spcAft>
              <a:buClr>
                <a:srgbClr val="000000"/>
              </a:buClr>
              <a:buSzPts val="1400"/>
              <a:buFont typeface="Arial"/>
              <a:buChar char="-"/>
            </a:pPr>
            <a:r>
              <a:rPr lang="en-GB"/>
              <a:t>beskryf hulle in terme van </a:t>
            </a:r>
            <a:r>
              <a:rPr i="1" lang="en-GB"/>
              <a:t>kennis</a:t>
            </a:r>
            <a:r>
              <a:rPr lang="en-GB"/>
              <a:t>, </a:t>
            </a:r>
            <a:r>
              <a:rPr i="1" lang="en-GB"/>
              <a:t>vaardighede</a:t>
            </a:r>
            <a:r>
              <a:rPr lang="en-GB"/>
              <a:t> en </a:t>
            </a:r>
            <a:r>
              <a:rPr i="1" lang="en-GB"/>
              <a:t>gesindhede</a:t>
            </a:r>
            <a:r>
              <a:rPr lang="en-GB"/>
              <a:t>;</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lang="en-GB"/>
              <a:t>stel 3 vaardigheidsvlakke voor vir elke vaardigheid;</a:t>
            </a:r>
            <a:endParaRPr/>
          </a:p>
          <a:p>
            <a:pPr indent="-285750" lvl="0" marL="285750" marR="0" rtl="0" algn="l">
              <a:lnSpc>
                <a:spcPct val="114000"/>
              </a:lnSpc>
              <a:spcBef>
                <a:spcPts val="600"/>
              </a:spcBef>
              <a:spcAft>
                <a:spcPts val="0"/>
              </a:spcAft>
              <a:buClr>
                <a:srgbClr val="000000"/>
              </a:buClr>
              <a:buSzPts val="1400"/>
              <a:buFont typeface="Arial"/>
              <a:buChar char="-"/>
            </a:pPr>
            <a:r>
              <a:rPr lang="en-GB"/>
              <a:t>voorsien 'n selfevalueringsrooster vir die kartering van digitale bevoegdheidsvlakke;</a:t>
            </a:r>
            <a:endParaRPr/>
          </a:p>
          <a:p>
            <a:pPr indent="-285750" lvl="0" marL="285750" marR="0" rtl="0" algn="l">
              <a:lnSpc>
                <a:spcPct val="114000"/>
              </a:lnSpc>
              <a:spcBef>
                <a:spcPts val="600"/>
              </a:spcBef>
              <a:spcAft>
                <a:spcPts val="0"/>
              </a:spcAft>
              <a:buClr>
                <a:srgbClr val="000000"/>
              </a:buClr>
              <a:buSzPts val="1400"/>
              <a:buFont typeface="Arial"/>
              <a:buChar char="-"/>
            </a:pPr>
            <a:r>
              <a:rPr lang="en-GB"/>
              <a:t>relevansie van Digitale Bevoegdheid vir ander</a:t>
            </a:r>
            <a:r>
              <a:rPr b="0" i="0" lang="en-GB" sz="1400" u="none" cap="none" strike="noStrike">
                <a:solidFill>
                  <a:srgbClr val="000000"/>
                </a:solidFill>
                <a:latin typeface="Arial"/>
                <a:ea typeface="Arial"/>
                <a:cs typeface="Arial"/>
                <a:sym typeface="Arial"/>
              </a:rPr>
              <a:t> </a:t>
            </a:r>
            <a:r>
              <a:rPr b="0" i="0" lang="en-GB" sz="1400" u="sng" cap="none" strike="noStrike">
                <a:solidFill>
                  <a:schemeClr val="hlink"/>
                </a:solidFill>
                <a:latin typeface="Arial"/>
                <a:ea typeface="Arial"/>
                <a:cs typeface="Arial"/>
                <a:sym typeface="Arial"/>
                <a:hlinkClick r:id="rId3"/>
              </a:rPr>
              <a:t>Key Competences for Lifelong learning</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GB" sz="2400">
                <a:solidFill>
                  <a:srgbClr val="304A9D"/>
                </a:solidFill>
                <a:highlight>
                  <a:srgbClr val="FFFFFF"/>
                </a:highlight>
                <a:latin typeface="Verdana"/>
                <a:ea typeface="Verdana"/>
                <a:cs typeface="Verdana"/>
                <a:sym typeface="Verdana"/>
              </a:rPr>
              <a:t>DigComp - areas van digitale bevoegdheid</a:t>
            </a:r>
            <a:endParaRPr b="1" i="0" sz="2400" u="none" cap="none" strike="noStrike">
              <a:solidFill>
                <a:srgbClr val="304A9D"/>
              </a:solidFill>
              <a:highlight>
                <a:srgbClr val="FFFFFF"/>
              </a:highlight>
              <a:latin typeface="Verdana"/>
              <a:ea typeface="Verdana"/>
              <a:cs typeface="Verdana"/>
              <a:sym typeface="Verdana"/>
            </a:endParaRPr>
          </a:p>
        </p:txBody>
      </p:sp>
      <p:sp>
        <p:nvSpPr>
          <p:cNvPr id="89" name="Google Shape;89;p17"/>
          <p:cNvSpPr txBox="1"/>
          <p:nvPr/>
        </p:nvSpPr>
        <p:spPr>
          <a:xfrm>
            <a:off x="264528" y="1281029"/>
            <a:ext cx="7511700" cy="401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None/>
            </a:pPr>
            <a:r>
              <a:rPr lang="en-GB"/>
              <a:t>Die areas van digitale bevoegdheid is die volgende:</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1. </a:t>
            </a:r>
            <a:r>
              <a:rPr b="1" lang="en-GB"/>
              <a:t>Inligting: </a:t>
            </a:r>
            <a:r>
              <a:rPr lang="en-GB"/>
              <a:t>identifiseer, vind, herwin, berg, organiseer en ontleed digitale inligting, oordeel oor die relevansie en doel daarvan.</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2. </a:t>
            </a:r>
            <a:r>
              <a:rPr b="1" lang="en-GB"/>
              <a:t>Kommunikasie: </a:t>
            </a:r>
            <a:r>
              <a:rPr lang="en-GB"/>
              <a:t>kommunikeer in digitale omgewings, deel hulpbronne deur middel van aanlynhulpmiddels, skakel met ander en werk saam deur digitale hulpmiddels, interaksie met en neem deel aan gemeenskappe en netwerke, kruiskulturele bewustheid.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3.</a:t>
            </a:r>
            <a:r>
              <a:rPr lang="en-GB"/>
              <a:t> </a:t>
            </a:r>
            <a:r>
              <a:rPr b="1" lang="en-GB"/>
              <a:t>Inhoudskepping: </a:t>
            </a:r>
            <a:r>
              <a:rPr lang="en-GB"/>
              <a:t>Skep en redigeer nuwe inhoud (van woordverwerking tot beelde en video); vorige kennis en inhoud te integreer en heruit te bou; skep kreatiewe uitdrukkings, media-uitsette en programmering; intellektuele eiendomsregte en lisensies hanteer en toepas.</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4.</a:t>
            </a:r>
            <a:r>
              <a:rPr b="1" lang="en-GB"/>
              <a:t>Veiligheid</a:t>
            </a:r>
            <a:r>
              <a:rPr lang="en-GB"/>
              <a:t>: persoonlike beskerming, databeskerming, digitale identiteitbeskerming, sekuriteitsmaatreëls, veilige en volhoubare gebruik.</a:t>
            </a:r>
            <a:endParaRPr/>
          </a:p>
          <a:p>
            <a:pPr indent="0" lvl="0" marL="0" marR="0" rtl="0" algn="l">
              <a:lnSpc>
                <a:spcPct val="100000"/>
              </a:lnSpc>
              <a:spcBef>
                <a:spcPts val="600"/>
              </a:spcBef>
              <a:spcAft>
                <a:spcPts val="0"/>
              </a:spcAft>
              <a:buNone/>
            </a:pPr>
            <a:r>
              <a:rPr b="0" i="0" lang="en-GB" sz="1400" u="none" cap="none" strike="noStrike">
                <a:solidFill>
                  <a:srgbClr val="000000"/>
                </a:solidFill>
                <a:latin typeface="Arial"/>
                <a:ea typeface="Arial"/>
                <a:cs typeface="Arial"/>
                <a:sym typeface="Arial"/>
              </a:rPr>
              <a:t>5. </a:t>
            </a:r>
            <a:r>
              <a:rPr b="1" lang="en-GB"/>
              <a:t>Probleemoplossing: </a:t>
            </a:r>
            <a:r>
              <a:rPr lang="en-GB"/>
              <a:t>identifiseer digitale behoeftes en hulpbronne, neem ingeligte besluite oor wat die mees geskikte digitale hulpmiddels is volgens die doel of behoefte, los konseptuele probleme op deur digitale maniere, gebruik tegnologie kreatief, los tegniese probleme op, werk jou eie en ander se bevoegdhede.</a:t>
            </a:r>
            <a:r>
              <a:rPr b="0" i="0" lang="en-GB" sz="1200" u="none" cap="none" strike="noStrike">
                <a:solidFill>
                  <a:srgbClr val="000000"/>
                </a:solidFill>
                <a:latin typeface="Arial"/>
                <a:ea typeface="Arial"/>
                <a:cs typeface="Arial"/>
                <a:sym typeface="Arial"/>
              </a:rPr>
              <a:t> </a:t>
            </a:r>
            <a:endParaRPr/>
          </a:p>
        </p:txBody>
      </p:sp>
      <p:pic>
        <p:nvPicPr>
          <p:cNvPr id="90" name="Google Shape;90;p17"/>
          <p:cNvPicPr preferRelativeResize="0"/>
          <p:nvPr/>
        </p:nvPicPr>
        <p:blipFill rotWithShape="1">
          <a:blip r:embed="rId3">
            <a:alphaModFix/>
          </a:blip>
          <a:srcRect b="0" l="0" r="0" t="0"/>
          <a:stretch/>
        </p:blipFill>
        <p:spPr>
          <a:xfrm>
            <a:off x="7496569" y="906138"/>
            <a:ext cx="1288559" cy="11742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4294967295" type="ctrTitle"/>
          </p:nvPr>
        </p:nvSpPr>
        <p:spPr>
          <a:xfrm>
            <a:off x="761833" y="973595"/>
            <a:ext cx="7732461"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b="1" i="0" sz="2400" u="none" cap="none" strike="noStrike">
              <a:solidFill>
                <a:srgbClr val="304A9D"/>
              </a:solidFill>
              <a:latin typeface="Verdana"/>
              <a:ea typeface="Verdana"/>
              <a:cs typeface="Verdana"/>
              <a:sym typeface="Verdana"/>
            </a:endParaRPr>
          </a:p>
        </p:txBody>
      </p:sp>
      <p:sp>
        <p:nvSpPr>
          <p:cNvPr id="96" name="Google Shape;96;p18"/>
          <p:cNvSpPr txBox="1"/>
          <p:nvPr/>
        </p:nvSpPr>
        <p:spPr>
          <a:xfrm>
            <a:off x="761833" y="1509838"/>
            <a:ext cx="3748200" cy="21198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None/>
            </a:pPr>
            <a:r>
              <a:rPr b="0" i="0" lang="en-GB" sz="1400" u="none" cap="none" strike="noStrike">
                <a:solidFill>
                  <a:srgbClr val="000000"/>
                </a:solidFill>
                <a:latin typeface="Arial"/>
                <a:ea typeface="Arial"/>
                <a:cs typeface="Arial"/>
                <a:sym typeface="Arial"/>
              </a:rPr>
              <a:t>DigComp 2.1 (2017) </a:t>
            </a:r>
            <a:r>
              <a:rPr lang="en-GB"/>
              <a:t>is 'n verdere ontwikkeling van die Digitale Bevoegdheidsraamwerk vir Burgers.</a:t>
            </a:r>
            <a:endParaRPr/>
          </a:p>
          <a:p>
            <a:pPr indent="0" lvl="0" marL="0" marR="0" rtl="0" algn="l">
              <a:lnSpc>
                <a:spcPct val="114000"/>
              </a:lnSpc>
              <a:spcBef>
                <a:spcPts val="0"/>
              </a:spcBef>
              <a:spcAft>
                <a:spcPts val="0"/>
              </a:spcAft>
              <a:buClr>
                <a:schemeClr val="dk1"/>
              </a:buClr>
              <a:buSzPts val="1100"/>
              <a:buFont typeface="Arial"/>
              <a:buNone/>
            </a:pPr>
            <a:r>
              <a:rPr lang="en-GB"/>
              <a:t>Gebaseer op die verwysing konseptuele model gepubliseer in DigComp 2.0, dit bied</a:t>
            </a:r>
            <a:endParaRPr/>
          </a:p>
          <a:p>
            <a:pPr indent="0" lvl="0" marL="0" marR="0" rtl="0" algn="l">
              <a:lnSpc>
                <a:spcPct val="114000"/>
              </a:lnSpc>
              <a:spcBef>
                <a:spcPts val="0"/>
              </a:spcBef>
              <a:spcAft>
                <a:spcPts val="0"/>
              </a:spcAft>
              <a:buSzPts val="1100"/>
              <a:buNone/>
            </a:pPr>
            <a:r>
              <a:rPr b="1" lang="en-GB"/>
              <a:t>8 vaardigheidsvlakke</a:t>
            </a:r>
            <a:r>
              <a:rPr lang="en-GB"/>
              <a:t> en voorbeelde van gebruik toegepas op die leer- en indiensnemingsveld.</a:t>
            </a:r>
            <a:endParaRPr/>
          </a:p>
        </p:txBody>
      </p:sp>
      <p:pic>
        <p:nvPicPr>
          <p:cNvPr id="97" name="Google Shape;97;p18"/>
          <p:cNvPicPr preferRelativeResize="0"/>
          <p:nvPr/>
        </p:nvPicPr>
        <p:blipFill rotWithShape="1">
          <a:blip r:embed="rId3">
            <a:alphaModFix/>
          </a:blip>
          <a:srcRect b="0" l="0" r="0" t="0"/>
          <a:stretch/>
        </p:blipFill>
        <p:spPr>
          <a:xfrm>
            <a:off x="5573512" y="973595"/>
            <a:ext cx="2208501" cy="3135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03" name="Google Shape;103;p19"/>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lang="en-GB" sz="1600">
                <a:solidFill>
                  <a:srgbClr val="304A9D"/>
                </a:solidFill>
                <a:highlight>
                  <a:srgbClr val="FFFFFF"/>
                </a:highlight>
                <a:latin typeface="Verdana"/>
                <a:ea typeface="Verdana"/>
                <a:cs typeface="Verdana"/>
                <a:sym typeface="Verdana"/>
              </a:rPr>
              <a:t>leer swem in die digitale oseaan – die 8 vaardigheidsvlakke</a:t>
            </a:r>
            <a:endParaRPr b="0" i="1" sz="1600" u="none" cap="none" strike="noStrike">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 (2022)</a:t>
            </a:r>
            <a:endParaRPr b="1" i="0" sz="2400" u="none" cap="none" strike="noStrike">
              <a:solidFill>
                <a:srgbClr val="304A9D"/>
              </a:solidFill>
              <a:latin typeface="Verdana"/>
              <a:ea typeface="Verdana"/>
              <a:cs typeface="Verdana"/>
              <a:sym typeface="Verdana"/>
            </a:endParaRPr>
          </a:p>
        </p:txBody>
      </p:sp>
      <p:sp>
        <p:nvSpPr>
          <p:cNvPr id="109" name="Google Shape;109;p20"/>
          <p:cNvSpPr txBox="1"/>
          <p:nvPr/>
        </p:nvSpPr>
        <p:spPr>
          <a:xfrm>
            <a:off x="254724" y="1241900"/>
            <a:ext cx="3712800" cy="2277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600"/>
              </a:spcBef>
              <a:spcAft>
                <a:spcPts val="0"/>
              </a:spcAft>
              <a:buClr>
                <a:schemeClr val="dk1"/>
              </a:buClr>
              <a:buSzPts val="1100"/>
              <a:buFont typeface="Arial"/>
              <a:buNone/>
            </a:pPr>
            <a:r>
              <a:rPr lang="en-GB"/>
              <a:t>DigComp 2.2-raamwerk - meer as 250 nuwe voorbeelde van kennis, vaardighede en houdings, inkl. nuwe en opkomende stelsels soos stelsels wat deur kunsmatige intelligensie (KI) aangedryf word.</a:t>
            </a:r>
            <a:endParaRPr/>
          </a:p>
          <a:p>
            <a:pPr indent="0" lvl="0" marL="0" marR="0" rtl="0" algn="just">
              <a:lnSpc>
                <a:spcPct val="100000"/>
              </a:lnSpc>
              <a:spcBef>
                <a:spcPts val="600"/>
              </a:spcBef>
              <a:spcAft>
                <a:spcPts val="0"/>
              </a:spcAft>
              <a:buClr>
                <a:schemeClr val="dk1"/>
              </a:buClr>
              <a:buSzPts val="1100"/>
              <a:buFont typeface="Arial"/>
              <a:buNone/>
            </a:pPr>
            <a:r>
              <a:rPr lang="en-GB"/>
              <a:t>'n Spesifieke bylae oor Burgers wat met KI-stelsels omgaan en oor Afgeleë/basterwerk.</a:t>
            </a:r>
            <a:endParaRPr/>
          </a:p>
          <a:p>
            <a:pPr indent="0" lvl="0" marL="0" marR="0" rtl="0" algn="just">
              <a:lnSpc>
                <a:spcPct val="100000"/>
              </a:lnSpc>
              <a:spcBef>
                <a:spcPts val="600"/>
              </a:spcBef>
              <a:spcAft>
                <a:spcPts val="0"/>
              </a:spcAft>
              <a:buSzPts val="1100"/>
              <a:buNone/>
            </a:pPr>
            <a:r>
              <a:rPr lang="en-GB"/>
              <a:t>Die vyfhoek &gt;&gt;&gt;&gt;</a:t>
            </a:r>
            <a:endParaRPr/>
          </a:p>
        </p:txBody>
      </p:sp>
      <p:pic>
        <p:nvPicPr>
          <p:cNvPr id="110" name="Google Shape;110;p20"/>
          <p:cNvPicPr preferRelativeResize="0"/>
          <p:nvPr/>
        </p:nvPicPr>
        <p:blipFill rotWithShape="1">
          <a:blip r:embed="rId3">
            <a:alphaModFix/>
          </a:blip>
          <a:srcRect b="0" l="0" r="0" t="0"/>
          <a:stretch/>
        </p:blipFill>
        <p:spPr>
          <a:xfrm>
            <a:off x="4653905" y="773364"/>
            <a:ext cx="3572566" cy="32555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None/>
            </a:pPr>
            <a:r>
              <a:rPr b="1" lang="en-GB">
                <a:solidFill>
                  <a:srgbClr val="304A9D"/>
                </a:solidFill>
                <a:highlight>
                  <a:srgbClr val="FFFFFF"/>
                </a:highlight>
                <a:latin typeface="Verdana"/>
                <a:ea typeface="Verdana"/>
                <a:cs typeface="Verdana"/>
                <a:sym typeface="Verdana"/>
              </a:rPr>
              <a:t>Bespreking: </a:t>
            </a:r>
            <a:r>
              <a:rPr lang="en-GB">
                <a:solidFill>
                  <a:srgbClr val="304A9D"/>
                </a:solidFill>
                <a:highlight>
                  <a:srgbClr val="FFFFFF"/>
                </a:highlight>
                <a:latin typeface="Verdana"/>
                <a:ea typeface="Verdana"/>
                <a:cs typeface="Verdana"/>
                <a:sym typeface="Verdana"/>
              </a:rPr>
              <a:t>Die areas van digitale bevoegdheid</a:t>
            </a:r>
            <a:endParaRPr i="1" sz="2400">
              <a:solidFill>
                <a:srgbClr val="304A9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