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5143500" cx="9144000"/>
  <p:notesSz cx="6858000" cy="9144000"/>
  <p:embeddedFontLst>
    <p:embeddedFont>
      <p:font typeface="Arial Narrow"/>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ArialNarrow-bold.fntdata"/><Relationship Id="rId30" Type="http://schemas.openxmlformats.org/officeDocument/2006/relationships/font" Target="fonts/ArialNarrow-regular.fntdata"/><Relationship Id="rId11" Type="http://schemas.openxmlformats.org/officeDocument/2006/relationships/slide" Target="slides/slide6.xml"/><Relationship Id="rId33" Type="http://schemas.openxmlformats.org/officeDocument/2006/relationships/font" Target="fonts/ArialNarrow-boldItalic.fntdata"/><Relationship Id="rId10" Type="http://schemas.openxmlformats.org/officeDocument/2006/relationships/slide" Target="slides/slide5.xml"/><Relationship Id="rId32" Type="http://schemas.openxmlformats.org/officeDocument/2006/relationships/font" Target="fonts/ArialNarrow-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 name="Google Shape;6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7" name="Google Shape;117;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lang="en-GB"/>
              <a:t>Another practical activity during a training might be to ask participants to discuss in groups the different levels of proficiency in each area and to list the competences in certain order. </a:t>
            </a:r>
            <a:br>
              <a:rPr lang="en-GB"/>
            </a:br>
            <a:r>
              <a:rPr lang="en-GB"/>
              <a:t>For instance: what would it mean to be at a starting (foundation) level of competence in </a:t>
            </a:r>
            <a:r>
              <a:rPr i="1" lang="en-GB"/>
              <a:t>safety</a:t>
            </a:r>
            <a:r>
              <a:rPr lang="en-GB"/>
              <a:t> and what would be more advanced levels of proficiency?</a:t>
            </a:r>
            <a:endParaRPr/>
          </a:p>
          <a:p>
            <a:pPr indent="0" lvl="0" marL="158750" rtl="0" algn="l">
              <a:lnSpc>
                <a:spcPct val="100000"/>
              </a:lnSpc>
              <a:spcBef>
                <a:spcPts val="0"/>
              </a:spcBef>
              <a:spcAft>
                <a:spcPts val="0"/>
              </a:spcAft>
              <a:buSzPts val="1100"/>
              <a:buNone/>
            </a:pPr>
            <a:r>
              <a:rPr lang="en-GB"/>
              <a:t>Reflection and discussion on these topics will allow participants to master understanding about the depth of the competences in each area and to consider for these can be developed and updated.</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9" name="Google Shape;129;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4" name="Google Shape;134;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lang="en-GB"/>
              <a:t>Before introducing the </a:t>
            </a:r>
            <a:r>
              <a:rPr lang="en-GB"/>
              <a:t>DigCompEdu framework (on the next slide) the trainer could involve the audience in a discussion on: what additional competences (apart from those listed in DigComp) could / should teachers (trainers / educators) have in order to support learners in mastering digital competences.</a:t>
            </a:r>
            <a:endParaRPr b="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0" name="Google Shape;140;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7" name="Google Shape;147;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3" name="Google Shape;153;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9" name="Google Shape;159;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0" name="Google Shape;170;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0" name="Google Shape;180;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1" name="Google Shape;191;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 name="Google Shape;67;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3" name="Google Shape;203;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5" name="Google Shape;215;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8" name="Google Shape;228;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4" name="Google Shape;234;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0" name="Google Shape;240;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 name="Google Shape;72;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0" i="0" lang="en-GB" sz="1100" u="none" cap="none" strike="noStrike">
                <a:solidFill>
                  <a:srgbClr val="000000"/>
                </a:solidFill>
                <a:latin typeface="Arial"/>
                <a:ea typeface="Arial"/>
                <a:cs typeface="Arial"/>
                <a:sym typeface="Arial"/>
              </a:rPr>
              <a:t>DigComp also provides a basis for framing digital skills policy.</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9" name="Google Shape;79;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Arial"/>
                <a:ea typeface="Arial"/>
                <a:cs typeface="Arial"/>
                <a:sym typeface="Arial"/>
              </a:rPr>
              <a:t>The 8 key competences for LLL: Literacy competence; Multilingual competence; Mathematical competence and competence in science, technology and engineering; Digital competence; Personal, social and learning to learn competence; Citizenship competence; Entrepreneurship competence; Cultural awareness and expression competence</a:t>
            </a:r>
            <a:endParaRPr/>
          </a:p>
          <a:p>
            <a:pPr indent="0" lvl="0" marL="0" rtl="0" algn="l">
              <a:lnSpc>
                <a:spcPct val="100000"/>
              </a:lnSpc>
              <a:spcBef>
                <a:spcPts val="0"/>
              </a:spcBef>
              <a:spcAft>
                <a:spcPts val="0"/>
              </a:spcAft>
              <a:buSzPts val="1100"/>
              <a:buNone/>
            </a:pPr>
            <a:r>
              <a:rPr b="0" i="0" lang="en-GB" sz="1100" u="none" cap="none" strike="noStrike">
                <a:solidFill>
                  <a:srgbClr val="000000"/>
                </a:solidFill>
                <a:latin typeface="Arial"/>
                <a:ea typeface="Arial"/>
                <a:cs typeface="Arial"/>
                <a:sym typeface="Arial"/>
              </a:rPr>
              <a:t>The Official Journal 2018/C 189/01: </a:t>
            </a:r>
            <a:r>
              <a:rPr b="0" i="0" lang="en-GB" sz="1100" u="sng" cap="none" strike="noStrike">
                <a:solidFill>
                  <a:srgbClr val="000000"/>
                </a:solidFill>
                <a:latin typeface="Arial"/>
                <a:ea typeface="Arial"/>
                <a:cs typeface="Arial"/>
                <a:sym typeface="Arial"/>
              </a:rPr>
              <a:t>https://eur-lex.europa.eu/legal-content/EN/TXT/?uri=CELEX%3A32018H0604%2801%29&amp;qid=1669728075062 </a:t>
            </a:r>
            <a:endParaRPr b="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5" name="Google Shape;85;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Arial"/>
                <a:ea typeface="Arial"/>
                <a:cs typeface="Arial"/>
                <a:sym typeface="Arial"/>
              </a:rPr>
              <a:t>The 8 key competences for LLL: Literacy competence; Multilingual competence; Mathematical competence and competence in science, technology and engineering; Digital competence; Personal, social and learning to learn competence; Citizenship competence; Entrepreneurship competence; Cultural awareness and expression competence</a:t>
            </a:r>
            <a:endParaRPr/>
          </a:p>
          <a:p>
            <a:pPr indent="0" lvl="0" marL="0" rtl="0" algn="l">
              <a:lnSpc>
                <a:spcPct val="100000"/>
              </a:lnSpc>
              <a:spcBef>
                <a:spcPts val="0"/>
              </a:spcBef>
              <a:spcAft>
                <a:spcPts val="0"/>
              </a:spcAft>
              <a:buSzPts val="1100"/>
              <a:buNone/>
            </a:pPr>
            <a:r>
              <a:rPr b="0" i="0" lang="en-GB" sz="1100" u="none" cap="none" strike="noStrike">
                <a:solidFill>
                  <a:srgbClr val="000000"/>
                </a:solidFill>
                <a:latin typeface="Arial"/>
                <a:ea typeface="Arial"/>
                <a:cs typeface="Arial"/>
                <a:sym typeface="Arial"/>
              </a:rPr>
              <a:t>The Official Journal 2018/C 189/01: </a:t>
            </a:r>
            <a:r>
              <a:rPr b="0" i="0" lang="en-GB" sz="1100" u="sng" cap="none" strike="noStrike">
                <a:solidFill>
                  <a:srgbClr val="000000"/>
                </a:solidFill>
                <a:latin typeface="Arial"/>
                <a:ea typeface="Arial"/>
                <a:cs typeface="Arial"/>
                <a:sym typeface="Arial"/>
              </a:rPr>
              <a:t>https://eur-lex.europa.eu/legal-content/EN/TXT/?uri=CELEX%3A32018H0604%2801%29&amp;qid=1669728075062 </a:t>
            </a:r>
            <a:endParaRPr b="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2" name="Google Shape;92;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Arial"/>
                <a:ea typeface="Arial"/>
                <a:cs typeface="Arial"/>
                <a:sym typeface="Arial"/>
              </a:rPr>
              <a:t>https://publications.jrc.ec.europa.eu/repository/handle/JRC106281</a:t>
            </a:r>
            <a:endParaRPr/>
          </a:p>
          <a:p>
            <a:pPr indent="0" lvl="0" marL="0" marR="0" rtl="0" algn="l">
              <a:lnSpc>
                <a:spcPct val="100000"/>
              </a:lnSpc>
              <a:spcBef>
                <a:spcPts val="0"/>
              </a:spcBef>
              <a:spcAft>
                <a:spcPts val="0"/>
              </a:spcAft>
              <a:buClr>
                <a:srgbClr val="000000"/>
              </a:buClr>
              <a:buSzPts val="1100"/>
              <a:buFont typeface="Arial"/>
              <a:buNone/>
            </a:pPr>
            <a:r>
              <a:rPr b="0" lang="en-GB"/>
              <a:t>BG language: https://www.ipa.government.bg/en/ramka-za-digitalni-kompetentnosti</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9" name="Google Shape;99;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lang="en-GB"/>
              <a:t>4 levels: Foundation; Intermediate; Advanced; </a:t>
            </a:r>
            <a:r>
              <a:rPr b="0" i="0" lang="en-GB" sz="1100" u="none" cap="none" strike="noStrike">
                <a:solidFill>
                  <a:srgbClr val="000000"/>
                </a:solidFill>
                <a:latin typeface="Arial"/>
                <a:ea typeface="Arial"/>
                <a:cs typeface="Arial"/>
                <a:sym typeface="Arial"/>
              </a:rPr>
              <a:t>Highly specialised – each level has 2 steps</a:t>
            </a:r>
            <a:endParaRPr/>
          </a:p>
          <a:p>
            <a:pPr indent="0" lvl="0" marL="158750" rtl="0" algn="l">
              <a:lnSpc>
                <a:spcPct val="100000"/>
              </a:lnSpc>
              <a:spcBef>
                <a:spcPts val="0"/>
              </a:spcBef>
              <a:spcAft>
                <a:spcPts val="0"/>
              </a:spcAft>
              <a:buSzPts val="1100"/>
              <a:buNone/>
            </a:pPr>
            <a:r>
              <a:rPr b="0" i="0" lang="en-GB" sz="1100" u="none" cap="none" strike="noStrike">
                <a:solidFill>
                  <a:srgbClr val="000000"/>
                </a:solidFill>
                <a:latin typeface="Arial"/>
                <a:ea typeface="Arial"/>
                <a:cs typeface="Arial"/>
                <a:sym typeface="Arial"/>
              </a:rPr>
              <a:t>The levels differ by: </a:t>
            </a:r>
            <a:r>
              <a:rPr b="1" i="0" lang="en-GB" sz="1100" u="none" cap="none" strike="noStrike">
                <a:solidFill>
                  <a:srgbClr val="000000"/>
                </a:solidFill>
                <a:latin typeface="Arial"/>
                <a:ea typeface="Arial"/>
                <a:cs typeface="Arial"/>
                <a:sym typeface="Arial"/>
              </a:rPr>
              <a:t>complexity</a:t>
            </a:r>
            <a:r>
              <a:rPr b="0" i="0" lang="en-GB" sz="1100" u="none" cap="none" strike="noStrike">
                <a:solidFill>
                  <a:srgbClr val="000000"/>
                </a:solidFill>
                <a:latin typeface="Arial"/>
                <a:ea typeface="Arial"/>
                <a:cs typeface="Arial"/>
                <a:sym typeface="Arial"/>
              </a:rPr>
              <a:t> of tasks (person can do); </a:t>
            </a:r>
            <a:r>
              <a:rPr b="1" i="0" lang="en-GB" sz="1100" u="none" cap="none" strike="noStrike">
                <a:solidFill>
                  <a:srgbClr val="000000"/>
                </a:solidFill>
                <a:latin typeface="Arial"/>
                <a:ea typeface="Arial"/>
                <a:cs typeface="Arial"/>
                <a:sym typeface="Arial"/>
              </a:rPr>
              <a:t>autonomy</a:t>
            </a:r>
            <a:r>
              <a:rPr b="0" i="0" lang="en-GB" sz="1100" u="none" cap="none" strike="noStrike">
                <a:solidFill>
                  <a:srgbClr val="000000"/>
                </a:solidFill>
                <a:latin typeface="Arial"/>
                <a:ea typeface="Arial"/>
                <a:cs typeface="Arial"/>
                <a:sym typeface="Arial"/>
              </a:rPr>
              <a:t> (with guidance, on his own… to guide others) &amp; </a:t>
            </a:r>
            <a:r>
              <a:rPr b="1" i="0" lang="en-GB" sz="1100" u="none" cap="none" strike="noStrike">
                <a:solidFill>
                  <a:srgbClr val="000000"/>
                </a:solidFill>
                <a:latin typeface="Arial"/>
                <a:ea typeface="Arial"/>
                <a:cs typeface="Arial"/>
                <a:sym typeface="Arial"/>
              </a:rPr>
              <a:t>cognitive domain </a:t>
            </a:r>
            <a:r>
              <a:rPr b="0" i="0" lang="en-GB" sz="1100" u="none" cap="none" strike="noStrike">
                <a:solidFill>
                  <a:srgbClr val="000000"/>
                </a:solidFill>
                <a:latin typeface="Arial"/>
                <a:ea typeface="Arial"/>
                <a:cs typeface="Arial"/>
                <a:sym typeface="Arial"/>
              </a:rPr>
              <a:t>(remembering, understanding, applying, evaluating, creating)</a:t>
            </a:r>
            <a:endParaRPr/>
          </a:p>
          <a:p>
            <a:pPr indent="0" lvl="0" marL="15875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5" name="Google Shape;105;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2" name="Google Shape;112;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Initiate a discussion on the 5 areas of digital competence according to DigComp framework: What stays behind each area – what knowledge, skills and attitudes? How do the participants in the training understand each area of digital competence? </a:t>
            </a:r>
            <a:endParaRPr/>
          </a:p>
          <a:p>
            <a:pPr indent="0" lvl="0" marL="0" rtl="0" algn="l">
              <a:lnSpc>
                <a:spcPct val="100000"/>
              </a:lnSpc>
              <a:spcBef>
                <a:spcPts val="0"/>
              </a:spcBef>
              <a:spcAft>
                <a:spcPts val="0"/>
              </a:spcAft>
              <a:buSzPts val="1100"/>
              <a:buNone/>
            </a:pPr>
            <a:r>
              <a:rPr lang="en-GB"/>
              <a:t>This discussion can be organized as a group work – divide participants in 5 groups and give each group 1 area of digital competence to elaborate on it. Depending on the level of competence of the participants, this phase of the activity might take 10 minutes or more. Ask groups to present their conclusions and give opportunity of the other participants to commend and add information.</a:t>
            </a:r>
            <a:endParaRPr/>
          </a:p>
          <a:p>
            <a:pPr indent="0" lvl="0" marL="0" rtl="0" algn="l">
              <a:lnSpc>
                <a:spcPct val="100000"/>
              </a:lnSpc>
              <a:spcBef>
                <a:spcPts val="0"/>
              </a:spcBef>
              <a:spcAft>
                <a:spcPts val="0"/>
              </a:spcAft>
              <a:buSzPts val="1100"/>
              <a:buNone/>
            </a:pPr>
            <a:r>
              <a:rPr lang="en-GB"/>
              <a:t>After the discussion, quickly review through the areas’ content, presented on the next slide. At the end, give a chance to the participants to reflect on the outcomes of their group work and the DigComp 2.2.</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4.png"/><Relationship Id="rId6" Type="http://schemas.openxmlformats.org/officeDocument/2006/relationships/image" Target="../media/image20.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2.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8.png"/><Relationship Id="rId4" Type="http://schemas.openxmlformats.org/officeDocument/2006/relationships/image" Target="../media/image2.png"/><Relationship Id="rId5" Type="http://schemas.openxmlformats.org/officeDocument/2006/relationships/image" Target="../media/image1.png"/><Relationship Id="rId6"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
    <p:spTree>
      <p:nvGrpSpPr>
        <p:cNvPr id="9" name="Shape 9"/>
        <p:cNvGrpSpPr/>
        <p:nvPr/>
      </p:nvGrpSpPr>
      <p:grpSpPr>
        <a:xfrm>
          <a:off x="0" y="0"/>
          <a:ext cx="0" cy="0"/>
          <a:chOff x="0" y="0"/>
          <a:chExt cx="0" cy="0"/>
        </a:xfrm>
      </p:grpSpPr>
      <p:sp>
        <p:nvSpPr>
          <p:cNvPr id="10" name="Google Shape;10;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11" name="Google Shape;11;p2"/>
          <p:cNvPicPr preferRelativeResize="0"/>
          <p:nvPr/>
        </p:nvPicPr>
        <p:blipFill rotWithShape="1">
          <a:blip r:embed="rId2">
            <a:alphaModFix/>
          </a:blip>
          <a:srcRect b="0" l="0" r="0" t="0"/>
          <a:stretch/>
        </p:blipFill>
        <p:spPr>
          <a:xfrm>
            <a:off x="0" y="0"/>
            <a:ext cx="9144000" cy="1828800"/>
          </a:xfrm>
          <a:prstGeom prst="rect">
            <a:avLst/>
          </a:prstGeom>
          <a:noFill/>
          <a:ln>
            <a:noFill/>
          </a:ln>
        </p:spPr>
      </p:pic>
      <p:pic>
        <p:nvPicPr>
          <p:cNvPr id="12" name="Google Shape;12;p2"/>
          <p:cNvPicPr preferRelativeResize="0"/>
          <p:nvPr/>
        </p:nvPicPr>
        <p:blipFill rotWithShape="1">
          <a:blip r:embed="rId3">
            <a:alphaModFix/>
          </a:blip>
          <a:srcRect b="0" l="0" r="0" t="0"/>
          <a:stretch/>
        </p:blipFill>
        <p:spPr>
          <a:xfrm>
            <a:off x="169475" y="225125"/>
            <a:ext cx="2109176" cy="725625"/>
          </a:xfrm>
          <a:prstGeom prst="rect">
            <a:avLst/>
          </a:prstGeom>
          <a:noFill/>
          <a:ln>
            <a:noFill/>
          </a:ln>
        </p:spPr>
      </p:pic>
      <p:pic>
        <p:nvPicPr>
          <p:cNvPr id="13" name="Google Shape;13;p2"/>
          <p:cNvPicPr preferRelativeResize="0"/>
          <p:nvPr/>
        </p:nvPicPr>
        <p:blipFill rotWithShape="1">
          <a:blip r:embed="rId4">
            <a:alphaModFix/>
          </a:blip>
          <a:srcRect b="0" l="0" r="0" t="0"/>
          <a:stretch/>
        </p:blipFill>
        <p:spPr>
          <a:xfrm>
            <a:off x="6119842" y="188400"/>
            <a:ext cx="2933275" cy="836750"/>
          </a:xfrm>
          <a:prstGeom prst="rect">
            <a:avLst/>
          </a:prstGeom>
          <a:noFill/>
          <a:ln>
            <a:noFill/>
          </a:ln>
        </p:spPr>
      </p:pic>
      <p:pic>
        <p:nvPicPr>
          <p:cNvPr id="14" name="Google Shape;14;p2"/>
          <p:cNvPicPr preferRelativeResize="0"/>
          <p:nvPr/>
        </p:nvPicPr>
        <p:blipFill rotWithShape="1">
          <a:blip r:embed="rId5">
            <a:alphaModFix/>
          </a:blip>
          <a:srcRect b="0" l="0" r="0" t="0"/>
          <a:stretch/>
        </p:blipFill>
        <p:spPr>
          <a:xfrm>
            <a:off x="0" y="4219861"/>
            <a:ext cx="9144003" cy="1076028"/>
          </a:xfrm>
          <a:prstGeom prst="rect">
            <a:avLst/>
          </a:prstGeom>
          <a:noFill/>
          <a:ln>
            <a:noFill/>
          </a:ln>
        </p:spPr>
      </p:pic>
      <p:pic>
        <p:nvPicPr>
          <p:cNvPr id="15" name="Google Shape;15;p2"/>
          <p:cNvPicPr preferRelativeResize="0"/>
          <p:nvPr/>
        </p:nvPicPr>
        <p:blipFill rotWithShape="1">
          <a:blip r:embed="rId6">
            <a:alphaModFix/>
          </a:blip>
          <a:srcRect b="0" l="0" r="0" t="0"/>
          <a:stretch/>
        </p:blipFill>
        <p:spPr>
          <a:xfrm>
            <a:off x="8" y="-249200"/>
            <a:ext cx="7717135" cy="514350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3" name="Shape 53"/>
        <p:cNvGrpSpPr/>
        <p:nvPr/>
      </p:nvGrpSpPr>
      <p:grpSpPr>
        <a:xfrm>
          <a:off x="0" y="0"/>
          <a:ext cx="0" cy="0"/>
          <a:chOff x="0" y="0"/>
          <a:chExt cx="0" cy="0"/>
        </a:xfrm>
      </p:grpSpPr>
      <p:sp>
        <p:nvSpPr>
          <p:cNvPr id="54" name="Google Shape;54;p11"/>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5" name="Google Shape;55;p11"/>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56" name="Google Shape;56;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7" name="Shape 57"/>
        <p:cNvGrpSpPr/>
        <p:nvPr/>
      </p:nvGrpSpPr>
      <p:grpSpPr>
        <a:xfrm>
          <a:off x="0" y="0"/>
          <a:ext cx="0" cy="0"/>
          <a:chOff x="0" y="0"/>
          <a:chExt cx="0" cy="0"/>
        </a:xfrm>
      </p:grpSpPr>
      <p:sp>
        <p:nvSpPr>
          <p:cNvPr id="58" name="Google Shape;58;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pic>
        <p:nvPicPr>
          <p:cNvPr id="17" name="Google Shape;17;p3"/>
          <p:cNvPicPr preferRelativeResize="0"/>
          <p:nvPr/>
        </p:nvPicPr>
        <p:blipFill rotWithShape="1">
          <a:blip r:embed="rId2">
            <a:alphaModFix/>
          </a:blip>
          <a:srcRect b="0" l="0" r="0" t="0"/>
          <a:stretch/>
        </p:blipFill>
        <p:spPr>
          <a:xfrm>
            <a:off x="0" y="0"/>
            <a:ext cx="9144000" cy="1828800"/>
          </a:xfrm>
          <a:prstGeom prst="rect">
            <a:avLst/>
          </a:prstGeom>
          <a:noFill/>
          <a:ln>
            <a:noFill/>
          </a:ln>
        </p:spPr>
      </p:pic>
      <p:sp>
        <p:nvSpPr>
          <p:cNvPr id="18" name="Google Shape;18;p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19" name="Google Shape;19;p3"/>
          <p:cNvPicPr preferRelativeResize="0"/>
          <p:nvPr/>
        </p:nvPicPr>
        <p:blipFill rotWithShape="1">
          <a:blip r:embed="rId3">
            <a:alphaModFix/>
          </a:blip>
          <a:srcRect b="0" l="0" r="0" t="0"/>
          <a:stretch/>
        </p:blipFill>
        <p:spPr>
          <a:xfrm>
            <a:off x="0" y="450550"/>
            <a:ext cx="8298752" cy="5531151"/>
          </a:xfrm>
          <a:prstGeom prst="rect">
            <a:avLst/>
          </a:prstGeom>
          <a:noFill/>
          <a:ln>
            <a:noFill/>
          </a:ln>
        </p:spPr>
      </p:pic>
      <p:pic>
        <p:nvPicPr>
          <p:cNvPr id="20" name="Google Shape;20;p3"/>
          <p:cNvPicPr preferRelativeResize="0"/>
          <p:nvPr/>
        </p:nvPicPr>
        <p:blipFill rotWithShape="1">
          <a:blip r:embed="rId4">
            <a:alphaModFix/>
          </a:blip>
          <a:srcRect b="0" l="0" r="0" t="0"/>
          <a:stretch/>
        </p:blipFill>
        <p:spPr>
          <a:xfrm>
            <a:off x="169475" y="72737"/>
            <a:ext cx="1778252" cy="611775"/>
          </a:xfrm>
          <a:prstGeom prst="rect">
            <a:avLst/>
          </a:prstGeom>
          <a:noFill/>
          <a:ln>
            <a:noFill/>
          </a:ln>
        </p:spPr>
      </p:pic>
      <p:sp>
        <p:nvSpPr>
          <p:cNvPr id="21" name="Google Shape;21;p3"/>
          <p:cNvSpPr txBox="1"/>
          <p:nvPr/>
        </p:nvSpPr>
        <p:spPr>
          <a:xfrm>
            <a:off x="6835140" y="178513"/>
            <a:ext cx="2188085"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304A9D"/>
                </a:solidFill>
                <a:latin typeface="Verdana"/>
                <a:ea typeface="Verdana"/>
                <a:cs typeface="Verdana"/>
                <a:sym typeface="Verdana"/>
              </a:rPr>
              <a:t>www.digitalyouth.eu</a:t>
            </a:r>
            <a:endParaRPr b="0" i="0" sz="1400" u="none" cap="none" strike="noStrike">
              <a:solidFill>
                <a:srgbClr val="304A9D"/>
              </a:solidFill>
              <a:latin typeface="Verdana"/>
              <a:ea typeface="Verdana"/>
              <a:cs typeface="Verdana"/>
              <a:sym typeface="Verdana"/>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2" name="Shape 22"/>
        <p:cNvGrpSpPr/>
        <p:nvPr/>
      </p:nvGrpSpPr>
      <p:grpSpPr>
        <a:xfrm>
          <a:off x="0" y="0"/>
          <a:ext cx="0" cy="0"/>
          <a:chOff x="0" y="0"/>
          <a:chExt cx="0" cy="0"/>
        </a:xfrm>
      </p:grpSpPr>
      <p:sp>
        <p:nvSpPr>
          <p:cNvPr id="23" name="Google Shape;23;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24" name="Google Shape;24;p4"/>
          <p:cNvPicPr preferRelativeResize="0"/>
          <p:nvPr/>
        </p:nvPicPr>
        <p:blipFill rotWithShape="1">
          <a:blip r:embed="rId2">
            <a:alphaModFix/>
          </a:blip>
          <a:srcRect b="0" l="0" r="0" t="0"/>
          <a:stretch/>
        </p:blipFill>
        <p:spPr>
          <a:xfrm rot="-5400000">
            <a:off x="7257788" y="2731213"/>
            <a:ext cx="2984875" cy="2387900"/>
          </a:xfrm>
          <a:prstGeom prst="rect">
            <a:avLst/>
          </a:prstGeom>
          <a:noFill/>
          <a:ln>
            <a:noFill/>
          </a:ln>
        </p:spPr>
      </p:pic>
      <p:pic>
        <p:nvPicPr>
          <p:cNvPr id="25" name="Google Shape;25;p4"/>
          <p:cNvPicPr preferRelativeResize="0"/>
          <p:nvPr/>
        </p:nvPicPr>
        <p:blipFill rotWithShape="1">
          <a:blip r:embed="rId3">
            <a:alphaModFix/>
          </a:blip>
          <a:srcRect b="0" l="0" r="0" t="0"/>
          <a:stretch/>
        </p:blipFill>
        <p:spPr>
          <a:xfrm>
            <a:off x="243275" y="147125"/>
            <a:ext cx="1433952" cy="493325"/>
          </a:xfrm>
          <a:prstGeom prst="rect">
            <a:avLst/>
          </a:prstGeom>
          <a:noFill/>
          <a:ln>
            <a:noFill/>
          </a:ln>
        </p:spPr>
      </p:pic>
      <p:sp>
        <p:nvSpPr>
          <p:cNvPr id="26" name="Google Shape;26;p4"/>
          <p:cNvSpPr txBox="1"/>
          <p:nvPr/>
        </p:nvSpPr>
        <p:spPr>
          <a:xfrm>
            <a:off x="7053223" y="209288"/>
            <a:ext cx="2209200" cy="384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0" i="0" lang="en-GB" sz="1300" u="none" cap="none" strike="noStrike">
                <a:solidFill>
                  <a:srgbClr val="304A9D"/>
                </a:solidFill>
                <a:latin typeface="Verdana"/>
                <a:ea typeface="Verdana"/>
                <a:cs typeface="Verdana"/>
                <a:sym typeface="Verdana"/>
              </a:rPr>
              <a:t>www.digitalyouth.eu</a:t>
            </a:r>
            <a:endParaRPr b="0" i="0" sz="1300" u="none" cap="none" strike="noStrike">
              <a:solidFill>
                <a:srgbClr val="304A9D"/>
              </a:solidFill>
              <a:latin typeface="Verdana"/>
              <a:ea typeface="Verdana"/>
              <a:cs typeface="Verdana"/>
              <a:sym typeface="Verdana"/>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7" name="Shape 27"/>
        <p:cNvGrpSpPr/>
        <p:nvPr/>
      </p:nvGrpSpPr>
      <p:grpSpPr>
        <a:xfrm>
          <a:off x="0" y="0"/>
          <a:ext cx="0" cy="0"/>
          <a:chOff x="0" y="0"/>
          <a:chExt cx="0" cy="0"/>
        </a:xfrm>
      </p:grpSpPr>
      <p:sp>
        <p:nvSpPr>
          <p:cNvPr id="28" name="Google Shape;28;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29" name="Google Shape;29;p5"/>
          <p:cNvPicPr preferRelativeResize="0"/>
          <p:nvPr/>
        </p:nvPicPr>
        <p:blipFill rotWithShape="1">
          <a:blip r:embed="rId2">
            <a:alphaModFix/>
          </a:blip>
          <a:srcRect b="0" l="0" r="0" t="0"/>
          <a:stretch/>
        </p:blipFill>
        <p:spPr>
          <a:xfrm>
            <a:off x="235500" y="4457076"/>
            <a:ext cx="1480168" cy="509220"/>
          </a:xfrm>
          <a:prstGeom prst="rect">
            <a:avLst/>
          </a:prstGeom>
          <a:noFill/>
          <a:ln>
            <a:noFill/>
          </a:ln>
        </p:spPr>
      </p:pic>
      <p:sp>
        <p:nvSpPr>
          <p:cNvPr id="30" name="Google Shape;30;p5"/>
          <p:cNvSpPr txBox="1"/>
          <p:nvPr/>
        </p:nvSpPr>
        <p:spPr>
          <a:xfrm>
            <a:off x="6268950" y="4595450"/>
            <a:ext cx="1970700" cy="384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0" i="0" lang="en-GB" sz="1300" u="none" cap="none" strike="noStrike">
                <a:solidFill>
                  <a:srgbClr val="304A9D"/>
                </a:solidFill>
                <a:latin typeface="Verdana"/>
                <a:ea typeface="Verdana"/>
                <a:cs typeface="Verdana"/>
                <a:sym typeface="Verdana"/>
              </a:rPr>
              <a:t>www.digitalyouth.eu</a:t>
            </a:r>
            <a:endParaRPr b="0" i="0" sz="1300" u="none" cap="none" strike="noStrike">
              <a:solidFill>
                <a:srgbClr val="304A9D"/>
              </a:solidFill>
              <a:latin typeface="Verdana"/>
              <a:ea typeface="Verdana"/>
              <a:cs typeface="Verdana"/>
              <a:sym typeface="Verdana"/>
            </a:endParaRPr>
          </a:p>
        </p:txBody>
      </p:sp>
      <p:pic>
        <p:nvPicPr>
          <p:cNvPr id="31" name="Google Shape;31;p5"/>
          <p:cNvPicPr preferRelativeResize="0"/>
          <p:nvPr/>
        </p:nvPicPr>
        <p:blipFill rotWithShape="1">
          <a:blip r:embed="rId3">
            <a:alphaModFix/>
          </a:blip>
          <a:srcRect b="0" l="0" r="0" t="0"/>
          <a:stretch/>
        </p:blipFill>
        <p:spPr>
          <a:xfrm rot="-5400000">
            <a:off x="7257788" y="2731213"/>
            <a:ext cx="2984875" cy="23879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2" name="Shape 32"/>
        <p:cNvGrpSpPr/>
        <p:nvPr/>
      </p:nvGrpSpPr>
      <p:grpSpPr>
        <a:xfrm>
          <a:off x="0" y="0"/>
          <a:ext cx="0" cy="0"/>
          <a:chOff x="0" y="0"/>
          <a:chExt cx="0" cy="0"/>
        </a:xfrm>
      </p:grpSpPr>
      <p:sp>
        <p:nvSpPr>
          <p:cNvPr id="33" name="Google Shape;33;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4" name="Shape 34"/>
        <p:cNvGrpSpPr/>
        <p:nvPr/>
      </p:nvGrpSpPr>
      <p:grpSpPr>
        <a:xfrm>
          <a:off x="0" y="0"/>
          <a:ext cx="0" cy="0"/>
          <a:chOff x="0" y="0"/>
          <a:chExt cx="0" cy="0"/>
        </a:xfrm>
      </p:grpSpPr>
      <p:sp>
        <p:nvSpPr>
          <p:cNvPr id="35" name="Google Shape;35;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36" name="Google Shape;36;p7"/>
          <p:cNvPicPr preferRelativeResize="0"/>
          <p:nvPr/>
        </p:nvPicPr>
        <p:blipFill rotWithShape="1">
          <a:blip r:embed="rId2">
            <a:alphaModFix/>
          </a:blip>
          <a:srcRect b="0" l="0" r="0" t="0"/>
          <a:stretch/>
        </p:blipFill>
        <p:spPr>
          <a:xfrm>
            <a:off x="0" y="-463850"/>
            <a:ext cx="8298752" cy="5531151"/>
          </a:xfrm>
          <a:prstGeom prst="rect">
            <a:avLst/>
          </a:prstGeom>
          <a:noFill/>
          <a:ln>
            <a:noFill/>
          </a:ln>
        </p:spPr>
      </p:pic>
      <p:pic>
        <p:nvPicPr>
          <p:cNvPr id="37" name="Google Shape;37;p7"/>
          <p:cNvPicPr preferRelativeResize="0"/>
          <p:nvPr/>
        </p:nvPicPr>
        <p:blipFill rotWithShape="1">
          <a:blip r:embed="rId3">
            <a:alphaModFix/>
          </a:blip>
          <a:srcRect b="0" l="0" r="0" t="0"/>
          <a:stretch/>
        </p:blipFill>
        <p:spPr>
          <a:xfrm>
            <a:off x="0" y="0"/>
            <a:ext cx="9144000" cy="1828800"/>
          </a:xfrm>
          <a:prstGeom prst="rect">
            <a:avLst/>
          </a:prstGeom>
          <a:noFill/>
          <a:ln>
            <a:noFill/>
          </a:ln>
        </p:spPr>
      </p:pic>
      <p:pic>
        <p:nvPicPr>
          <p:cNvPr id="38" name="Google Shape;38;p7"/>
          <p:cNvPicPr preferRelativeResize="0"/>
          <p:nvPr/>
        </p:nvPicPr>
        <p:blipFill rotWithShape="1">
          <a:blip r:embed="rId4">
            <a:alphaModFix/>
          </a:blip>
          <a:srcRect b="0" l="0" r="0" t="0"/>
          <a:stretch/>
        </p:blipFill>
        <p:spPr>
          <a:xfrm>
            <a:off x="169475" y="225125"/>
            <a:ext cx="2109176" cy="725625"/>
          </a:xfrm>
          <a:prstGeom prst="rect">
            <a:avLst/>
          </a:prstGeom>
          <a:noFill/>
          <a:ln>
            <a:noFill/>
          </a:ln>
        </p:spPr>
      </p:pic>
      <p:pic>
        <p:nvPicPr>
          <p:cNvPr id="39" name="Google Shape;39;p7"/>
          <p:cNvPicPr preferRelativeResize="0"/>
          <p:nvPr/>
        </p:nvPicPr>
        <p:blipFill rotWithShape="1">
          <a:blip r:embed="rId5">
            <a:alphaModFix/>
          </a:blip>
          <a:srcRect b="0" l="0" r="0" t="0"/>
          <a:stretch/>
        </p:blipFill>
        <p:spPr>
          <a:xfrm>
            <a:off x="6119842" y="188400"/>
            <a:ext cx="2933275" cy="836750"/>
          </a:xfrm>
          <a:prstGeom prst="rect">
            <a:avLst/>
          </a:prstGeom>
          <a:noFill/>
          <a:ln>
            <a:noFill/>
          </a:ln>
        </p:spPr>
      </p:pic>
      <p:pic>
        <p:nvPicPr>
          <p:cNvPr id="40" name="Google Shape;40;p7"/>
          <p:cNvPicPr preferRelativeResize="0"/>
          <p:nvPr/>
        </p:nvPicPr>
        <p:blipFill rotWithShape="1">
          <a:blip r:embed="rId6">
            <a:alphaModFix/>
          </a:blip>
          <a:srcRect b="0" l="0" r="0" t="0"/>
          <a:stretch/>
        </p:blipFill>
        <p:spPr>
          <a:xfrm>
            <a:off x="0" y="4067461"/>
            <a:ext cx="9144003" cy="1076028"/>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1" name="Shape 41"/>
        <p:cNvGrpSpPr/>
        <p:nvPr/>
      </p:nvGrpSpPr>
      <p:grpSpPr>
        <a:xfrm>
          <a:off x="0" y="0"/>
          <a:ext cx="0" cy="0"/>
          <a:chOff x="0" y="0"/>
          <a:chExt cx="0" cy="0"/>
        </a:xfrm>
      </p:grpSpPr>
      <p:sp>
        <p:nvSpPr>
          <p:cNvPr id="42" name="Google Shape;42;p8"/>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43" name="Google Shape;43;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4" name="Shape 44"/>
        <p:cNvGrpSpPr/>
        <p:nvPr/>
      </p:nvGrpSpPr>
      <p:grpSpPr>
        <a:xfrm>
          <a:off x="0" y="0"/>
          <a:ext cx="0" cy="0"/>
          <a:chOff x="0" y="0"/>
          <a:chExt cx="0" cy="0"/>
        </a:xfrm>
      </p:grpSpPr>
      <p:sp>
        <p:nvSpPr>
          <p:cNvPr id="45" name="Google Shape;45;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 name="Google Shape;46;p9"/>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7" name="Google Shape;47;p9"/>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8" name="Google Shape;48;p9"/>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9" name="Google Shape;49;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0" name="Shape 50"/>
        <p:cNvGrpSpPr/>
        <p:nvPr/>
      </p:nvGrpSpPr>
      <p:grpSpPr>
        <a:xfrm>
          <a:off x="0" y="0"/>
          <a:ext cx="0" cy="0"/>
          <a:chOff x="0" y="0"/>
          <a:chExt cx="0" cy="0"/>
        </a:xfrm>
      </p:grpSpPr>
      <p:sp>
        <p:nvSpPr>
          <p:cNvPr id="51" name="Google Shape;51;p10"/>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52" name="Google Shape;52;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3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2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3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3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5.png"/><Relationship Id="rId4" Type="http://schemas.openxmlformats.org/officeDocument/2006/relationships/image" Target="../media/image23.png"/><Relationship Id="rId5" Type="http://schemas.openxmlformats.org/officeDocument/2006/relationships/image" Target="../media/image21.png"/><Relationship Id="rId6" Type="http://schemas.openxmlformats.org/officeDocument/2006/relationships/image" Target="../media/image26.png"/><Relationship Id="rId7" Type="http://schemas.openxmlformats.org/officeDocument/2006/relationships/image" Target="../media/image2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hyperlink" Target="https://publications.jrc.ec.europa.eu/repository/handle/JRC83167" TargetMode="External"/><Relationship Id="rId4" Type="http://schemas.openxmlformats.org/officeDocument/2006/relationships/hyperlink" Target="https://eur-lex.europa.eu/legal-content/EN/TXT/?uri=OJ:C:2018%20:189%20:TOC" TargetMode="External"/><Relationship Id="rId5" Type="http://schemas.openxmlformats.org/officeDocument/2006/relationships/hyperlink" Target="https://joint-research-centre.ec.europa.eu/system/files/2017-05/digcomp-framework-poster-af-ok.pdf"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hyperlink" Target="https://publications.jrc.ec.europa.eu/repository/handle/JRC128415" TargetMode="External"/><Relationship Id="rId4" Type="http://schemas.openxmlformats.org/officeDocument/2006/relationships/hyperlink" Target="https://publications.jrc.ec.europa.eu/repository/handle/JRC107466"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image" Target="../media/image8.png"/><Relationship Id="rId4" Type="http://schemas.openxmlformats.org/officeDocument/2006/relationships/image" Target="../media/image2.png"/><Relationship Id="rId5" Type="http://schemas.openxmlformats.org/officeDocument/2006/relationships/image" Target="../media/image1.png"/><Relationship Id="rId6" Type="http://schemas.openxmlformats.org/officeDocument/2006/relationships/image" Target="../media/image4.png"/><Relationship Id="rId7" Type="http://schemas.openxmlformats.org/officeDocument/2006/relationships/image" Target="../media/image27.png"/><Relationship Id="rId8" Type="http://schemas.openxmlformats.org/officeDocument/2006/relationships/hyperlink" Target="http://creativecommons.org/licenses/by-nc/4.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eur-lex.europa.eu/legal-content/EN/TXT/?uri=CELEX:32018H0604(01)&amp;qid=1669728075062"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3"/>
          <p:cNvSpPr txBox="1"/>
          <p:nvPr>
            <p:ph idx="4294967295" type="ctrTitle"/>
          </p:nvPr>
        </p:nvSpPr>
        <p:spPr>
          <a:xfrm>
            <a:off x="169475" y="1953200"/>
            <a:ext cx="7217700" cy="915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i="0" lang="en-GB" sz="2200" u="none" cap="none" strike="noStrike">
                <a:solidFill>
                  <a:srgbClr val="304A9D"/>
                </a:solidFill>
                <a:highlight>
                  <a:srgbClr val="FFFFFF"/>
                </a:highlight>
                <a:latin typeface="Verdana"/>
                <a:ea typeface="Verdana"/>
                <a:cs typeface="Verdana"/>
                <a:sym typeface="Verdana"/>
              </a:rPr>
              <a:t>DigComp 2.2</a:t>
            </a:r>
            <a:endParaRPr b="1" i="0" sz="2200" u="none" cap="none" strike="noStrike">
              <a:solidFill>
                <a:srgbClr val="304A9D"/>
              </a:solidFill>
              <a:latin typeface="Verdana"/>
              <a:ea typeface="Verdana"/>
              <a:cs typeface="Verdana"/>
              <a:sym typeface="Verdana"/>
            </a:endParaRPr>
          </a:p>
        </p:txBody>
      </p:sp>
      <p:sp>
        <p:nvSpPr>
          <p:cNvPr id="64" name="Google Shape;64;p13"/>
          <p:cNvSpPr txBox="1"/>
          <p:nvPr/>
        </p:nvSpPr>
        <p:spPr>
          <a:xfrm>
            <a:off x="168400" y="3516201"/>
            <a:ext cx="28761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rgbClr val="099148"/>
                </a:solidFill>
                <a:latin typeface="Verdana"/>
                <a:ea typeface="Verdana"/>
                <a:cs typeface="Verdana"/>
                <a:sym typeface="Verdana"/>
              </a:rPr>
              <a:t>www.digitalyouth.eu</a:t>
            </a:r>
            <a:endParaRPr b="1" i="0" sz="1200" u="none" cap="none" strike="noStrike">
              <a:solidFill>
                <a:srgbClr val="099148"/>
              </a:solidFill>
              <a:latin typeface="Verdana"/>
              <a:ea typeface="Verdana"/>
              <a:cs typeface="Verdana"/>
              <a:sym typeface="Verdan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2"/>
          <p:cNvSpPr txBox="1"/>
          <p:nvPr/>
        </p:nvSpPr>
        <p:spPr>
          <a:xfrm>
            <a:off x="130629" y="1045543"/>
            <a:ext cx="1811870" cy="3085586"/>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i="0" lang="en-GB" sz="2400" u="none" cap="none" strike="noStrike">
                <a:solidFill>
                  <a:srgbClr val="304A9D"/>
                </a:solidFill>
                <a:highlight>
                  <a:srgbClr val="FFFFFF"/>
                </a:highlight>
                <a:latin typeface="Verdana"/>
                <a:ea typeface="Verdana"/>
                <a:cs typeface="Verdana"/>
                <a:sym typeface="Verdana"/>
              </a:rPr>
              <a:t>DigComp 2.2</a:t>
            </a:r>
            <a:endParaRPr/>
          </a:p>
          <a:p>
            <a:pPr indent="0" lvl="0" marL="0" marR="0" rtl="0" algn="l">
              <a:lnSpc>
                <a:spcPct val="100000"/>
              </a:lnSpc>
              <a:spcBef>
                <a:spcPts val="0"/>
              </a:spcBef>
              <a:spcAft>
                <a:spcPts val="0"/>
              </a:spcAft>
              <a:buClr>
                <a:schemeClr val="dk1"/>
              </a:buClr>
              <a:buSzPts val="2800"/>
              <a:buFont typeface="Arial"/>
              <a:buNone/>
            </a:pPr>
            <a:r>
              <a:t/>
            </a:r>
            <a:endParaRPr b="0" i="0" sz="1600" u="none" cap="none" strike="noStrike">
              <a:solidFill>
                <a:srgbClr val="304A9D"/>
              </a:solidFill>
              <a:highlight>
                <a:srgbClr val="FFFFFF"/>
              </a:highlight>
              <a:latin typeface="Verdana"/>
              <a:ea typeface="Verdana"/>
              <a:cs typeface="Verdana"/>
              <a:sym typeface="Verdana"/>
            </a:endParaRPr>
          </a:p>
          <a:p>
            <a:pPr indent="0" lvl="0" marL="0" marR="0" rtl="0" algn="l">
              <a:lnSpc>
                <a:spcPct val="100000"/>
              </a:lnSpc>
              <a:spcBef>
                <a:spcPts val="0"/>
              </a:spcBef>
              <a:spcAft>
                <a:spcPts val="0"/>
              </a:spcAft>
              <a:buClr>
                <a:schemeClr val="dk1"/>
              </a:buClr>
              <a:buSzPts val="1100"/>
              <a:buFont typeface="Arial"/>
              <a:buNone/>
            </a:pPr>
            <a:r>
              <a:rPr lang="en-GB" sz="1600">
                <a:solidFill>
                  <a:srgbClr val="304A9D"/>
                </a:solidFill>
                <a:highlight>
                  <a:srgbClr val="FFFFFF"/>
                </a:highlight>
                <a:latin typeface="Verdana"/>
                <a:ea typeface="Verdana"/>
                <a:cs typeface="Verdana"/>
                <a:sym typeface="Verdana"/>
              </a:rPr>
              <a:t>Področja digitalnih kompetenc</a:t>
            </a:r>
            <a:endParaRPr sz="1600">
              <a:solidFill>
                <a:srgbClr val="304A9D"/>
              </a:solidFill>
              <a:highlight>
                <a:srgbClr val="FFFFFF"/>
              </a:highlight>
              <a:latin typeface="Verdana"/>
              <a:ea typeface="Verdana"/>
              <a:cs typeface="Verdana"/>
              <a:sym typeface="Verdana"/>
            </a:endParaRPr>
          </a:p>
          <a:p>
            <a:pPr indent="0" lvl="0" marL="0" marR="0" rtl="0" algn="l">
              <a:lnSpc>
                <a:spcPct val="100000"/>
              </a:lnSpc>
              <a:spcBef>
                <a:spcPts val="0"/>
              </a:spcBef>
              <a:spcAft>
                <a:spcPts val="0"/>
              </a:spcAft>
              <a:buClr>
                <a:schemeClr val="dk1"/>
              </a:buClr>
              <a:buSzPts val="2800"/>
              <a:buFont typeface="Arial"/>
              <a:buNone/>
            </a:pPr>
            <a:r>
              <a:t/>
            </a:r>
            <a:endParaRPr sz="1600">
              <a:solidFill>
                <a:srgbClr val="304A9D"/>
              </a:solidFill>
              <a:highlight>
                <a:srgbClr val="FFFFFF"/>
              </a:highlight>
              <a:latin typeface="Verdana"/>
              <a:ea typeface="Verdana"/>
              <a:cs typeface="Verdana"/>
              <a:sym typeface="Verdana"/>
            </a:endParaRPr>
          </a:p>
        </p:txBody>
      </p:sp>
      <p:pic>
        <p:nvPicPr>
          <p:cNvPr id="120" name="Google Shape;120;p22"/>
          <p:cNvPicPr preferRelativeResize="0"/>
          <p:nvPr/>
        </p:nvPicPr>
        <p:blipFill rotWithShape="1">
          <a:blip r:embed="rId3">
            <a:alphaModFix/>
          </a:blip>
          <a:srcRect b="0" l="0" r="64949" t="0"/>
          <a:stretch/>
        </p:blipFill>
        <p:spPr>
          <a:xfrm>
            <a:off x="2044051" y="67258"/>
            <a:ext cx="2126896" cy="5076242"/>
          </a:xfrm>
          <a:prstGeom prst="rect">
            <a:avLst/>
          </a:prstGeom>
          <a:noFill/>
          <a:ln>
            <a:noFill/>
          </a:ln>
        </p:spPr>
      </p:pic>
      <p:sp>
        <p:nvSpPr>
          <p:cNvPr id="121" name="Google Shape;121;p22"/>
          <p:cNvSpPr/>
          <p:nvPr/>
        </p:nvSpPr>
        <p:spPr>
          <a:xfrm>
            <a:off x="7045317" y="188926"/>
            <a:ext cx="1902200" cy="33250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22" name="Google Shape;122;p22"/>
          <p:cNvSpPr txBox="1"/>
          <p:nvPr/>
        </p:nvSpPr>
        <p:spPr>
          <a:xfrm>
            <a:off x="4272500" y="279031"/>
            <a:ext cx="4598784" cy="794033"/>
          </a:xfrm>
          <a:prstGeom prst="rect">
            <a:avLst/>
          </a:prstGeom>
          <a:solidFill>
            <a:srgbClr val="F5F4BE"/>
          </a:solidFill>
          <a:ln>
            <a:noFill/>
          </a:ln>
        </p:spPr>
        <p:txBody>
          <a:bodyPr anchorCtr="0" anchor="t" bIns="91425" lIns="91425" spcFirstLastPara="1" rIns="91425" wrap="square" tIns="91425">
            <a:spAutoFit/>
          </a:bodyPr>
          <a:lstStyle/>
          <a:p>
            <a:pPr indent="0" lvl="0" marL="0" marR="0" rtl="0" algn="l">
              <a:lnSpc>
                <a:spcPct val="110000"/>
              </a:lnSpc>
              <a:spcBef>
                <a:spcPts val="0"/>
              </a:spcBef>
              <a:spcAft>
                <a:spcPts val="0"/>
              </a:spcAft>
              <a:buNone/>
            </a:pPr>
            <a:r>
              <a:rPr b="0" i="0" lang="en-GB" sz="1200" u="none" cap="none" strike="noStrike">
                <a:solidFill>
                  <a:srgbClr val="0070C0"/>
                </a:solidFill>
                <a:latin typeface="Arial Narrow"/>
                <a:ea typeface="Arial Narrow"/>
                <a:cs typeface="Arial Narrow"/>
                <a:sym typeface="Arial Narrow"/>
              </a:rPr>
              <a:t>1.1. Browsing, searching and filtering data, information and digital content</a:t>
            </a:r>
            <a:endParaRPr/>
          </a:p>
          <a:p>
            <a:pPr indent="0" lvl="0" marL="0" marR="0" rtl="0" algn="l">
              <a:lnSpc>
                <a:spcPct val="110000"/>
              </a:lnSpc>
              <a:spcBef>
                <a:spcPts val="0"/>
              </a:spcBef>
              <a:spcAft>
                <a:spcPts val="0"/>
              </a:spcAft>
              <a:buNone/>
            </a:pPr>
            <a:r>
              <a:rPr b="0" i="0" lang="en-GB" sz="1200" u="none" cap="none" strike="noStrike">
                <a:solidFill>
                  <a:srgbClr val="0070C0"/>
                </a:solidFill>
                <a:latin typeface="Arial Narrow"/>
                <a:ea typeface="Arial Narrow"/>
                <a:cs typeface="Arial Narrow"/>
                <a:sym typeface="Arial Narrow"/>
              </a:rPr>
              <a:t>1.2. Evaluation data, information and digital content</a:t>
            </a:r>
            <a:endParaRPr/>
          </a:p>
          <a:p>
            <a:pPr indent="0" lvl="0" marL="0" marR="0" rtl="0" algn="l">
              <a:lnSpc>
                <a:spcPct val="110000"/>
              </a:lnSpc>
              <a:spcBef>
                <a:spcPts val="0"/>
              </a:spcBef>
              <a:spcAft>
                <a:spcPts val="0"/>
              </a:spcAft>
              <a:buNone/>
            </a:pPr>
            <a:r>
              <a:rPr b="0" i="0" lang="en-GB" sz="1200" u="none" cap="none" strike="noStrike">
                <a:solidFill>
                  <a:srgbClr val="0070C0"/>
                </a:solidFill>
                <a:latin typeface="Arial Narrow"/>
                <a:ea typeface="Arial Narrow"/>
                <a:cs typeface="Arial Narrow"/>
                <a:sym typeface="Arial Narrow"/>
              </a:rPr>
              <a:t>1.3. Managing data, information and digital content</a:t>
            </a:r>
            <a:endParaRPr b="0" i="0" sz="1200" u="none" cap="none" strike="noStrike">
              <a:solidFill>
                <a:srgbClr val="0070C0"/>
              </a:solidFill>
              <a:latin typeface="Arial Narrow"/>
              <a:ea typeface="Arial Narrow"/>
              <a:cs typeface="Arial Narrow"/>
              <a:sym typeface="Arial Narrow"/>
            </a:endParaRPr>
          </a:p>
        </p:txBody>
      </p:sp>
      <p:sp>
        <p:nvSpPr>
          <p:cNvPr id="123" name="Google Shape;123;p22"/>
          <p:cNvSpPr txBox="1"/>
          <p:nvPr/>
        </p:nvSpPr>
        <p:spPr>
          <a:xfrm>
            <a:off x="4272500" y="1002749"/>
            <a:ext cx="4598784" cy="1403431"/>
          </a:xfrm>
          <a:prstGeom prst="rect">
            <a:avLst/>
          </a:prstGeom>
          <a:solidFill>
            <a:srgbClr val="E3E8EA"/>
          </a:solidFill>
          <a:ln>
            <a:noFill/>
          </a:ln>
        </p:spPr>
        <p:txBody>
          <a:bodyPr anchorCtr="0" anchor="t" bIns="91425" lIns="91425" spcFirstLastPara="1" rIns="91425" wrap="square" tIns="91425">
            <a:spAutoFit/>
          </a:bodyPr>
          <a:lstStyle/>
          <a:p>
            <a:pPr indent="0" lvl="0" marL="0" marR="0" rtl="0" algn="l">
              <a:lnSpc>
                <a:spcPct val="110000"/>
              </a:lnSpc>
              <a:spcBef>
                <a:spcPts val="0"/>
              </a:spcBef>
              <a:spcAft>
                <a:spcPts val="0"/>
              </a:spcAft>
              <a:buNone/>
            </a:pPr>
            <a:r>
              <a:rPr b="0" i="0" lang="en-GB" sz="1200" u="none" cap="none" strike="noStrike">
                <a:solidFill>
                  <a:srgbClr val="0070C0"/>
                </a:solidFill>
                <a:latin typeface="Arial Narrow"/>
                <a:ea typeface="Arial Narrow"/>
                <a:cs typeface="Arial Narrow"/>
                <a:sym typeface="Arial Narrow"/>
              </a:rPr>
              <a:t>2.1. Interacting through digital technologies</a:t>
            </a:r>
            <a:endParaRPr/>
          </a:p>
          <a:p>
            <a:pPr indent="0" lvl="0" marL="0" marR="0" rtl="0" algn="l">
              <a:lnSpc>
                <a:spcPct val="110000"/>
              </a:lnSpc>
              <a:spcBef>
                <a:spcPts val="0"/>
              </a:spcBef>
              <a:spcAft>
                <a:spcPts val="0"/>
              </a:spcAft>
              <a:buNone/>
            </a:pPr>
            <a:r>
              <a:rPr b="0" i="0" lang="en-GB" sz="1200" u="none" cap="none" strike="noStrike">
                <a:solidFill>
                  <a:srgbClr val="0070C0"/>
                </a:solidFill>
                <a:latin typeface="Arial Narrow"/>
                <a:ea typeface="Arial Narrow"/>
                <a:cs typeface="Arial Narrow"/>
                <a:sym typeface="Arial Narrow"/>
              </a:rPr>
              <a:t>2.2. Sharing information and content through digital technologies</a:t>
            </a:r>
            <a:endParaRPr b="0" i="0" sz="1200" u="none" cap="none" strike="noStrike">
              <a:solidFill>
                <a:srgbClr val="0070C0"/>
              </a:solidFill>
              <a:latin typeface="Arial Narrow"/>
              <a:ea typeface="Arial Narrow"/>
              <a:cs typeface="Arial Narrow"/>
              <a:sym typeface="Arial Narrow"/>
            </a:endParaRPr>
          </a:p>
          <a:p>
            <a:pPr indent="0" lvl="0" marL="0" marR="0" rtl="0" algn="l">
              <a:lnSpc>
                <a:spcPct val="110000"/>
              </a:lnSpc>
              <a:spcBef>
                <a:spcPts val="0"/>
              </a:spcBef>
              <a:spcAft>
                <a:spcPts val="0"/>
              </a:spcAft>
              <a:buNone/>
            </a:pPr>
            <a:r>
              <a:rPr b="0" i="0" lang="en-GB" sz="1200" u="none" cap="none" strike="noStrike">
                <a:solidFill>
                  <a:srgbClr val="0070C0"/>
                </a:solidFill>
                <a:latin typeface="Arial Narrow"/>
                <a:ea typeface="Arial Narrow"/>
                <a:cs typeface="Arial Narrow"/>
                <a:sym typeface="Arial Narrow"/>
              </a:rPr>
              <a:t>2.3. Engaging in citizenship through digital technologies</a:t>
            </a:r>
            <a:endParaRPr b="0" i="0" sz="1200" u="none" cap="none" strike="noStrike">
              <a:solidFill>
                <a:srgbClr val="0070C0"/>
              </a:solidFill>
              <a:latin typeface="Arial Narrow"/>
              <a:ea typeface="Arial Narrow"/>
              <a:cs typeface="Arial Narrow"/>
              <a:sym typeface="Arial Narrow"/>
            </a:endParaRPr>
          </a:p>
          <a:p>
            <a:pPr indent="0" lvl="0" marL="0" marR="0" rtl="0" algn="l">
              <a:lnSpc>
                <a:spcPct val="110000"/>
              </a:lnSpc>
              <a:spcBef>
                <a:spcPts val="0"/>
              </a:spcBef>
              <a:spcAft>
                <a:spcPts val="0"/>
              </a:spcAft>
              <a:buNone/>
            </a:pPr>
            <a:r>
              <a:rPr b="0" i="0" lang="en-GB" sz="1200" u="none" cap="none" strike="noStrike">
                <a:solidFill>
                  <a:srgbClr val="0070C0"/>
                </a:solidFill>
                <a:latin typeface="Arial Narrow"/>
                <a:ea typeface="Arial Narrow"/>
                <a:cs typeface="Arial Narrow"/>
                <a:sym typeface="Arial Narrow"/>
              </a:rPr>
              <a:t>2.4. Collaborating through digital technologies</a:t>
            </a:r>
            <a:endParaRPr b="0" i="0" sz="1200" u="none" cap="none" strike="noStrike">
              <a:solidFill>
                <a:srgbClr val="0070C0"/>
              </a:solidFill>
              <a:latin typeface="Arial Narrow"/>
              <a:ea typeface="Arial Narrow"/>
              <a:cs typeface="Arial Narrow"/>
              <a:sym typeface="Arial Narrow"/>
            </a:endParaRPr>
          </a:p>
          <a:p>
            <a:pPr indent="0" lvl="0" marL="0" marR="0" rtl="0" algn="l">
              <a:lnSpc>
                <a:spcPct val="110000"/>
              </a:lnSpc>
              <a:spcBef>
                <a:spcPts val="0"/>
              </a:spcBef>
              <a:spcAft>
                <a:spcPts val="0"/>
              </a:spcAft>
              <a:buNone/>
            </a:pPr>
            <a:r>
              <a:rPr b="0" i="0" lang="en-GB" sz="1200" u="none" cap="none" strike="noStrike">
                <a:solidFill>
                  <a:srgbClr val="0070C0"/>
                </a:solidFill>
                <a:latin typeface="Arial Narrow"/>
                <a:ea typeface="Arial Narrow"/>
                <a:cs typeface="Arial Narrow"/>
                <a:sym typeface="Arial Narrow"/>
              </a:rPr>
              <a:t>2.5. netiquette</a:t>
            </a:r>
            <a:endParaRPr/>
          </a:p>
          <a:p>
            <a:pPr indent="0" lvl="0" marL="0" marR="0" rtl="0" algn="l">
              <a:lnSpc>
                <a:spcPct val="110000"/>
              </a:lnSpc>
              <a:spcBef>
                <a:spcPts val="0"/>
              </a:spcBef>
              <a:spcAft>
                <a:spcPts val="0"/>
              </a:spcAft>
              <a:buNone/>
            </a:pPr>
            <a:r>
              <a:rPr b="0" i="0" lang="en-GB" sz="1200" u="none" cap="none" strike="noStrike">
                <a:solidFill>
                  <a:srgbClr val="0070C0"/>
                </a:solidFill>
                <a:latin typeface="Arial Narrow"/>
                <a:ea typeface="Arial Narrow"/>
                <a:cs typeface="Arial Narrow"/>
                <a:sym typeface="Arial Narrow"/>
              </a:rPr>
              <a:t>2.6. Managing digital identity</a:t>
            </a:r>
            <a:endParaRPr b="0" i="0" sz="1200" u="none" cap="none" strike="noStrike">
              <a:solidFill>
                <a:srgbClr val="0070C0"/>
              </a:solidFill>
              <a:latin typeface="Arial Narrow"/>
              <a:ea typeface="Arial Narrow"/>
              <a:cs typeface="Arial Narrow"/>
              <a:sym typeface="Arial Narrow"/>
            </a:endParaRPr>
          </a:p>
        </p:txBody>
      </p:sp>
      <p:sp>
        <p:nvSpPr>
          <p:cNvPr id="124" name="Google Shape;124;p22"/>
          <p:cNvSpPr txBox="1"/>
          <p:nvPr/>
        </p:nvSpPr>
        <p:spPr>
          <a:xfrm>
            <a:off x="4272500" y="2333991"/>
            <a:ext cx="4598784" cy="997166"/>
          </a:xfrm>
          <a:prstGeom prst="rect">
            <a:avLst/>
          </a:prstGeom>
          <a:solidFill>
            <a:srgbClr val="FFDDB2"/>
          </a:solidFill>
          <a:ln>
            <a:noFill/>
          </a:ln>
        </p:spPr>
        <p:txBody>
          <a:bodyPr anchorCtr="0" anchor="t" bIns="91425" lIns="91425" spcFirstLastPara="1" rIns="91425" wrap="square" tIns="91425">
            <a:spAutoFit/>
          </a:bodyPr>
          <a:lstStyle/>
          <a:p>
            <a:pPr indent="0" lvl="0" marL="0" marR="0" rtl="0" algn="l">
              <a:lnSpc>
                <a:spcPct val="110000"/>
              </a:lnSpc>
              <a:spcBef>
                <a:spcPts val="0"/>
              </a:spcBef>
              <a:spcAft>
                <a:spcPts val="0"/>
              </a:spcAft>
              <a:buNone/>
            </a:pPr>
            <a:r>
              <a:rPr b="0" i="0" lang="en-GB" sz="1200" u="none" cap="none" strike="noStrike">
                <a:solidFill>
                  <a:srgbClr val="0070C0"/>
                </a:solidFill>
                <a:latin typeface="Arial Narrow"/>
                <a:ea typeface="Arial Narrow"/>
                <a:cs typeface="Arial Narrow"/>
                <a:sym typeface="Arial Narrow"/>
              </a:rPr>
              <a:t>3.1. Developing digital content</a:t>
            </a:r>
            <a:endParaRPr/>
          </a:p>
          <a:p>
            <a:pPr indent="0" lvl="0" marL="0" marR="0" rtl="0" algn="l">
              <a:lnSpc>
                <a:spcPct val="110000"/>
              </a:lnSpc>
              <a:spcBef>
                <a:spcPts val="0"/>
              </a:spcBef>
              <a:spcAft>
                <a:spcPts val="0"/>
              </a:spcAft>
              <a:buNone/>
            </a:pPr>
            <a:r>
              <a:rPr b="0" i="0" lang="en-GB" sz="1200" u="none" cap="none" strike="noStrike">
                <a:solidFill>
                  <a:srgbClr val="0070C0"/>
                </a:solidFill>
                <a:latin typeface="Arial Narrow"/>
                <a:ea typeface="Arial Narrow"/>
                <a:cs typeface="Arial Narrow"/>
                <a:sym typeface="Arial Narrow"/>
              </a:rPr>
              <a:t>3.2. Integrating and re-elaborating digital content</a:t>
            </a:r>
            <a:endParaRPr b="0" i="0" sz="1200" u="none" cap="none" strike="noStrike">
              <a:solidFill>
                <a:srgbClr val="0070C0"/>
              </a:solidFill>
              <a:latin typeface="Arial Narrow"/>
              <a:ea typeface="Arial Narrow"/>
              <a:cs typeface="Arial Narrow"/>
              <a:sym typeface="Arial Narrow"/>
            </a:endParaRPr>
          </a:p>
          <a:p>
            <a:pPr indent="0" lvl="0" marL="0" marR="0" rtl="0" algn="l">
              <a:lnSpc>
                <a:spcPct val="110000"/>
              </a:lnSpc>
              <a:spcBef>
                <a:spcPts val="0"/>
              </a:spcBef>
              <a:spcAft>
                <a:spcPts val="0"/>
              </a:spcAft>
              <a:buNone/>
            </a:pPr>
            <a:r>
              <a:rPr b="0" i="0" lang="en-GB" sz="1200" u="none" cap="none" strike="noStrike">
                <a:solidFill>
                  <a:srgbClr val="0070C0"/>
                </a:solidFill>
                <a:latin typeface="Arial Narrow"/>
                <a:ea typeface="Arial Narrow"/>
                <a:cs typeface="Arial Narrow"/>
                <a:sym typeface="Arial Narrow"/>
              </a:rPr>
              <a:t>3.3. Copyright and licenses</a:t>
            </a:r>
            <a:endParaRPr b="0" i="0" sz="1200" u="none" cap="none" strike="noStrike">
              <a:solidFill>
                <a:srgbClr val="0070C0"/>
              </a:solidFill>
              <a:latin typeface="Arial Narrow"/>
              <a:ea typeface="Arial Narrow"/>
              <a:cs typeface="Arial Narrow"/>
              <a:sym typeface="Arial Narrow"/>
            </a:endParaRPr>
          </a:p>
          <a:p>
            <a:pPr indent="0" lvl="0" marL="0" marR="0" rtl="0" algn="l">
              <a:lnSpc>
                <a:spcPct val="110000"/>
              </a:lnSpc>
              <a:spcBef>
                <a:spcPts val="0"/>
              </a:spcBef>
              <a:spcAft>
                <a:spcPts val="0"/>
              </a:spcAft>
              <a:buNone/>
            </a:pPr>
            <a:r>
              <a:rPr b="0" i="0" lang="en-GB" sz="1200" u="none" cap="none" strike="noStrike">
                <a:solidFill>
                  <a:srgbClr val="0070C0"/>
                </a:solidFill>
                <a:latin typeface="Arial Narrow"/>
                <a:ea typeface="Arial Narrow"/>
                <a:cs typeface="Arial Narrow"/>
                <a:sym typeface="Arial Narrow"/>
              </a:rPr>
              <a:t>3.4. Programming</a:t>
            </a:r>
            <a:endParaRPr b="0" i="0" sz="1200" u="none" cap="none" strike="noStrike">
              <a:solidFill>
                <a:srgbClr val="0070C0"/>
              </a:solidFill>
              <a:latin typeface="Arial Narrow"/>
              <a:ea typeface="Arial Narrow"/>
              <a:cs typeface="Arial Narrow"/>
              <a:sym typeface="Arial Narrow"/>
            </a:endParaRPr>
          </a:p>
        </p:txBody>
      </p:sp>
      <p:sp>
        <p:nvSpPr>
          <p:cNvPr id="125" name="Google Shape;125;p22"/>
          <p:cNvSpPr txBox="1"/>
          <p:nvPr/>
        </p:nvSpPr>
        <p:spPr>
          <a:xfrm>
            <a:off x="4272500" y="3240370"/>
            <a:ext cx="4598784" cy="997166"/>
          </a:xfrm>
          <a:prstGeom prst="rect">
            <a:avLst/>
          </a:prstGeom>
          <a:solidFill>
            <a:srgbClr val="BCD000"/>
          </a:solidFill>
          <a:ln>
            <a:noFill/>
          </a:ln>
        </p:spPr>
        <p:txBody>
          <a:bodyPr anchorCtr="0" anchor="t" bIns="91425" lIns="91425" spcFirstLastPara="1" rIns="91425" wrap="square" tIns="91425">
            <a:spAutoFit/>
          </a:bodyPr>
          <a:lstStyle/>
          <a:p>
            <a:pPr indent="0" lvl="0" marL="0" marR="0" rtl="0" algn="l">
              <a:lnSpc>
                <a:spcPct val="110000"/>
              </a:lnSpc>
              <a:spcBef>
                <a:spcPts val="0"/>
              </a:spcBef>
              <a:spcAft>
                <a:spcPts val="0"/>
              </a:spcAft>
              <a:buNone/>
            </a:pPr>
            <a:r>
              <a:rPr b="0" i="0" lang="en-GB" sz="1200" u="none" cap="none" strike="noStrike">
                <a:solidFill>
                  <a:srgbClr val="0070C0"/>
                </a:solidFill>
                <a:latin typeface="Arial Narrow"/>
                <a:ea typeface="Arial Narrow"/>
                <a:cs typeface="Arial Narrow"/>
                <a:sym typeface="Arial Narrow"/>
              </a:rPr>
              <a:t>4.1. Protecting devices</a:t>
            </a:r>
            <a:endParaRPr/>
          </a:p>
          <a:p>
            <a:pPr indent="0" lvl="0" marL="0" marR="0" rtl="0" algn="l">
              <a:lnSpc>
                <a:spcPct val="110000"/>
              </a:lnSpc>
              <a:spcBef>
                <a:spcPts val="0"/>
              </a:spcBef>
              <a:spcAft>
                <a:spcPts val="0"/>
              </a:spcAft>
              <a:buNone/>
            </a:pPr>
            <a:r>
              <a:rPr b="0" i="0" lang="en-GB" sz="1200" u="none" cap="none" strike="noStrike">
                <a:solidFill>
                  <a:srgbClr val="0070C0"/>
                </a:solidFill>
                <a:latin typeface="Arial Narrow"/>
                <a:ea typeface="Arial Narrow"/>
                <a:cs typeface="Arial Narrow"/>
                <a:sym typeface="Arial Narrow"/>
              </a:rPr>
              <a:t>4.2. Protecting personal data and privacy</a:t>
            </a:r>
            <a:endParaRPr/>
          </a:p>
          <a:p>
            <a:pPr indent="0" lvl="0" marL="0" marR="0" rtl="0" algn="l">
              <a:lnSpc>
                <a:spcPct val="110000"/>
              </a:lnSpc>
              <a:spcBef>
                <a:spcPts val="0"/>
              </a:spcBef>
              <a:spcAft>
                <a:spcPts val="0"/>
              </a:spcAft>
              <a:buNone/>
            </a:pPr>
            <a:r>
              <a:rPr b="0" i="0" lang="en-GB" sz="1200" u="none" cap="none" strike="noStrike">
                <a:solidFill>
                  <a:srgbClr val="0070C0"/>
                </a:solidFill>
                <a:latin typeface="Arial Narrow"/>
                <a:ea typeface="Arial Narrow"/>
                <a:cs typeface="Arial Narrow"/>
                <a:sym typeface="Arial Narrow"/>
              </a:rPr>
              <a:t>4.3. Protecting health and well-being</a:t>
            </a:r>
            <a:endParaRPr b="0" i="0" sz="1200" u="none" cap="none" strike="noStrike">
              <a:solidFill>
                <a:srgbClr val="0070C0"/>
              </a:solidFill>
              <a:latin typeface="Arial Narrow"/>
              <a:ea typeface="Arial Narrow"/>
              <a:cs typeface="Arial Narrow"/>
              <a:sym typeface="Arial Narrow"/>
            </a:endParaRPr>
          </a:p>
          <a:p>
            <a:pPr indent="0" lvl="0" marL="0" marR="0" rtl="0" algn="l">
              <a:lnSpc>
                <a:spcPct val="110000"/>
              </a:lnSpc>
              <a:spcBef>
                <a:spcPts val="0"/>
              </a:spcBef>
              <a:spcAft>
                <a:spcPts val="0"/>
              </a:spcAft>
              <a:buNone/>
            </a:pPr>
            <a:r>
              <a:rPr b="0" i="0" lang="en-GB" sz="1200" u="none" cap="none" strike="noStrike">
                <a:solidFill>
                  <a:srgbClr val="0070C0"/>
                </a:solidFill>
                <a:latin typeface="Arial Narrow"/>
                <a:ea typeface="Arial Narrow"/>
                <a:cs typeface="Arial Narrow"/>
                <a:sym typeface="Arial Narrow"/>
              </a:rPr>
              <a:t>4.4. Protecting the environment</a:t>
            </a:r>
            <a:endParaRPr b="0" i="0" sz="1200" u="none" cap="none" strike="noStrike">
              <a:solidFill>
                <a:srgbClr val="0070C0"/>
              </a:solidFill>
              <a:latin typeface="Arial Narrow"/>
              <a:ea typeface="Arial Narrow"/>
              <a:cs typeface="Arial Narrow"/>
              <a:sym typeface="Arial Narrow"/>
            </a:endParaRPr>
          </a:p>
        </p:txBody>
      </p:sp>
      <p:sp>
        <p:nvSpPr>
          <p:cNvPr id="126" name="Google Shape;126;p22"/>
          <p:cNvSpPr txBox="1"/>
          <p:nvPr/>
        </p:nvSpPr>
        <p:spPr>
          <a:xfrm>
            <a:off x="4272500" y="4146334"/>
            <a:ext cx="4598784" cy="997166"/>
          </a:xfrm>
          <a:prstGeom prst="rect">
            <a:avLst/>
          </a:prstGeom>
          <a:solidFill>
            <a:srgbClr val="FFA7A7"/>
          </a:solidFill>
          <a:ln>
            <a:noFill/>
          </a:ln>
        </p:spPr>
        <p:txBody>
          <a:bodyPr anchorCtr="0" anchor="t" bIns="91425" lIns="91425" spcFirstLastPara="1" rIns="91425" wrap="square" tIns="91425">
            <a:spAutoFit/>
          </a:bodyPr>
          <a:lstStyle/>
          <a:p>
            <a:pPr indent="0" lvl="0" marL="0" marR="0" rtl="0" algn="l">
              <a:lnSpc>
                <a:spcPct val="110000"/>
              </a:lnSpc>
              <a:spcBef>
                <a:spcPts val="0"/>
              </a:spcBef>
              <a:spcAft>
                <a:spcPts val="0"/>
              </a:spcAft>
              <a:buNone/>
            </a:pPr>
            <a:r>
              <a:rPr b="0" i="0" lang="en-GB" sz="1200" u="none" cap="none" strike="noStrike">
                <a:solidFill>
                  <a:srgbClr val="0070C0"/>
                </a:solidFill>
                <a:latin typeface="Arial Narrow"/>
                <a:ea typeface="Arial Narrow"/>
                <a:cs typeface="Arial Narrow"/>
                <a:sym typeface="Arial Narrow"/>
              </a:rPr>
              <a:t>5.1. Solving technical problems</a:t>
            </a:r>
            <a:endParaRPr/>
          </a:p>
          <a:p>
            <a:pPr indent="0" lvl="0" marL="0" marR="0" rtl="0" algn="l">
              <a:lnSpc>
                <a:spcPct val="110000"/>
              </a:lnSpc>
              <a:spcBef>
                <a:spcPts val="0"/>
              </a:spcBef>
              <a:spcAft>
                <a:spcPts val="0"/>
              </a:spcAft>
              <a:buNone/>
            </a:pPr>
            <a:r>
              <a:rPr b="0" i="0" lang="en-GB" sz="1200" u="none" cap="none" strike="noStrike">
                <a:solidFill>
                  <a:srgbClr val="0070C0"/>
                </a:solidFill>
                <a:latin typeface="Arial Narrow"/>
                <a:ea typeface="Arial Narrow"/>
                <a:cs typeface="Arial Narrow"/>
                <a:sym typeface="Arial Narrow"/>
              </a:rPr>
              <a:t>5.2. Identifying needs and technological responses</a:t>
            </a:r>
            <a:endParaRPr/>
          </a:p>
          <a:p>
            <a:pPr indent="0" lvl="0" marL="0" marR="0" rtl="0" algn="l">
              <a:lnSpc>
                <a:spcPct val="110000"/>
              </a:lnSpc>
              <a:spcBef>
                <a:spcPts val="0"/>
              </a:spcBef>
              <a:spcAft>
                <a:spcPts val="0"/>
              </a:spcAft>
              <a:buNone/>
            </a:pPr>
            <a:r>
              <a:rPr b="0" i="0" lang="en-GB" sz="1200" u="none" cap="none" strike="noStrike">
                <a:solidFill>
                  <a:srgbClr val="0070C0"/>
                </a:solidFill>
                <a:latin typeface="Arial Narrow"/>
                <a:ea typeface="Arial Narrow"/>
                <a:cs typeface="Arial Narrow"/>
                <a:sym typeface="Arial Narrow"/>
              </a:rPr>
              <a:t>5.3. Creatively using digital technologies</a:t>
            </a:r>
            <a:endParaRPr b="0" i="0" sz="1200" u="none" cap="none" strike="noStrike">
              <a:solidFill>
                <a:srgbClr val="0070C0"/>
              </a:solidFill>
              <a:latin typeface="Arial Narrow"/>
              <a:ea typeface="Arial Narrow"/>
              <a:cs typeface="Arial Narrow"/>
              <a:sym typeface="Arial Narrow"/>
            </a:endParaRPr>
          </a:p>
          <a:p>
            <a:pPr indent="0" lvl="0" marL="0" marR="0" rtl="0" algn="l">
              <a:lnSpc>
                <a:spcPct val="110000"/>
              </a:lnSpc>
              <a:spcBef>
                <a:spcPts val="0"/>
              </a:spcBef>
              <a:spcAft>
                <a:spcPts val="0"/>
              </a:spcAft>
              <a:buNone/>
            </a:pPr>
            <a:r>
              <a:rPr b="0" i="0" lang="en-GB" sz="1200" u="none" cap="none" strike="noStrike">
                <a:solidFill>
                  <a:srgbClr val="0070C0"/>
                </a:solidFill>
                <a:latin typeface="Arial Narrow"/>
                <a:ea typeface="Arial Narrow"/>
                <a:cs typeface="Arial Narrow"/>
                <a:sym typeface="Arial Narrow"/>
              </a:rPr>
              <a:t>5.4. Identifying digital competences gaps</a:t>
            </a:r>
            <a:endParaRPr b="0" i="0" sz="1200" u="none" cap="none" strike="noStrike">
              <a:solidFill>
                <a:srgbClr val="0070C0"/>
              </a:solidFill>
              <a:latin typeface="Arial Narrow"/>
              <a:ea typeface="Arial Narrow"/>
              <a:cs typeface="Arial Narrow"/>
              <a:sym typeface="Arial Narrow"/>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3"/>
          <p:cNvSpPr txBox="1"/>
          <p:nvPr>
            <p:ph idx="4294967295" type="title"/>
          </p:nvPr>
        </p:nvSpPr>
        <p:spPr>
          <a:xfrm>
            <a:off x="311700" y="2907250"/>
            <a:ext cx="8520600" cy="841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GB">
                <a:solidFill>
                  <a:srgbClr val="304A9D"/>
                </a:solidFill>
                <a:highlight>
                  <a:srgbClr val="FFFFFF"/>
                </a:highlight>
                <a:latin typeface="Verdana"/>
                <a:ea typeface="Verdana"/>
                <a:cs typeface="Verdana"/>
                <a:sym typeface="Verdana"/>
              </a:rPr>
              <a:t>Digitalne kompetence izobraževalcev</a:t>
            </a:r>
            <a:endParaRPr b="1" sz="2800">
              <a:solidFill>
                <a:srgbClr val="304A9D"/>
              </a:solidFill>
              <a:latin typeface="Verdana"/>
              <a:ea typeface="Verdana"/>
              <a:cs typeface="Verdana"/>
              <a:sym typeface="Verdana"/>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4"/>
          <p:cNvSpPr txBox="1"/>
          <p:nvPr>
            <p:ph idx="4294967295" type="ctrTitle"/>
          </p:nvPr>
        </p:nvSpPr>
        <p:spPr>
          <a:xfrm>
            <a:off x="272085" y="838811"/>
            <a:ext cx="8520600" cy="672594"/>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i="0" lang="en-GB" sz="2400" u="none" cap="none" strike="noStrike">
                <a:solidFill>
                  <a:srgbClr val="304A9D"/>
                </a:solidFill>
                <a:highlight>
                  <a:srgbClr val="FFFFFF"/>
                </a:highlight>
                <a:latin typeface="Verdana"/>
                <a:ea typeface="Verdana"/>
                <a:cs typeface="Verdana"/>
                <a:sym typeface="Verdana"/>
              </a:rPr>
              <a:t>DigCompEdu (2017)</a:t>
            </a:r>
            <a:endParaRPr b="1" i="0" sz="2400" u="none" cap="none" strike="noStrike">
              <a:solidFill>
                <a:srgbClr val="304A9D"/>
              </a:solidFill>
              <a:latin typeface="Verdana"/>
              <a:ea typeface="Verdana"/>
              <a:cs typeface="Verdana"/>
              <a:sym typeface="Verdana"/>
            </a:endParaRPr>
          </a:p>
        </p:txBody>
      </p:sp>
      <p:sp>
        <p:nvSpPr>
          <p:cNvPr id="137" name="Google Shape;137;p24"/>
          <p:cNvSpPr txBox="1"/>
          <p:nvPr/>
        </p:nvSpPr>
        <p:spPr>
          <a:xfrm>
            <a:off x="264528" y="1375054"/>
            <a:ext cx="7330200" cy="2596500"/>
          </a:xfrm>
          <a:prstGeom prst="rect">
            <a:avLst/>
          </a:prstGeom>
          <a:noFill/>
          <a:ln>
            <a:noFill/>
          </a:ln>
        </p:spPr>
        <p:txBody>
          <a:bodyPr anchorCtr="0" anchor="t" bIns="91425" lIns="91425" spcFirstLastPara="1" rIns="91425" wrap="square" tIns="91425">
            <a:spAutoFit/>
          </a:bodyPr>
          <a:lstStyle/>
          <a:p>
            <a:pPr indent="0" lvl="0" marL="0" marR="0" rtl="0" algn="l">
              <a:lnSpc>
                <a:spcPct val="114000"/>
              </a:lnSpc>
              <a:spcBef>
                <a:spcPts val="600"/>
              </a:spcBef>
              <a:spcAft>
                <a:spcPts val="0"/>
              </a:spcAft>
              <a:buClr>
                <a:schemeClr val="dk1"/>
              </a:buClr>
              <a:buSzPts val="1100"/>
              <a:buFont typeface="Arial"/>
              <a:buNone/>
            </a:pPr>
            <a:r>
              <a:rPr b="1" lang="en-GB"/>
              <a:t>Zakaj je to pomembno?</a:t>
            </a:r>
            <a:endParaRPr b="1"/>
          </a:p>
          <a:p>
            <a:pPr indent="0" lvl="0" marL="0" marR="0" rtl="0" algn="l">
              <a:lnSpc>
                <a:spcPct val="114000"/>
              </a:lnSpc>
              <a:spcBef>
                <a:spcPts val="600"/>
              </a:spcBef>
              <a:spcAft>
                <a:spcPts val="0"/>
              </a:spcAft>
              <a:buClr>
                <a:schemeClr val="dk1"/>
              </a:buClr>
              <a:buSzPts val="1100"/>
              <a:buFont typeface="Arial"/>
              <a:buNone/>
            </a:pPr>
            <a:r>
              <a:rPr lang="en-GB"/>
              <a:t>Dolžnost pomagati učencem, da postanejo digitalno kompetentni, zahteva od izobraževalcev, da razvijajo lastne digitalne kompetence.</a:t>
            </a:r>
            <a:endParaRPr/>
          </a:p>
          <a:p>
            <a:pPr indent="0" lvl="0" marL="0" marR="0" rtl="0" algn="l">
              <a:lnSpc>
                <a:spcPct val="114000"/>
              </a:lnSpc>
              <a:spcBef>
                <a:spcPts val="600"/>
              </a:spcBef>
              <a:spcAft>
                <a:spcPts val="0"/>
              </a:spcAft>
              <a:buClr>
                <a:schemeClr val="dk1"/>
              </a:buClr>
              <a:buSzPts val="1100"/>
              <a:buFont typeface="Arial"/>
              <a:buNone/>
            </a:pPr>
            <a:r>
              <a:rPr b="1" lang="en-GB"/>
              <a:t>Kompetenčni okvir DigCompEdu </a:t>
            </a:r>
            <a:r>
              <a:rPr lang="en-GB"/>
              <a:t>je namenjen izobraževalcem na vseh ravneh izobraževanja, od zgodnjega otroštva do visokošolskega izobraževanja in izobraževanja odraslih, vključno s splošnim in poklicnim izobraževanjem in usposabljanjem, izobraževanjem oseb s posebnimi potrebami in neformalnim učenjem;</a:t>
            </a:r>
            <a:endParaRPr/>
          </a:p>
          <a:p>
            <a:pPr indent="0" lvl="0" marL="0" marR="0" rtl="0" algn="l">
              <a:lnSpc>
                <a:spcPct val="114000"/>
              </a:lnSpc>
              <a:spcBef>
                <a:spcPts val="600"/>
              </a:spcBef>
              <a:spcAft>
                <a:spcPts val="0"/>
              </a:spcAft>
              <a:buNone/>
            </a:pPr>
            <a:r>
              <a:rPr lang="en-GB"/>
              <a:t>Njegov namen je zagotoviti splošni referenčni okvir za razvijalce modelov digitalnih kompetenc, izobraževalne organizacije, izvajalce strokovnega usposabljanja itd.</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5"/>
          <p:cNvSpPr txBox="1"/>
          <p:nvPr>
            <p:ph idx="4294967295" type="ctrTitle"/>
          </p:nvPr>
        </p:nvSpPr>
        <p:spPr>
          <a:xfrm>
            <a:off x="235500" y="544800"/>
            <a:ext cx="8520600" cy="705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i="0" lang="en-GB" sz="2400" u="none" cap="none" strike="noStrike">
                <a:solidFill>
                  <a:srgbClr val="304A9D"/>
                </a:solidFill>
                <a:highlight>
                  <a:srgbClr val="FFFFFF"/>
                </a:highlight>
                <a:latin typeface="Verdana"/>
                <a:ea typeface="Verdana"/>
                <a:cs typeface="Verdana"/>
                <a:sym typeface="Verdana"/>
              </a:rPr>
              <a:t>DigCompEdu: </a:t>
            </a:r>
            <a:r>
              <a:rPr b="1" lang="en-GB" sz="2400">
                <a:solidFill>
                  <a:srgbClr val="304A9D"/>
                </a:solidFill>
                <a:highlight>
                  <a:srgbClr val="FFFFFF"/>
                </a:highlight>
                <a:latin typeface="Verdana"/>
                <a:ea typeface="Verdana"/>
                <a:cs typeface="Verdana"/>
                <a:sym typeface="Verdana"/>
              </a:rPr>
              <a:t>območja in področja uporabe</a:t>
            </a:r>
            <a:endParaRPr b="1" i="0" sz="2400" u="none" cap="none" strike="noStrike">
              <a:solidFill>
                <a:srgbClr val="304A9D"/>
              </a:solidFill>
              <a:latin typeface="Verdana"/>
              <a:ea typeface="Verdana"/>
              <a:cs typeface="Verdana"/>
              <a:sym typeface="Verdana"/>
            </a:endParaRPr>
          </a:p>
        </p:txBody>
      </p:sp>
      <p:sp>
        <p:nvSpPr>
          <p:cNvPr id="143" name="Google Shape;143;p25"/>
          <p:cNvSpPr txBox="1"/>
          <p:nvPr/>
        </p:nvSpPr>
        <p:spPr>
          <a:xfrm>
            <a:off x="254724" y="1241900"/>
            <a:ext cx="1800900" cy="2770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lang="en-GB"/>
              <a:t>Okvir DigCompEdu razlikuje šest različnih področij</a:t>
            </a:r>
            <a:endParaRPr/>
          </a:p>
          <a:p>
            <a:pPr indent="0" lvl="0" marL="0" marR="0" rtl="0" algn="l">
              <a:lnSpc>
                <a:spcPct val="100000"/>
              </a:lnSpc>
              <a:spcBef>
                <a:spcPts val="0"/>
              </a:spcBef>
              <a:spcAft>
                <a:spcPts val="0"/>
              </a:spcAft>
              <a:buClr>
                <a:schemeClr val="dk1"/>
              </a:buClr>
              <a:buSzPts val="1100"/>
              <a:buFont typeface="Arial"/>
              <a:buNone/>
            </a:pPr>
            <a:r>
              <a:rPr lang="en-GB"/>
              <a:t>na katerih se digitalne kompetence izobraževalcev izražajo z</a:t>
            </a:r>
            <a:endParaRPr/>
          </a:p>
          <a:p>
            <a:pPr indent="0" lvl="0" marL="0" marR="0" rtl="0" algn="l">
              <a:lnSpc>
                <a:spcPct val="100000"/>
              </a:lnSpc>
              <a:spcBef>
                <a:spcPts val="0"/>
              </a:spcBef>
              <a:spcAft>
                <a:spcPts val="0"/>
              </a:spcAft>
              <a:buClr>
                <a:schemeClr val="dk1"/>
              </a:buClr>
              <a:buSzPts val="1100"/>
              <a:buFont typeface="Arial"/>
              <a:buNone/>
            </a:pPr>
            <a:r>
              <a:rPr lang="en-GB"/>
              <a:t>skupno 22 kompetencami.</a:t>
            </a:r>
            <a:endParaRPr/>
          </a:p>
          <a:p>
            <a:pPr indent="0" lvl="0" marL="0" marR="0" rtl="0" algn="l">
              <a:lnSpc>
                <a:spcPct val="100000"/>
              </a:lnSpc>
              <a:spcBef>
                <a:spcPts val="0"/>
              </a:spcBef>
              <a:spcAft>
                <a:spcPts val="0"/>
              </a:spcAft>
              <a:buClr>
                <a:schemeClr val="dk1"/>
              </a:buClr>
              <a:buSzPts val="1100"/>
              <a:buFont typeface="Arial"/>
              <a:buNone/>
            </a:pPr>
            <a:r>
              <a:t/>
            </a:r>
            <a:endParaRPr/>
          </a:p>
          <a:p>
            <a:pPr indent="0" lvl="0" marL="0" marR="0" rtl="0" algn="l">
              <a:lnSpc>
                <a:spcPct val="100000"/>
              </a:lnSpc>
              <a:spcBef>
                <a:spcPts val="0"/>
              </a:spcBef>
              <a:spcAft>
                <a:spcPts val="0"/>
              </a:spcAft>
              <a:buNone/>
            </a:pPr>
            <a:r>
              <a:t/>
            </a:r>
            <a:endParaRPr/>
          </a:p>
        </p:txBody>
      </p:sp>
      <p:pic>
        <p:nvPicPr>
          <p:cNvPr id="144" name="Google Shape;144;p25"/>
          <p:cNvPicPr preferRelativeResize="0"/>
          <p:nvPr/>
        </p:nvPicPr>
        <p:blipFill rotWithShape="1">
          <a:blip r:embed="rId3">
            <a:alphaModFix/>
          </a:blip>
          <a:srcRect b="0" l="0" r="0" t="0"/>
          <a:stretch/>
        </p:blipFill>
        <p:spPr>
          <a:xfrm>
            <a:off x="1920191" y="1186453"/>
            <a:ext cx="7223810" cy="395704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6"/>
          <p:cNvSpPr txBox="1"/>
          <p:nvPr>
            <p:ph idx="4294967295" type="ctrTitle"/>
          </p:nvPr>
        </p:nvSpPr>
        <p:spPr>
          <a:xfrm>
            <a:off x="235500" y="544800"/>
            <a:ext cx="8689346" cy="705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i="0" lang="en-GB" sz="2400" u="none" cap="none" strike="noStrike">
                <a:solidFill>
                  <a:srgbClr val="304A9D"/>
                </a:solidFill>
                <a:highlight>
                  <a:srgbClr val="FFFFFF"/>
                </a:highlight>
                <a:latin typeface="Verdana"/>
                <a:ea typeface="Verdana"/>
                <a:cs typeface="Verdana"/>
                <a:sym typeface="Verdana"/>
              </a:rPr>
              <a:t>DigCompEdu: </a:t>
            </a:r>
            <a:r>
              <a:rPr b="1" lang="en-GB" sz="2400">
                <a:solidFill>
                  <a:srgbClr val="304A9D"/>
                </a:solidFill>
                <a:highlight>
                  <a:srgbClr val="FFFFFF"/>
                </a:highlight>
                <a:latin typeface="Verdana"/>
                <a:ea typeface="Verdana"/>
                <a:cs typeface="Verdana"/>
                <a:sym typeface="Verdana"/>
              </a:rPr>
              <a:t>kompetence in povezave med njimi</a:t>
            </a:r>
            <a:endParaRPr b="1" i="0" sz="2400" u="none" cap="none" strike="noStrike">
              <a:solidFill>
                <a:srgbClr val="304A9D"/>
              </a:solidFill>
              <a:latin typeface="Verdana"/>
              <a:ea typeface="Verdana"/>
              <a:cs typeface="Verdana"/>
              <a:sym typeface="Verdana"/>
            </a:endParaRPr>
          </a:p>
        </p:txBody>
      </p:sp>
      <p:pic>
        <p:nvPicPr>
          <p:cNvPr id="150" name="Google Shape;150;p26"/>
          <p:cNvPicPr preferRelativeResize="0"/>
          <p:nvPr/>
        </p:nvPicPr>
        <p:blipFill rotWithShape="1">
          <a:blip r:embed="rId3">
            <a:alphaModFix/>
          </a:blip>
          <a:srcRect b="5114" l="0" r="980" t="0"/>
          <a:stretch/>
        </p:blipFill>
        <p:spPr>
          <a:xfrm>
            <a:off x="146998" y="1114132"/>
            <a:ext cx="8233743" cy="402936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7"/>
          <p:cNvSpPr txBox="1"/>
          <p:nvPr>
            <p:ph idx="4294967295" type="ctrTitle"/>
          </p:nvPr>
        </p:nvSpPr>
        <p:spPr>
          <a:xfrm>
            <a:off x="235500" y="544800"/>
            <a:ext cx="8520600" cy="705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i="0" lang="en-GB" sz="2400" u="none" cap="none" strike="noStrike">
                <a:solidFill>
                  <a:srgbClr val="304A9D"/>
                </a:solidFill>
                <a:highlight>
                  <a:srgbClr val="FFFFFF"/>
                </a:highlight>
                <a:latin typeface="Verdana"/>
                <a:ea typeface="Verdana"/>
                <a:cs typeface="Verdana"/>
                <a:sym typeface="Verdana"/>
              </a:rPr>
              <a:t>DigCompEdu</a:t>
            </a:r>
            <a:r>
              <a:rPr b="1" lang="en-GB" sz="2400">
                <a:solidFill>
                  <a:srgbClr val="304A9D"/>
                </a:solidFill>
                <a:highlight>
                  <a:srgbClr val="FFFFFF"/>
                </a:highlight>
                <a:latin typeface="Verdana"/>
                <a:ea typeface="Verdana"/>
                <a:cs typeface="Verdana"/>
                <a:sym typeface="Verdana"/>
              </a:rPr>
              <a:t>: sinteza </a:t>
            </a:r>
            <a:endParaRPr b="1" i="0" sz="2400" u="none" cap="none" strike="noStrike">
              <a:solidFill>
                <a:srgbClr val="304A9D"/>
              </a:solidFill>
              <a:latin typeface="Verdana"/>
              <a:ea typeface="Verdana"/>
              <a:cs typeface="Verdana"/>
              <a:sym typeface="Verdana"/>
            </a:endParaRPr>
          </a:p>
        </p:txBody>
      </p:sp>
      <p:pic>
        <p:nvPicPr>
          <p:cNvPr id="156" name="Google Shape;156;p27"/>
          <p:cNvPicPr preferRelativeResize="0"/>
          <p:nvPr/>
        </p:nvPicPr>
        <p:blipFill rotWithShape="1">
          <a:blip r:embed="rId3">
            <a:alphaModFix/>
          </a:blip>
          <a:srcRect b="0" l="0" r="0" t="0"/>
          <a:stretch/>
        </p:blipFill>
        <p:spPr>
          <a:xfrm>
            <a:off x="873411" y="1174530"/>
            <a:ext cx="7260156" cy="396897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8"/>
          <p:cNvSpPr/>
          <p:nvPr/>
        </p:nvSpPr>
        <p:spPr>
          <a:xfrm>
            <a:off x="0" y="1314922"/>
            <a:ext cx="9144000" cy="3828578"/>
          </a:xfrm>
          <a:prstGeom prst="rect">
            <a:avLst/>
          </a:prstGeom>
          <a:solidFill>
            <a:srgbClr val="F9F9F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62" name="Google Shape;162;p28"/>
          <p:cNvSpPr txBox="1"/>
          <p:nvPr/>
        </p:nvSpPr>
        <p:spPr>
          <a:xfrm>
            <a:off x="195336" y="1987516"/>
            <a:ext cx="2163000" cy="1847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1" lang="en-GB" sz="1200"/>
              <a:t>Organizacijska komunikacija </a:t>
            </a:r>
            <a:endParaRPr b="1" sz="1200"/>
          </a:p>
          <a:p>
            <a:pPr indent="0" lvl="0" marL="0" marR="0" rtl="0" algn="l">
              <a:lnSpc>
                <a:spcPct val="100000"/>
              </a:lnSpc>
              <a:spcBef>
                <a:spcPts val="0"/>
              </a:spcBef>
              <a:spcAft>
                <a:spcPts val="0"/>
              </a:spcAft>
              <a:buNone/>
            </a:pPr>
            <a:r>
              <a:rPr lang="en-GB" sz="1200"/>
              <a:t>Uporaba digitalnih tehnologij za izboljšanje organizacijske komunikacije z učenci, starši in tretjimi osebami. prispevati k skupnemu razvoju in izboljšanju organizacijskih komunikacijskih strategij.</a:t>
            </a:r>
            <a:endParaRPr b="0" i="0" sz="1200" u="none" cap="none" strike="noStrike">
              <a:solidFill>
                <a:srgbClr val="000000"/>
              </a:solidFill>
              <a:latin typeface="Arial"/>
              <a:ea typeface="Arial"/>
              <a:cs typeface="Arial"/>
              <a:sym typeface="Arial"/>
            </a:endParaRPr>
          </a:p>
        </p:txBody>
      </p:sp>
      <p:sp>
        <p:nvSpPr>
          <p:cNvPr id="163" name="Google Shape;163;p28"/>
          <p:cNvSpPr txBox="1"/>
          <p:nvPr>
            <p:ph idx="4294967295" type="ctrTitle"/>
          </p:nvPr>
        </p:nvSpPr>
        <p:spPr>
          <a:xfrm>
            <a:off x="272085" y="838811"/>
            <a:ext cx="8520600" cy="672594"/>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i="0" lang="en-GB" sz="2400" u="none" cap="none" strike="noStrike">
                <a:solidFill>
                  <a:srgbClr val="304A9D"/>
                </a:solidFill>
                <a:highlight>
                  <a:srgbClr val="FFFFFF"/>
                </a:highlight>
                <a:latin typeface="Verdana"/>
                <a:ea typeface="Verdana"/>
                <a:cs typeface="Verdana"/>
                <a:sym typeface="Verdana"/>
              </a:rPr>
              <a:t>01 </a:t>
            </a:r>
            <a:r>
              <a:rPr b="1" lang="en-GB" sz="2400">
                <a:solidFill>
                  <a:srgbClr val="304A9D"/>
                </a:solidFill>
                <a:highlight>
                  <a:srgbClr val="FFFFFF"/>
                </a:highlight>
                <a:latin typeface="Verdana"/>
                <a:ea typeface="Verdana"/>
                <a:cs typeface="Verdana"/>
                <a:sym typeface="Verdana"/>
              </a:rPr>
              <a:t>Profesionalno udejstvovanje</a:t>
            </a:r>
            <a:endParaRPr b="1" i="0" sz="2400" u="none" cap="none" strike="noStrike">
              <a:solidFill>
                <a:srgbClr val="304A9D"/>
              </a:solidFill>
              <a:latin typeface="Verdana"/>
              <a:ea typeface="Verdana"/>
              <a:cs typeface="Verdana"/>
              <a:sym typeface="Verdana"/>
            </a:endParaRPr>
          </a:p>
        </p:txBody>
      </p:sp>
      <p:pic>
        <p:nvPicPr>
          <p:cNvPr id="164" name="Google Shape;164;p28"/>
          <p:cNvPicPr preferRelativeResize="0"/>
          <p:nvPr/>
        </p:nvPicPr>
        <p:blipFill rotWithShape="1">
          <a:blip r:embed="rId3">
            <a:alphaModFix/>
          </a:blip>
          <a:srcRect b="47071" l="27915" r="13583" t="44788"/>
          <a:stretch/>
        </p:blipFill>
        <p:spPr>
          <a:xfrm>
            <a:off x="0" y="1314922"/>
            <a:ext cx="9144000" cy="715818"/>
          </a:xfrm>
          <a:prstGeom prst="rect">
            <a:avLst/>
          </a:prstGeom>
          <a:noFill/>
          <a:ln>
            <a:noFill/>
          </a:ln>
        </p:spPr>
      </p:pic>
      <p:sp>
        <p:nvSpPr>
          <p:cNvPr id="165" name="Google Shape;165;p28"/>
          <p:cNvSpPr txBox="1"/>
          <p:nvPr/>
        </p:nvSpPr>
        <p:spPr>
          <a:xfrm>
            <a:off x="2358190" y="1987516"/>
            <a:ext cx="2072100" cy="1662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1" lang="en-GB" sz="1200"/>
              <a:t>Strokovno sodelovanje</a:t>
            </a:r>
            <a:endParaRPr b="1" sz="1200"/>
          </a:p>
          <a:p>
            <a:pPr indent="0" lvl="0" marL="0" marR="0" rtl="0" algn="l">
              <a:lnSpc>
                <a:spcPct val="100000"/>
              </a:lnSpc>
              <a:spcBef>
                <a:spcPts val="0"/>
              </a:spcBef>
              <a:spcAft>
                <a:spcPts val="0"/>
              </a:spcAft>
              <a:buNone/>
            </a:pPr>
            <a:r>
              <a:rPr lang="en-GB" sz="1200"/>
              <a:t>Uporaba digitalnih tehnologij za sodelovanje z drugimi pedagogi, delitev in izmenjavo znanja in izkušenj ter skupno inoviranje pedagoških praks.</a:t>
            </a:r>
            <a:endParaRPr sz="1200"/>
          </a:p>
        </p:txBody>
      </p:sp>
      <p:sp>
        <p:nvSpPr>
          <p:cNvPr id="166" name="Google Shape;166;p28"/>
          <p:cNvSpPr txBox="1"/>
          <p:nvPr/>
        </p:nvSpPr>
        <p:spPr>
          <a:xfrm>
            <a:off x="4430216" y="1987516"/>
            <a:ext cx="1981200" cy="2031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1" lang="en-GB" sz="1200"/>
              <a:t>Refleksivna praksa</a:t>
            </a:r>
            <a:endParaRPr b="1" sz="1200"/>
          </a:p>
          <a:p>
            <a:pPr indent="0" lvl="0" marL="0" marR="0" rtl="0" algn="l">
              <a:lnSpc>
                <a:spcPct val="100000"/>
              </a:lnSpc>
              <a:spcBef>
                <a:spcPts val="0"/>
              </a:spcBef>
              <a:spcAft>
                <a:spcPts val="0"/>
              </a:spcAft>
              <a:buClr>
                <a:schemeClr val="dk1"/>
              </a:buClr>
              <a:buSzPts val="1100"/>
              <a:buFont typeface="Arial"/>
              <a:buNone/>
            </a:pPr>
            <a:r>
              <a:rPr lang="en-GB" sz="1200"/>
              <a:t>Individualno in kolektivno razmišljanje, kritično ocenjevanje in aktivno razvijanje lastne digitalne pedagoške prakse in prakse svoje izobraževalne skupnosti.</a:t>
            </a:r>
            <a:endParaRPr sz="1200"/>
          </a:p>
          <a:p>
            <a:pPr indent="0" lvl="0" marL="0" marR="0" rtl="0" algn="l">
              <a:lnSpc>
                <a:spcPct val="100000"/>
              </a:lnSpc>
              <a:spcBef>
                <a:spcPts val="0"/>
              </a:spcBef>
              <a:spcAft>
                <a:spcPts val="0"/>
              </a:spcAft>
              <a:buClr>
                <a:schemeClr val="dk1"/>
              </a:buClr>
              <a:buSzPts val="1100"/>
              <a:buFont typeface="Arial"/>
              <a:buNone/>
            </a:pPr>
            <a:r>
              <a:t/>
            </a:r>
            <a:endParaRPr b="1" sz="1200"/>
          </a:p>
          <a:p>
            <a:pPr indent="0" lvl="0" marL="0" marR="0" rtl="0" algn="l">
              <a:lnSpc>
                <a:spcPct val="100000"/>
              </a:lnSpc>
              <a:spcBef>
                <a:spcPts val="0"/>
              </a:spcBef>
              <a:spcAft>
                <a:spcPts val="0"/>
              </a:spcAft>
              <a:buNone/>
            </a:pPr>
            <a:r>
              <a:t/>
            </a:r>
            <a:endParaRPr b="1" sz="1200"/>
          </a:p>
        </p:txBody>
      </p:sp>
      <p:sp>
        <p:nvSpPr>
          <p:cNvPr id="167" name="Google Shape;167;p28"/>
          <p:cNvSpPr txBox="1"/>
          <p:nvPr/>
        </p:nvSpPr>
        <p:spPr>
          <a:xfrm>
            <a:off x="6502243" y="2009128"/>
            <a:ext cx="1981200" cy="1293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1" lang="en-GB" sz="1200"/>
              <a:t>Digitalno stalno strokovno izpopolnjevanje (CPD)</a:t>
            </a:r>
            <a:endParaRPr b="1" sz="1200"/>
          </a:p>
          <a:p>
            <a:pPr indent="0" lvl="0" marL="0" marR="0" rtl="0" algn="l">
              <a:lnSpc>
                <a:spcPct val="100000"/>
              </a:lnSpc>
              <a:spcBef>
                <a:spcPts val="0"/>
              </a:spcBef>
              <a:spcAft>
                <a:spcPts val="0"/>
              </a:spcAft>
              <a:buNone/>
            </a:pPr>
            <a:r>
              <a:rPr lang="en-GB" sz="1200"/>
              <a:t>Uporaba digitalnih virov in virov za stalen strokovni razvoj.</a:t>
            </a:r>
            <a:endParaRPr sz="12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9"/>
          <p:cNvSpPr/>
          <p:nvPr/>
        </p:nvSpPr>
        <p:spPr>
          <a:xfrm>
            <a:off x="0" y="1314922"/>
            <a:ext cx="9144000" cy="3828578"/>
          </a:xfrm>
          <a:prstGeom prst="rect">
            <a:avLst/>
          </a:prstGeom>
          <a:solidFill>
            <a:srgbClr val="F9F9F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73" name="Google Shape;173;p29"/>
          <p:cNvSpPr txBox="1"/>
          <p:nvPr/>
        </p:nvSpPr>
        <p:spPr>
          <a:xfrm>
            <a:off x="195335" y="2236167"/>
            <a:ext cx="2644200" cy="2031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1" lang="en-GB" sz="1200"/>
              <a:t>Izbira spletnih virov</a:t>
            </a:r>
            <a:endParaRPr b="1" sz="1200"/>
          </a:p>
          <a:p>
            <a:pPr indent="0" lvl="0" marL="0" marR="0" rtl="0" algn="l">
              <a:lnSpc>
                <a:spcPct val="100000"/>
              </a:lnSpc>
              <a:spcBef>
                <a:spcPts val="0"/>
              </a:spcBef>
              <a:spcAft>
                <a:spcPts val="0"/>
              </a:spcAft>
              <a:buClr>
                <a:schemeClr val="dk1"/>
              </a:buClr>
              <a:buSzPts val="1100"/>
              <a:buFont typeface="Arial"/>
              <a:buNone/>
            </a:pPr>
            <a:r>
              <a:rPr lang="en-GB" sz="1200"/>
              <a:t>Prepoznavanje, ocenjevanje in izbira digitalnih virov za poučevanje in učenje. Pri izbiri digitalnih virov in načrtovanju njihove uporabe upoštevati poseben učni cilj, kontekst, pedagoški pristop in skupino učencev.</a:t>
            </a:r>
            <a:endParaRPr sz="1200"/>
          </a:p>
          <a:p>
            <a:pPr indent="0" lvl="0" marL="0" marR="0" rtl="0" algn="l">
              <a:lnSpc>
                <a:spcPct val="100000"/>
              </a:lnSpc>
              <a:spcBef>
                <a:spcPts val="0"/>
              </a:spcBef>
              <a:spcAft>
                <a:spcPts val="0"/>
              </a:spcAft>
              <a:buClr>
                <a:schemeClr val="dk1"/>
              </a:buClr>
              <a:buSzPts val="1100"/>
              <a:buFont typeface="Arial"/>
              <a:buNone/>
            </a:pPr>
            <a:r>
              <a:t/>
            </a:r>
            <a:endParaRPr b="1" sz="1200"/>
          </a:p>
          <a:p>
            <a:pPr indent="0" lvl="0" marL="0" marR="0" rtl="0" algn="l">
              <a:lnSpc>
                <a:spcPct val="100000"/>
              </a:lnSpc>
              <a:spcBef>
                <a:spcPts val="0"/>
              </a:spcBef>
              <a:spcAft>
                <a:spcPts val="0"/>
              </a:spcAft>
              <a:buNone/>
            </a:pPr>
            <a:r>
              <a:t/>
            </a:r>
            <a:endParaRPr b="1" sz="1200"/>
          </a:p>
        </p:txBody>
      </p:sp>
      <p:sp>
        <p:nvSpPr>
          <p:cNvPr id="174" name="Google Shape;174;p29"/>
          <p:cNvSpPr txBox="1"/>
          <p:nvPr/>
        </p:nvSpPr>
        <p:spPr>
          <a:xfrm>
            <a:off x="3113395" y="2236167"/>
            <a:ext cx="2782200" cy="2770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1" lang="en-GB" sz="1200"/>
              <a:t>Ustvarjanje in spreminjanje digitalnih virov</a:t>
            </a:r>
            <a:endParaRPr b="1" sz="1200"/>
          </a:p>
          <a:p>
            <a:pPr indent="0" lvl="0" marL="0" marR="0" rtl="0" algn="l">
              <a:lnSpc>
                <a:spcPct val="100000"/>
              </a:lnSpc>
              <a:spcBef>
                <a:spcPts val="0"/>
              </a:spcBef>
              <a:spcAft>
                <a:spcPts val="0"/>
              </a:spcAft>
              <a:buClr>
                <a:schemeClr val="dk1"/>
              </a:buClr>
              <a:buSzPts val="1100"/>
              <a:buFont typeface="Arial"/>
              <a:buNone/>
            </a:pPr>
            <a:r>
              <a:rPr lang="en-GB" sz="1200"/>
              <a:t>Spreminjanje in nadgrajevanje obstoječih prosto licenciranih virov in drugih virov, kjer je to dovoljeno. ustvarjanje ali soustvarjanje novih digitalnih izobraževalnih virov. Pri oblikovanju digitalnih virov in načrtovanju njihove uporabe upoštevati poseben učni cilj, kontekst, pedagoški pristop in skupino učencev.</a:t>
            </a:r>
            <a:endParaRPr sz="1200"/>
          </a:p>
          <a:p>
            <a:pPr indent="0" lvl="0" marL="0" marR="0" rtl="0" algn="l">
              <a:lnSpc>
                <a:spcPct val="100000"/>
              </a:lnSpc>
              <a:spcBef>
                <a:spcPts val="0"/>
              </a:spcBef>
              <a:spcAft>
                <a:spcPts val="0"/>
              </a:spcAft>
              <a:buClr>
                <a:schemeClr val="dk1"/>
              </a:buClr>
              <a:buSzPts val="1100"/>
              <a:buFont typeface="Arial"/>
              <a:buNone/>
            </a:pPr>
            <a:r>
              <a:t/>
            </a:r>
            <a:endParaRPr b="1" sz="1200"/>
          </a:p>
          <a:p>
            <a:pPr indent="0" lvl="0" marL="0" marR="0" rtl="0" algn="l">
              <a:lnSpc>
                <a:spcPct val="100000"/>
              </a:lnSpc>
              <a:spcBef>
                <a:spcPts val="0"/>
              </a:spcBef>
              <a:spcAft>
                <a:spcPts val="0"/>
              </a:spcAft>
              <a:buClr>
                <a:schemeClr val="dk1"/>
              </a:buClr>
              <a:buSzPts val="1100"/>
              <a:buFont typeface="Arial"/>
              <a:buNone/>
            </a:pPr>
            <a:r>
              <a:t/>
            </a:r>
            <a:endParaRPr b="1" sz="1200"/>
          </a:p>
          <a:p>
            <a:pPr indent="0" lvl="0" marL="0" marR="0" rtl="0" algn="l">
              <a:lnSpc>
                <a:spcPct val="100000"/>
              </a:lnSpc>
              <a:spcBef>
                <a:spcPts val="0"/>
              </a:spcBef>
              <a:spcAft>
                <a:spcPts val="0"/>
              </a:spcAft>
              <a:buClr>
                <a:schemeClr val="dk1"/>
              </a:buClr>
              <a:buSzPts val="1100"/>
              <a:buFont typeface="Arial"/>
              <a:buNone/>
            </a:pPr>
            <a:r>
              <a:t/>
            </a:r>
            <a:endParaRPr b="1" sz="1200"/>
          </a:p>
        </p:txBody>
      </p:sp>
      <p:sp>
        <p:nvSpPr>
          <p:cNvPr id="175" name="Google Shape;175;p29"/>
          <p:cNvSpPr txBox="1"/>
          <p:nvPr/>
        </p:nvSpPr>
        <p:spPr>
          <a:xfrm>
            <a:off x="6010363" y="2236167"/>
            <a:ext cx="2909100" cy="2401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1" lang="en-GB" sz="1200"/>
              <a:t>Upravljanje, varovanje in souporaba digitalnih virov</a:t>
            </a:r>
            <a:endParaRPr b="1" sz="1200"/>
          </a:p>
          <a:p>
            <a:pPr indent="0" lvl="0" marL="0" marR="0" rtl="0" algn="l">
              <a:lnSpc>
                <a:spcPct val="100000"/>
              </a:lnSpc>
              <a:spcBef>
                <a:spcPts val="0"/>
              </a:spcBef>
              <a:spcAft>
                <a:spcPts val="0"/>
              </a:spcAft>
              <a:buSzPts val="1100"/>
              <a:buNone/>
            </a:pPr>
            <a:r>
              <a:rPr lang="en-GB" sz="1200"/>
              <a:t>Urejanje digitalnih vsebin in njihovo dajanje na voljo učencem, staršem in drugim izobraževalcem. Učinkovito zaščititi občutljive digitalne vsebine. Na spletni strani spoštovati in pravilno uporabljati pravila o zasebnosti in avtorskih pravicah. Razumeti uporabo in oblikovanje odprtih licenc in odprtih izobraževalnih virov, vključno z njihovim pravilnim priznavanjem.</a:t>
            </a:r>
            <a:endParaRPr sz="1200"/>
          </a:p>
        </p:txBody>
      </p:sp>
      <p:sp>
        <p:nvSpPr>
          <p:cNvPr id="176" name="Google Shape;176;p29"/>
          <p:cNvSpPr txBox="1"/>
          <p:nvPr>
            <p:ph idx="4294967295" type="ctrTitle"/>
          </p:nvPr>
        </p:nvSpPr>
        <p:spPr>
          <a:xfrm>
            <a:off x="173843" y="823697"/>
            <a:ext cx="8520600" cy="672594"/>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i="0" lang="en-GB" sz="2400" u="none" cap="none" strike="noStrike">
                <a:solidFill>
                  <a:srgbClr val="304A9D"/>
                </a:solidFill>
                <a:highlight>
                  <a:srgbClr val="FFFFFF"/>
                </a:highlight>
                <a:latin typeface="Verdana"/>
                <a:ea typeface="Verdana"/>
                <a:cs typeface="Verdana"/>
                <a:sym typeface="Verdana"/>
              </a:rPr>
              <a:t>02 </a:t>
            </a:r>
            <a:r>
              <a:rPr b="1" lang="en-GB" sz="2400">
                <a:solidFill>
                  <a:srgbClr val="304A9D"/>
                </a:solidFill>
                <a:highlight>
                  <a:srgbClr val="FFFFFF"/>
                </a:highlight>
                <a:latin typeface="Verdana"/>
                <a:ea typeface="Verdana"/>
                <a:cs typeface="Verdana"/>
                <a:sym typeface="Verdana"/>
              </a:rPr>
              <a:t>Digitalni viri</a:t>
            </a:r>
            <a:endParaRPr b="1" i="0" sz="2400" u="none" cap="none" strike="noStrike">
              <a:solidFill>
                <a:srgbClr val="304A9D"/>
              </a:solidFill>
              <a:latin typeface="Verdana"/>
              <a:ea typeface="Verdana"/>
              <a:cs typeface="Verdana"/>
              <a:sym typeface="Verdana"/>
            </a:endParaRPr>
          </a:p>
        </p:txBody>
      </p:sp>
      <p:pic>
        <p:nvPicPr>
          <p:cNvPr id="177" name="Google Shape;177;p29"/>
          <p:cNvPicPr preferRelativeResize="0"/>
          <p:nvPr/>
        </p:nvPicPr>
        <p:blipFill rotWithShape="1">
          <a:blip r:embed="rId3">
            <a:alphaModFix/>
          </a:blip>
          <a:srcRect b="50318" l="26417" r="14916" t="41529"/>
          <a:stretch/>
        </p:blipFill>
        <p:spPr>
          <a:xfrm>
            <a:off x="13724" y="1597306"/>
            <a:ext cx="9130275" cy="71363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30"/>
          <p:cNvSpPr/>
          <p:nvPr/>
        </p:nvSpPr>
        <p:spPr>
          <a:xfrm>
            <a:off x="0" y="1123638"/>
            <a:ext cx="9144000" cy="4019862"/>
          </a:xfrm>
          <a:prstGeom prst="rect">
            <a:avLst/>
          </a:prstGeom>
          <a:solidFill>
            <a:srgbClr val="F9F9F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83" name="Google Shape;183;p30"/>
          <p:cNvSpPr txBox="1"/>
          <p:nvPr/>
        </p:nvSpPr>
        <p:spPr>
          <a:xfrm>
            <a:off x="195336" y="1987516"/>
            <a:ext cx="2072100" cy="2770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1" lang="en-GB" sz="1200">
                <a:solidFill>
                  <a:schemeClr val="dk1"/>
                </a:solidFill>
              </a:rPr>
              <a:t>Poučevanje</a:t>
            </a:r>
            <a:endParaRPr b="1" sz="1200">
              <a:solidFill>
                <a:schemeClr val="dk1"/>
              </a:solidFill>
            </a:endParaRPr>
          </a:p>
          <a:p>
            <a:pPr indent="0" lvl="0" marL="0" marR="0" rtl="0" algn="l">
              <a:lnSpc>
                <a:spcPct val="100000"/>
              </a:lnSpc>
              <a:spcBef>
                <a:spcPts val="0"/>
              </a:spcBef>
              <a:spcAft>
                <a:spcPts val="0"/>
              </a:spcAft>
              <a:buClr>
                <a:schemeClr val="dk1"/>
              </a:buClr>
              <a:buSzPts val="1100"/>
              <a:buFont typeface="Arial"/>
              <a:buNone/>
            </a:pPr>
            <a:r>
              <a:rPr lang="en-GB" sz="1200">
                <a:solidFill>
                  <a:schemeClr val="dk1"/>
                </a:solidFill>
              </a:rPr>
              <a:t>Načrtovanje in uporaba digitalnih naprav in virov v učnem procesu, da bi povečali učinkovitost učnih posegov. ustrezno upravljati in organizirati digitalne strategije poučevanja. Eksperimentirati z novimi oblikami in pedagoškimi metodami poučevanja ter jih razvijati.</a:t>
            </a:r>
            <a:endParaRPr sz="1200">
              <a:solidFill>
                <a:schemeClr val="dk1"/>
              </a:solidFill>
            </a:endParaRPr>
          </a:p>
          <a:p>
            <a:pPr indent="0" lvl="0" marL="0" marR="0" rtl="0" algn="l">
              <a:lnSpc>
                <a:spcPct val="100000"/>
              </a:lnSpc>
              <a:spcBef>
                <a:spcPts val="0"/>
              </a:spcBef>
              <a:spcAft>
                <a:spcPts val="0"/>
              </a:spcAft>
              <a:buClr>
                <a:schemeClr val="dk1"/>
              </a:buClr>
              <a:buSzPts val="1100"/>
              <a:buFont typeface="Arial"/>
              <a:buNone/>
            </a:pPr>
            <a:r>
              <a:t/>
            </a:r>
            <a:endParaRPr b="1" sz="1200">
              <a:solidFill>
                <a:schemeClr val="dk1"/>
              </a:solidFill>
            </a:endParaRPr>
          </a:p>
          <a:p>
            <a:pPr indent="0" lvl="0" marL="0" marR="0" rtl="0" algn="l">
              <a:lnSpc>
                <a:spcPct val="100000"/>
              </a:lnSpc>
              <a:spcBef>
                <a:spcPts val="0"/>
              </a:spcBef>
              <a:spcAft>
                <a:spcPts val="0"/>
              </a:spcAft>
              <a:buNone/>
            </a:pPr>
            <a:r>
              <a:t/>
            </a:r>
            <a:endParaRPr b="1" sz="1200">
              <a:solidFill>
                <a:schemeClr val="dk1"/>
              </a:solidFill>
            </a:endParaRPr>
          </a:p>
        </p:txBody>
      </p:sp>
      <p:sp>
        <p:nvSpPr>
          <p:cNvPr id="184" name="Google Shape;184;p30"/>
          <p:cNvSpPr txBox="1"/>
          <p:nvPr/>
        </p:nvSpPr>
        <p:spPr>
          <a:xfrm>
            <a:off x="2288713" y="1985811"/>
            <a:ext cx="2117400" cy="2586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1" lang="en-GB" sz="1200"/>
              <a:t>Usmerjanje</a:t>
            </a:r>
            <a:endParaRPr b="1" sz="1200"/>
          </a:p>
          <a:p>
            <a:pPr indent="0" lvl="0" marL="0" marR="0" rtl="0" algn="l">
              <a:lnSpc>
                <a:spcPct val="100000"/>
              </a:lnSpc>
              <a:spcBef>
                <a:spcPts val="0"/>
              </a:spcBef>
              <a:spcAft>
                <a:spcPts val="0"/>
              </a:spcAft>
              <a:buNone/>
            </a:pPr>
            <a:r>
              <a:rPr lang="en-GB" sz="1200"/>
              <a:t>Uporaba digitalnih tehnologij in storitev za izboljšanje sodelovanja z učenci, individualno in kolektivno, znotraj in zunaj učne ure. Uporaba digitalnih tehnologij za pravočasno in ciljno usmerjanje ter pomoč. Eksperimentirati in razvijati nove oblike in formate za ponujanje usmerjanja in pomoči.</a:t>
            </a:r>
            <a:endParaRPr sz="1200"/>
          </a:p>
        </p:txBody>
      </p:sp>
      <p:sp>
        <p:nvSpPr>
          <p:cNvPr id="185" name="Google Shape;185;p30"/>
          <p:cNvSpPr txBox="1"/>
          <p:nvPr/>
        </p:nvSpPr>
        <p:spPr>
          <a:xfrm>
            <a:off x="4382090" y="1987516"/>
            <a:ext cx="2010600" cy="2401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1" lang="en-GB" sz="1200"/>
              <a:t>Sodelovalno učenje</a:t>
            </a:r>
            <a:endParaRPr b="1" sz="1200"/>
          </a:p>
          <a:p>
            <a:pPr indent="0" lvl="0" marL="0" marR="0" rtl="0" algn="l">
              <a:lnSpc>
                <a:spcPct val="100000"/>
              </a:lnSpc>
              <a:spcBef>
                <a:spcPts val="0"/>
              </a:spcBef>
              <a:spcAft>
                <a:spcPts val="0"/>
              </a:spcAft>
              <a:buNone/>
            </a:pPr>
            <a:r>
              <a:rPr lang="en-GB" sz="1200"/>
              <a:t>Uporaba digitalnih tehnologij za spodbujanje in krepitev sodelovanja učencev. Učencem omogočiti uporabo digitalnih tehnologij v okviru skupnih nalog kot sredstva za izboljšanje komunikacije, sodelovanja in skupnega ustvarjanja znanja.</a:t>
            </a:r>
            <a:endParaRPr sz="1200"/>
          </a:p>
        </p:txBody>
      </p:sp>
      <p:sp>
        <p:nvSpPr>
          <p:cNvPr id="186" name="Google Shape;186;p30"/>
          <p:cNvSpPr txBox="1"/>
          <p:nvPr/>
        </p:nvSpPr>
        <p:spPr>
          <a:xfrm>
            <a:off x="6470159" y="1985811"/>
            <a:ext cx="1981200" cy="2031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1" lang="en-GB" sz="1200"/>
              <a:t>Self-regulated learning</a:t>
            </a:r>
            <a:endParaRPr b="1" sz="1200"/>
          </a:p>
          <a:p>
            <a:pPr indent="0" lvl="0" marL="0" marR="0" rtl="0" algn="l">
              <a:lnSpc>
                <a:spcPct val="100000"/>
              </a:lnSpc>
              <a:spcBef>
                <a:spcPts val="0"/>
              </a:spcBef>
              <a:spcAft>
                <a:spcPts val="0"/>
              </a:spcAft>
              <a:buSzPts val="1100"/>
              <a:buNone/>
            </a:pPr>
            <a:r>
              <a:rPr lang="en-GB" sz="1200"/>
              <a:t>To use digital technologies to support learners’ self-regulated learning, i.e. to enable learners to plan, monitor and reflect on their own learning, provide evidence of progress, share insights and come up with creative solutions.</a:t>
            </a:r>
            <a:endParaRPr sz="1200"/>
          </a:p>
        </p:txBody>
      </p:sp>
      <p:sp>
        <p:nvSpPr>
          <p:cNvPr id="187" name="Google Shape;187;p30"/>
          <p:cNvSpPr txBox="1"/>
          <p:nvPr>
            <p:ph idx="4294967295" type="ctrTitle"/>
          </p:nvPr>
        </p:nvSpPr>
        <p:spPr>
          <a:xfrm>
            <a:off x="173844" y="613649"/>
            <a:ext cx="8520600" cy="672594"/>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i="0" lang="en-GB" sz="2400" u="none" cap="none" strike="noStrike">
                <a:solidFill>
                  <a:srgbClr val="304A9D"/>
                </a:solidFill>
                <a:highlight>
                  <a:srgbClr val="FFFFFF"/>
                </a:highlight>
                <a:latin typeface="Verdana"/>
                <a:ea typeface="Verdana"/>
                <a:cs typeface="Verdana"/>
                <a:sym typeface="Verdana"/>
              </a:rPr>
              <a:t>03 </a:t>
            </a:r>
            <a:r>
              <a:rPr b="1" lang="en-GB" sz="2400">
                <a:solidFill>
                  <a:srgbClr val="304A9D"/>
                </a:solidFill>
                <a:highlight>
                  <a:srgbClr val="FFFFFF"/>
                </a:highlight>
                <a:latin typeface="Verdana"/>
                <a:ea typeface="Verdana"/>
                <a:cs typeface="Verdana"/>
                <a:sym typeface="Verdana"/>
              </a:rPr>
              <a:t>Poučevanje in učenje</a:t>
            </a:r>
            <a:endParaRPr b="1" i="0" sz="2400" u="none" cap="none" strike="noStrike">
              <a:solidFill>
                <a:srgbClr val="304A9D"/>
              </a:solidFill>
              <a:latin typeface="Verdana"/>
              <a:ea typeface="Verdana"/>
              <a:cs typeface="Verdana"/>
              <a:sym typeface="Verdana"/>
            </a:endParaRPr>
          </a:p>
        </p:txBody>
      </p:sp>
      <p:pic>
        <p:nvPicPr>
          <p:cNvPr id="188" name="Google Shape;188;p30"/>
          <p:cNvPicPr preferRelativeResize="0"/>
          <p:nvPr/>
        </p:nvPicPr>
        <p:blipFill rotWithShape="1">
          <a:blip r:embed="rId3">
            <a:alphaModFix/>
          </a:blip>
          <a:srcRect b="75792" l="0" r="0" t="7256"/>
          <a:stretch/>
        </p:blipFill>
        <p:spPr>
          <a:xfrm>
            <a:off x="-1" y="1123638"/>
            <a:ext cx="8694445" cy="77735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31"/>
          <p:cNvSpPr/>
          <p:nvPr/>
        </p:nvSpPr>
        <p:spPr>
          <a:xfrm>
            <a:off x="0" y="1488732"/>
            <a:ext cx="9144000" cy="3654767"/>
          </a:xfrm>
          <a:prstGeom prst="rect">
            <a:avLst/>
          </a:prstGeom>
          <a:solidFill>
            <a:srgbClr val="F9F9F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94" name="Google Shape;194;p31"/>
          <p:cNvSpPr txBox="1"/>
          <p:nvPr/>
        </p:nvSpPr>
        <p:spPr>
          <a:xfrm>
            <a:off x="193921" y="2103119"/>
            <a:ext cx="2258700" cy="2216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600"/>
              </a:spcBef>
              <a:spcAft>
                <a:spcPts val="0"/>
              </a:spcAft>
              <a:buClr>
                <a:schemeClr val="dk1"/>
              </a:buClr>
              <a:buSzPts val="1100"/>
              <a:buFont typeface="Arial"/>
              <a:buNone/>
            </a:pPr>
            <a:r>
              <a:rPr b="1" lang="en-GB" sz="1300"/>
              <a:t>Strategije ocenjevanja</a:t>
            </a:r>
            <a:endParaRPr b="1" sz="1300"/>
          </a:p>
          <a:p>
            <a:pPr indent="0" lvl="0" marL="0" marR="0" rtl="0" algn="l">
              <a:lnSpc>
                <a:spcPct val="100000"/>
              </a:lnSpc>
              <a:spcBef>
                <a:spcPts val="600"/>
              </a:spcBef>
              <a:spcAft>
                <a:spcPts val="0"/>
              </a:spcAft>
              <a:buClr>
                <a:schemeClr val="dk1"/>
              </a:buClr>
              <a:buSzPts val="1100"/>
              <a:buFont typeface="Arial"/>
              <a:buNone/>
            </a:pPr>
            <a:r>
              <a:rPr lang="en-GB" sz="1300"/>
              <a:t>Uporaba digitalnih tehnologij za formativno in zaključno ocenjevanje. Povečati raznolikost in primernost oblik in pristopov ocenjevanja.</a:t>
            </a:r>
            <a:endParaRPr sz="1300"/>
          </a:p>
          <a:p>
            <a:pPr indent="0" lvl="0" marL="0" marR="0" rtl="0" algn="l">
              <a:lnSpc>
                <a:spcPct val="100000"/>
              </a:lnSpc>
              <a:spcBef>
                <a:spcPts val="600"/>
              </a:spcBef>
              <a:spcAft>
                <a:spcPts val="0"/>
              </a:spcAft>
              <a:buClr>
                <a:schemeClr val="dk1"/>
              </a:buClr>
              <a:buSzPts val="1100"/>
              <a:buFont typeface="Arial"/>
              <a:buNone/>
            </a:pPr>
            <a:r>
              <a:t/>
            </a:r>
            <a:endParaRPr b="1" sz="1300"/>
          </a:p>
          <a:p>
            <a:pPr indent="0" lvl="0" marL="0" marR="0" rtl="0" algn="l">
              <a:lnSpc>
                <a:spcPct val="100000"/>
              </a:lnSpc>
              <a:spcBef>
                <a:spcPts val="600"/>
              </a:spcBef>
              <a:spcAft>
                <a:spcPts val="0"/>
              </a:spcAft>
              <a:buNone/>
            </a:pPr>
            <a:r>
              <a:t/>
            </a:r>
            <a:endParaRPr b="1" sz="1300"/>
          </a:p>
        </p:txBody>
      </p:sp>
      <p:sp>
        <p:nvSpPr>
          <p:cNvPr id="195" name="Google Shape;195;p31"/>
          <p:cNvSpPr txBox="1"/>
          <p:nvPr/>
        </p:nvSpPr>
        <p:spPr>
          <a:xfrm>
            <a:off x="2785888" y="2090083"/>
            <a:ext cx="2492100" cy="2185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1" lang="en-GB" sz="1300"/>
              <a:t>Analiziranje dokazov</a:t>
            </a:r>
            <a:endParaRPr b="1" sz="1300"/>
          </a:p>
          <a:p>
            <a:pPr indent="0" lvl="0" marL="0" marR="0" rtl="0" algn="l">
              <a:lnSpc>
                <a:spcPct val="100000"/>
              </a:lnSpc>
              <a:spcBef>
                <a:spcPts val="0"/>
              </a:spcBef>
              <a:spcAft>
                <a:spcPts val="0"/>
              </a:spcAft>
              <a:buClr>
                <a:schemeClr val="dk1"/>
              </a:buClr>
              <a:buSzPts val="1100"/>
              <a:buFont typeface="Arial"/>
              <a:buNone/>
            </a:pPr>
            <a:r>
              <a:rPr lang="en-GB" sz="1300"/>
              <a:t>Ustvariti, izbrati, kritično analizirati in interpretirati digitalne dokaze o dejavnostih, uspešnosti in napredku učenca, da bi ga lahko informirali o poučevanju in učenju.</a:t>
            </a:r>
            <a:endParaRPr sz="1300"/>
          </a:p>
          <a:p>
            <a:pPr indent="0" lvl="0" marL="0" marR="0" rtl="0" algn="l">
              <a:lnSpc>
                <a:spcPct val="100000"/>
              </a:lnSpc>
              <a:spcBef>
                <a:spcPts val="0"/>
              </a:spcBef>
              <a:spcAft>
                <a:spcPts val="0"/>
              </a:spcAft>
              <a:buClr>
                <a:schemeClr val="dk1"/>
              </a:buClr>
              <a:buSzPts val="1100"/>
              <a:buFont typeface="Arial"/>
              <a:buNone/>
            </a:pPr>
            <a:r>
              <a:t/>
            </a:r>
            <a:endParaRPr b="1" sz="1300"/>
          </a:p>
          <a:p>
            <a:pPr indent="0" lvl="0" marL="0" marR="0" rtl="0" algn="l">
              <a:lnSpc>
                <a:spcPct val="100000"/>
              </a:lnSpc>
              <a:spcBef>
                <a:spcPts val="0"/>
              </a:spcBef>
              <a:spcAft>
                <a:spcPts val="0"/>
              </a:spcAft>
              <a:buNone/>
            </a:pPr>
            <a:r>
              <a:t/>
            </a:r>
            <a:endParaRPr b="1" sz="1300"/>
          </a:p>
        </p:txBody>
      </p:sp>
      <p:sp>
        <p:nvSpPr>
          <p:cNvPr id="196" name="Google Shape;196;p31"/>
          <p:cNvSpPr txBox="1"/>
          <p:nvPr/>
        </p:nvSpPr>
        <p:spPr>
          <a:xfrm>
            <a:off x="5505275" y="2090075"/>
            <a:ext cx="3338400" cy="2462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600"/>
              </a:spcBef>
              <a:spcAft>
                <a:spcPts val="0"/>
              </a:spcAft>
              <a:buClr>
                <a:schemeClr val="dk1"/>
              </a:buClr>
              <a:buSzPts val="1100"/>
              <a:buFont typeface="Arial"/>
              <a:buNone/>
            </a:pPr>
            <a:r>
              <a:rPr b="1" lang="en-GB" sz="1300"/>
              <a:t>Povratne informacije in načrtovanje</a:t>
            </a:r>
            <a:endParaRPr b="1" sz="1300"/>
          </a:p>
          <a:p>
            <a:pPr indent="0" lvl="0" marL="0" marR="0" rtl="0" algn="l">
              <a:lnSpc>
                <a:spcPct val="100000"/>
              </a:lnSpc>
              <a:spcBef>
                <a:spcPts val="600"/>
              </a:spcBef>
              <a:spcAft>
                <a:spcPts val="0"/>
              </a:spcAft>
              <a:buNone/>
            </a:pPr>
            <a:r>
              <a:rPr lang="en-GB" sz="1300"/>
              <a:t>Uporaba digitalnih tehnologij za zagotavljanje ciljno usmerjenih in pravočasnih povratnih informacij učencem. Prilagajanje učnih strategij in zagotavljanje ciljno usmerjene podpore na podlagi dokazov, pridobljenih z uporabljenimi digitalnimi tehnologijami. Omogočiti učencem in staršem, da razumejo dokaze, ki jih zagotavljajo digitalne tehnologije, in jih uporabijo pri odločanju.</a:t>
            </a:r>
            <a:endParaRPr sz="1300"/>
          </a:p>
        </p:txBody>
      </p:sp>
      <p:sp>
        <p:nvSpPr>
          <p:cNvPr id="197" name="Google Shape;197;p31"/>
          <p:cNvSpPr txBox="1"/>
          <p:nvPr>
            <p:ph idx="4294967295" type="ctrTitle"/>
          </p:nvPr>
        </p:nvSpPr>
        <p:spPr>
          <a:xfrm>
            <a:off x="173844" y="816139"/>
            <a:ext cx="8520600" cy="672594"/>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i="0" lang="en-GB" sz="2400" u="none" cap="none" strike="noStrike">
                <a:solidFill>
                  <a:srgbClr val="304A9D"/>
                </a:solidFill>
                <a:highlight>
                  <a:srgbClr val="FFFFFF"/>
                </a:highlight>
                <a:latin typeface="Verdana"/>
                <a:ea typeface="Verdana"/>
                <a:cs typeface="Verdana"/>
                <a:sym typeface="Verdana"/>
              </a:rPr>
              <a:t>04 </a:t>
            </a:r>
            <a:r>
              <a:rPr b="1" lang="en-GB" sz="2400">
                <a:solidFill>
                  <a:srgbClr val="304A9D"/>
                </a:solidFill>
                <a:highlight>
                  <a:srgbClr val="FFFFFF"/>
                </a:highlight>
                <a:latin typeface="Verdana"/>
                <a:ea typeface="Verdana"/>
                <a:cs typeface="Verdana"/>
                <a:sym typeface="Verdana"/>
              </a:rPr>
              <a:t>Ocenjevanje</a:t>
            </a:r>
            <a:endParaRPr b="1" i="0" sz="2400" u="none" cap="none" strike="noStrike">
              <a:solidFill>
                <a:srgbClr val="304A9D"/>
              </a:solidFill>
              <a:latin typeface="Verdana"/>
              <a:ea typeface="Verdana"/>
              <a:cs typeface="Verdana"/>
              <a:sym typeface="Verdana"/>
            </a:endParaRPr>
          </a:p>
        </p:txBody>
      </p:sp>
      <p:pic>
        <p:nvPicPr>
          <p:cNvPr id="198" name="Google Shape;198;p31"/>
          <p:cNvPicPr preferRelativeResize="0"/>
          <p:nvPr/>
        </p:nvPicPr>
        <p:blipFill rotWithShape="1">
          <a:blip r:embed="rId3">
            <a:alphaModFix/>
          </a:blip>
          <a:srcRect b="67842" l="56835" r="36574" t="26184"/>
          <a:stretch/>
        </p:blipFill>
        <p:spPr>
          <a:xfrm>
            <a:off x="26004" y="1488670"/>
            <a:ext cx="1205345" cy="614449"/>
          </a:xfrm>
          <a:prstGeom prst="rect">
            <a:avLst/>
          </a:prstGeom>
          <a:noFill/>
          <a:ln>
            <a:noFill/>
          </a:ln>
        </p:spPr>
      </p:pic>
      <p:pic>
        <p:nvPicPr>
          <p:cNvPr id="199" name="Google Shape;199;p31"/>
          <p:cNvPicPr preferRelativeResize="0"/>
          <p:nvPr/>
        </p:nvPicPr>
        <p:blipFill rotWithShape="1">
          <a:blip r:embed="rId3">
            <a:alphaModFix/>
          </a:blip>
          <a:srcRect b="32233" l="57791" r="36799" t="62926"/>
          <a:stretch/>
        </p:blipFill>
        <p:spPr>
          <a:xfrm>
            <a:off x="5505270" y="1546858"/>
            <a:ext cx="989215" cy="498072"/>
          </a:xfrm>
          <a:prstGeom prst="rect">
            <a:avLst/>
          </a:prstGeom>
          <a:noFill/>
          <a:ln>
            <a:noFill/>
          </a:ln>
        </p:spPr>
      </p:pic>
      <p:pic>
        <p:nvPicPr>
          <p:cNvPr id="200" name="Google Shape;200;p31"/>
          <p:cNvPicPr preferRelativeResize="0"/>
          <p:nvPr/>
        </p:nvPicPr>
        <p:blipFill rotWithShape="1">
          <a:blip r:embed="rId3">
            <a:alphaModFix/>
          </a:blip>
          <a:srcRect b="49897" l="56835" r="36660" t="44186"/>
          <a:stretch/>
        </p:blipFill>
        <p:spPr>
          <a:xfrm>
            <a:off x="2646656" y="1552583"/>
            <a:ext cx="1189595" cy="60872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4"/>
          <p:cNvSpPr txBox="1"/>
          <p:nvPr>
            <p:ph idx="4294967295" type="title"/>
          </p:nvPr>
        </p:nvSpPr>
        <p:spPr>
          <a:xfrm>
            <a:off x="311700" y="2907250"/>
            <a:ext cx="8520600" cy="841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GB">
                <a:solidFill>
                  <a:srgbClr val="304A9D"/>
                </a:solidFill>
                <a:highlight>
                  <a:srgbClr val="FFFFFF"/>
                </a:highlight>
                <a:latin typeface="Verdana"/>
                <a:ea typeface="Verdana"/>
                <a:cs typeface="Verdana"/>
                <a:sym typeface="Verdana"/>
              </a:rPr>
              <a:t>Osnovne informacije</a:t>
            </a:r>
            <a:endParaRPr b="1" sz="2800">
              <a:solidFill>
                <a:srgbClr val="304A9D"/>
              </a:solidFill>
              <a:latin typeface="Verdana"/>
              <a:ea typeface="Verdana"/>
              <a:cs typeface="Verdana"/>
              <a:sym typeface="Verdana"/>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32"/>
          <p:cNvSpPr/>
          <p:nvPr/>
        </p:nvSpPr>
        <p:spPr>
          <a:xfrm>
            <a:off x="0" y="1317722"/>
            <a:ext cx="9144000" cy="3825778"/>
          </a:xfrm>
          <a:prstGeom prst="rect">
            <a:avLst/>
          </a:prstGeom>
          <a:solidFill>
            <a:srgbClr val="F9F9F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06" name="Google Shape;206;p32"/>
          <p:cNvSpPr txBox="1"/>
          <p:nvPr>
            <p:ph idx="4294967295" type="ctrTitle"/>
          </p:nvPr>
        </p:nvSpPr>
        <p:spPr>
          <a:xfrm>
            <a:off x="183752" y="716891"/>
            <a:ext cx="8520600" cy="672594"/>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i="0" lang="en-GB" sz="2400" u="none" cap="none" strike="noStrike">
                <a:solidFill>
                  <a:srgbClr val="304A9D"/>
                </a:solidFill>
                <a:highlight>
                  <a:srgbClr val="FFFFFF"/>
                </a:highlight>
                <a:latin typeface="Verdana"/>
                <a:ea typeface="Verdana"/>
                <a:cs typeface="Verdana"/>
                <a:sym typeface="Verdana"/>
              </a:rPr>
              <a:t>05 </a:t>
            </a:r>
            <a:r>
              <a:rPr b="1" lang="en-GB" sz="2400">
                <a:solidFill>
                  <a:srgbClr val="304A9D"/>
                </a:solidFill>
                <a:highlight>
                  <a:srgbClr val="FFFFFF"/>
                </a:highlight>
                <a:latin typeface="Verdana"/>
                <a:ea typeface="Verdana"/>
                <a:cs typeface="Verdana"/>
                <a:sym typeface="Verdana"/>
              </a:rPr>
              <a:t>Opolnomočenje učencev</a:t>
            </a:r>
            <a:endParaRPr b="1" i="0" sz="2400" u="none" cap="none" strike="noStrike">
              <a:solidFill>
                <a:srgbClr val="304A9D"/>
              </a:solidFill>
              <a:latin typeface="Verdana"/>
              <a:ea typeface="Verdana"/>
              <a:cs typeface="Verdana"/>
              <a:sym typeface="Verdana"/>
            </a:endParaRPr>
          </a:p>
        </p:txBody>
      </p:sp>
      <p:pic>
        <p:nvPicPr>
          <p:cNvPr id="207" name="Google Shape;207;p32"/>
          <p:cNvPicPr preferRelativeResize="0"/>
          <p:nvPr/>
        </p:nvPicPr>
        <p:blipFill rotWithShape="1">
          <a:blip r:embed="rId3">
            <a:alphaModFix/>
          </a:blip>
          <a:srcRect b="72490" l="0" r="67835" t="5396"/>
          <a:stretch/>
        </p:blipFill>
        <p:spPr>
          <a:xfrm>
            <a:off x="-1" y="1317721"/>
            <a:ext cx="2959769" cy="1136721"/>
          </a:xfrm>
          <a:prstGeom prst="rect">
            <a:avLst/>
          </a:prstGeom>
          <a:noFill/>
          <a:ln>
            <a:noFill/>
          </a:ln>
        </p:spPr>
      </p:pic>
      <p:pic>
        <p:nvPicPr>
          <p:cNvPr id="208" name="Google Shape;208;p32"/>
          <p:cNvPicPr preferRelativeResize="0"/>
          <p:nvPr/>
        </p:nvPicPr>
        <p:blipFill rotWithShape="1">
          <a:blip r:embed="rId3">
            <a:alphaModFix/>
          </a:blip>
          <a:srcRect b="72279" l="66886" r="0" t="0"/>
          <a:stretch/>
        </p:blipFill>
        <p:spPr>
          <a:xfrm>
            <a:off x="6083405" y="-19520"/>
            <a:ext cx="3060595" cy="1431226"/>
          </a:xfrm>
          <a:prstGeom prst="rect">
            <a:avLst/>
          </a:prstGeom>
          <a:noFill/>
          <a:ln>
            <a:noFill/>
          </a:ln>
        </p:spPr>
      </p:pic>
      <p:pic>
        <p:nvPicPr>
          <p:cNvPr id="209" name="Google Shape;209;p32"/>
          <p:cNvPicPr preferRelativeResize="0"/>
          <p:nvPr/>
        </p:nvPicPr>
        <p:blipFill rotWithShape="1">
          <a:blip r:embed="rId3">
            <a:alphaModFix/>
          </a:blip>
          <a:srcRect b="72602" l="34605" r="34547" t="5396"/>
          <a:stretch/>
        </p:blipFill>
        <p:spPr>
          <a:xfrm>
            <a:off x="3230627" y="1317721"/>
            <a:ext cx="2838591" cy="1130968"/>
          </a:xfrm>
          <a:prstGeom prst="rect">
            <a:avLst/>
          </a:prstGeom>
          <a:noFill/>
          <a:ln>
            <a:noFill/>
          </a:ln>
        </p:spPr>
      </p:pic>
      <p:sp>
        <p:nvSpPr>
          <p:cNvPr id="210" name="Google Shape;210;p32"/>
          <p:cNvSpPr txBox="1"/>
          <p:nvPr/>
        </p:nvSpPr>
        <p:spPr>
          <a:xfrm>
            <a:off x="119582" y="2448689"/>
            <a:ext cx="2942700" cy="226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600"/>
              </a:spcBef>
              <a:spcAft>
                <a:spcPts val="0"/>
              </a:spcAft>
              <a:buClr>
                <a:schemeClr val="dk1"/>
              </a:buClr>
              <a:buSzPts val="1100"/>
              <a:buFont typeface="Arial"/>
              <a:buNone/>
            </a:pPr>
            <a:r>
              <a:rPr b="1" lang="en-GB" sz="1300"/>
              <a:t>Dostopnost in vključevanje</a:t>
            </a:r>
            <a:endParaRPr b="1" sz="1300"/>
          </a:p>
          <a:p>
            <a:pPr indent="0" lvl="0" marL="0" marR="0" rtl="0" algn="l">
              <a:lnSpc>
                <a:spcPct val="100000"/>
              </a:lnSpc>
              <a:spcBef>
                <a:spcPts val="600"/>
              </a:spcBef>
              <a:spcAft>
                <a:spcPts val="0"/>
              </a:spcAft>
              <a:buNone/>
            </a:pPr>
            <a:r>
              <a:rPr lang="en-GB" sz="1300"/>
              <a:t>Zagotavljanje dostopnosti do učnih virov in dejavnosti za vse učence, vključno s tistimi s posebnimi potrebami. Upoštevanje in odzivanje na (digitalna) pričakovanja, zmožnosti, uporabo in napačne predstave učencev ter kontekstualne, fizične ali kognitivne omejitve pri uporabi digitalnih tehnologij.</a:t>
            </a:r>
            <a:endParaRPr sz="1300"/>
          </a:p>
        </p:txBody>
      </p:sp>
      <p:sp>
        <p:nvSpPr>
          <p:cNvPr id="211" name="Google Shape;211;p32"/>
          <p:cNvSpPr txBox="1"/>
          <p:nvPr/>
        </p:nvSpPr>
        <p:spPr>
          <a:xfrm>
            <a:off x="3230627" y="2448689"/>
            <a:ext cx="2532300" cy="178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1" lang="en-GB" sz="1300"/>
              <a:t>Razlikovanje in prilagajanje</a:t>
            </a:r>
            <a:endParaRPr b="1" sz="1300"/>
          </a:p>
          <a:p>
            <a:pPr indent="0" lvl="0" marL="0" marR="0" rtl="0" algn="l">
              <a:lnSpc>
                <a:spcPct val="100000"/>
              </a:lnSpc>
              <a:spcBef>
                <a:spcPts val="0"/>
              </a:spcBef>
              <a:spcAft>
                <a:spcPts val="0"/>
              </a:spcAft>
              <a:buSzPts val="1100"/>
              <a:buNone/>
            </a:pPr>
            <a:r>
              <a:rPr lang="en-GB" sz="1300"/>
              <a:t>Uporaba digitalnih tehnologij za obravnavanje različnih učnih potreb učencev, tako da se jim omogoči  napredovanje na različnih ravneh in hitrostih ter da sledi individualnim učnim potem in ciljem.</a:t>
            </a:r>
            <a:endParaRPr sz="1300"/>
          </a:p>
        </p:txBody>
      </p:sp>
      <p:sp>
        <p:nvSpPr>
          <p:cNvPr id="212" name="Google Shape;212;p32"/>
          <p:cNvSpPr txBox="1"/>
          <p:nvPr/>
        </p:nvSpPr>
        <p:spPr>
          <a:xfrm>
            <a:off x="6033927" y="1433218"/>
            <a:ext cx="3030000" cy="3186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1" lang="en-GB" sz="1300"/>
              <a:t>Aktivno vključevanje učencev</a:t>
            </a:r>
            <a:endParaRPr b="1" sz="1300"/>
          </a:p>
          <a:p>
            <a:pPr indent="0" lvl="0" marL="0" marR="0" rtl="0" algn="l">
              <a:lnSpc>
                <a:spcPct val="100000"/>
              </a:lnSpc>
              <a:spcBef>
                <a:spcPts val="0"/>
              </a:spcBef>
              <a:spcAft>
                <a:spcPts val="0"/>
              </a:spcAft>
              <a:buClr>
                <a:schemeClr val="dk1"/>
              </a:buClr>
              <a:buSzPts val="1100"/>
              <a:buFont typeface="Arial"/>
              <a:buNone/>
            </a:pPr>
            <a:r>
              <a:rPr lang="en-GB" sz="1300"/>
              <a:t>Uporaba digitalnih tehnologij za</a:t>
            </a:r>
            <a:endParaRPr sz="1300"/>
          </a:p>
          <a:p>
            <a:pPr indent="0" lvl="0" marL="0" marR="0" rtl="0" algn="l">
              <a:lnSpc>
                <a:spcPct val="100000"/>
              </a:lnSpc>
              <a:spcBef>
                <a:spcPts val="0"/>
              </a:spcBef>
              <a:spcAft>
                <a:spcPts val="0"/>
              </a:spcAft>
              <a:buClr>
                <a:schemeClr val="dk1"/>
              </a:buClr>
              <a:buSzPts val="1100"/>
              <a:buFont typeface="Arial"/>
              <a:buNone/>
            </a:pPr>
            <a:r>
              <a:rPr lang="en-GB" sz="1300"/>
              <a:t>spodbujati aktivno in ustvarjalno delo učencev in sodelovanje pri predmetu.</a:t>
            </a:r>
            <a:endParaRPr sz="1300"/>
          </a:p>
          <a:p>
            <a:pPr indent="0" lvl="0" marL="0" marR="0" rtl="0" algn="l">
              <a:lnSpc>
                <a:spcPct val="100000"/>
              </a:lnSpc>
              <a:spcBef>
                <a:spcPts val="0"/>
              </a:spcBef>
              <a:spcAft>
                <a:spcPts val="0"/>
              </a:spcAft>
              <a:buSzPts val="1100"/>
              <a:buNone/>
            </a:pPr>
            <a:r>
              <a:rPr lang="en-GB" sz="1300"/>
              <a:t>Uporaba digitalnih tehnologij v okviru pedagoške strategije, ki spodbujajo učenčeve transverzalne spretnosti, poglobljeno razmišljanje in ustvarjalno izražanje. Odpiranje učenja novim, realnim kontekstom, ki učence same vključujejo v  praktične dejavnosti, znanstveno raziskovanje ali reševanje kompleksnih problemov ali na druge načine povečujejo aktivno vključenost učencev v kompleksne predmete.</a:t>
            </a:r>
            <a:endParaRPr sz="13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33"/>
          <p:cNvSpPr/>
          <p:nvPr/>
        </p:nvSpPr>
        <p:spPr>
          <a:xfrm>
            <a:off x="-1165700" y="3027322"/>
            <a:ext cx="9144000" cy="3828600"/>
          </a:xfrm>
          <a:prstGeom prst="rect">
            <a:avLst/>
          </a:prstGeom>
          <a:solidFill>
            <a:srgbClr val="F9F9F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18" name="Google Shape;218;p33"/>
          <p:cNvSpPr txBox="1"/>
          <p:nvPr>
            <p:ph idx="4294967295" type="ctrTitle"/>
          </p:nvPr>
        </p:nvSpPr>
        <p:spPr>
          <a:xfrm>
            <a:off x="173844" y="816139"/>
            <a:ext cx="8520600" cy="672594"/>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i="0" lang="en-GB" sz="2400" u="none" cap="none" strike="noStrike">
                <a:solidFill>
                  <a:srgbClr val="304A9D"/>
                </a:solidFill>
                <a:highlight>
                  <a:srgbClr val="FFFFFF"/>
                </a:highlight>
                <a:latin typeface="Verdana"/>
                <a:ea typeface="Verdana"/>
                <a:cs typeface="Verdana"/>
                <a:sym typeface="Verdana"/>
              </a:rPr>
              <a:t>06 </a:t>
            </a:r>
            <a:r>
              <a:rPr b="1" lang="en-GB" sz="2400">
                <a:solidFill>
                  <a:srgbClr val="304A9D"/>
                </a:solidFill>
                <a:highlight>
                  <a:srgbClr val="FFFFFF"/>
                </a:highlight>
                <a:latin typeface="Verdana"/>
                <a:ea typeface="Verdana"/>
                <a:cs typeface="Verdana"/>
                <a:sym typeface="Verdana"/>
              </a:rPr>
              <a:t>Spodbujanje digitalnih kompetenc učencev</a:t>
            </a:r>
            <a:endParaRPr b="1" i="0" sz="2400" u="none" cap="none" strike="noStrike">
              <a:solidFill>
                <a:srgbClr val="304A9D"/>
              </a:solidFill>
              <a:latin typeface="Verdana"/>
              <a:ea typeface="Verdana"/>
              <a:cs typeface="Verdana"/>
              <a:sym typeface="Verdana"/>
            </a:endParaRPr>
          </a:p>
        </p:txBody>
      </p:sp>
      <p:sp>
        <p:nvSpPr>
          <p:cNvPr id="219" name="Google Shape;219;p33"/>
          <p:cNvSpPr txBox="1"/>
          <p:nvPr/>
        </p:nvSpPr>
        <p:spPr>
          <a:xfrm>
            <a:off x="195335" y="1963453"/>
            <a:ext cx="3528900" cy="3063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1" lang="en-GB" sz="1100"/>
              <a:t>Informacijska in medijska pismenost</a:t>
            </a:r>
            <a:endParaRPr b="1" sz="1100"/>
          </a:p>
          <a:p>
            <a:pPr indent="0" lvl="0" marL="0" marR="0" rtl="0" algn="l">
              <a:lnSpc>
                <a:spcPct val="100000"/>
              </a:lnSpc>
              <a:spcBef>
                <a:spcPts val="0"/>
              </a:spcBef>
              <a:spcAft>
                <a:spcPts val="0"/>
              </a:spcAft>
              <a:buNone/>
            </a:pPr>
            <a:r>
              <a:rPr lang="en-GB" sz="1100"/>
              <a:t>Vključevanje učnih dejavnosti, nalog in ocen, ki od učencev zahtevajo izražanje informacijskih potreb; iskanje informacij in virov v digitalnih okoljih; organiziranje, obdelavo, analizo in interpretacijo informacij; ter primerjanje in kritično vrednotenje verodostojnosti in zanesljivosti informacij in njihovih virov.</a:t>
            </a:r>
            <a:endParaRPr sz="1100"/>
          </a:p>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1" lang="en-GB" sz="1100"/>
              <a:t>Digitalno komuniciranje in sodelovanje</a:t>
            </a:r>
            <a:endParaRPr b="1" sz="1100"/>
          </a:p>
          <a:p>
            <a:pPr indent="0" lvl="0" marL="0" marR="0" rtl="0" algn="l">
              <a:lnSpc>
                <a:spcPct val="100000"/>
              </a:lnSpc>
              <a:spcBef>
                <a:spcPts val="0"/>
              </a:spcBef>
              <a:spcAft>
                <a:spcPts val="0"/>
              </a:spcAft>
              <a:buNone/>
            </a:pPr>
            <a:r>
              <a:rPr lang="en-GB" sz="1100"/>
              <a:t>Vključevanje učnih dejavnosti, nalog in ocen, ki od učencev zahtevajo učinkovito in odgovorno uporabo digitalnih tehnologij za komunikacijo, sodelovanje in družbeno participacijo.</a:t>
            </a:r>
            <a:endParaRPr sz="1100"/>
          </a:p>
        </p:txBody>
      </p:sp>
      <p:sp>
        <p:nvSpPr>
          <p:cNvPr id="220" name="Google Shape;220;p33"/>
          <p:cNvSpPr txBox="1"/>
          <p:nvPr/>
        </p:nvSpPr>
        <p:spPr>
          <a:xfrm>
            <a:off x="5186175" y="1590550"/>
            <a:ext cx="3382500" cy="3570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1" lang="en-GB" sz="1100"/>
              <a:t>Ustvarjanje digitalnih vsebin</a:t>
            </a:r>
            <a:endParaRPr b="1" sz="1100"/>
          </a:p>
          <a:p>
            <a:pPr indent="0" lvl="0" marL="0" marR="0" rtl="0" algn="l">
              <a:lnSpc>
                <a:spcPct val="100000"/>
              </a:lnSpc>
              <a:spcBef>
                <a:spcPts val="0"/>
              </a:spcBef>
              <a:spcAft>
                <a:spcPts val="0"/>
              </a:spcAft>
              <a:buClr>
                <a:schemeClr val="dk1"/>
              </a:buClr>
              <a:buSzPts val="1100"/>
              <a:buFont typeface="Arial"/>
              <a:buNone/>
            </a:pPr>
            <a:r>
              <a:rPr lang="en-GB" sz="1100"/>
              <a:t>Vključevanje učnih dejavnosti, nalog in ocen, ki od učencev zahtevajo, da se izražajo z digitalnimi sredstvi ter spreminjajo in ustvarjajo digitalne vsebine v različnih formatih. Učence naučiti, kako avtorske pravice in licence veljajo za digitalne vsebine, kako navajati vire in pripisovati licence.</a:t>
            </a:r>
            <a:endParaRPr sz="1100"/>
          </a:p>
          <a:p>
            <a:pPr indent="0" lvl="0" marL="0" marR="0" rtl="0" algn="l">
              <a:lnSpc>
                <a:spcPct val="100000"/>
              </a:lnSpc>
              <a:spcBef>
                <a:spcPts val="0"/>
              </a:spcBef>
              <a:spcAft>
                <a:spcPts val="0"/>
              </a:spcAft>
              <a:buClr>
                <a:schemeClr val="dk1"/>
              </a:buClr>
              <a:buSzPts val="1100"/>
              <a:buFont typeface="Arial"/>
              <a:buNone/>
            </a:pPr>
            <a:r>
              <a:t/>
            </a:r>
            <a:endParaRPr b="1" sz="1100"/>
          </a:p>
          <a:p>
            <a:pPr indent="0" lvl="0" marL="0" marR="0" rtl="0" algn="l">
              <a:lnSpc>
                <a:spcPct val="100000"/>
              </a:lnSpc>
              <a:spcBef>
                <a:spcPts val="0"/>
              </a:spcBef>
              <a:spcAft>
                <a:spcPts val="0"/>
              </a:spcAft>
              <a:buClr>
                <a:schemeClr val="dk1"/>
              </a:buClr>
              <a:buSzPts val="1100"/>
              <a:buFont typeface="Arial"/>
              <a:buNone/>
            </a:pPr>
            <a:r>
              <a:rPr b="1" lang="en-GB" sz="1100"/>
              <a:t>Odgovorna raba</a:t>
            </a:r>
            <a:endParaRPr b="1" sz="1100"/>
          </a:p>
          <a:p>
            <a:pPr indent="0" lvl="0" marL="0" marR="0" rtl="0" algn="l">
              <a:lnSpc>
                <a:spcPct val="100000"/>
              </a:lnSpc>
              <a:spcBef>
                <a:spcPts val="0"/>
              </a:spcBef>
              <a:spcAft>
                <a:spcPts val="0"/>
              </a:spcAft>
              <a:buClr>
                <a:schemeClr val="dk1"/>
              </a:buClr>
              <a:buSzPts val="1100"/>
              <a:buFont typeface="Arial"/>
              <a:buNone/>
            </a:pPr>
            <a:r>
              <a:rPr lang="en-GB" sz="1100"/>
              <a:t>Sprejeti ukrepe za zagotavljanje fizičnega, psihološkega in socialnega dobrega počutja učencev med uporabo digitalnih tehnologij. Opolnomočiti učence za obvladovanje tveganj ter varno in odgovorno uporabo digitalnih tehnologij.</a:t>
            </a:r>
            <a:endParaRPr sz="1100"/>
          </a:p>
          <a:p>
            <a:pPr indent="0" lvl="0" marL="0" marR="0" rtl="0" algn="l">
              <a:lnSpc>
                <a:spcPct val="100000"/>
              </a:lnSpc>
              <a:spcBef>
                <a:spcPts val="0"/>
              </a:spcBef>
              <a:spcAft>
                <a:spcPts val="0"/>
              </a:spcAft>
              <a:buClr>
                <a:schemeClr val="dk1"/>
              </a:buClr>
              <a:buSzPts val="1100"/>
              <a:buFont typeface="Arial"/>
              <a:buNone/>
            </a:pPr>
            <a:r>
              <a:t/>
            </a:r>
            <a:endParaRPr b="1" sz="1100"/>
          </a:p>
          <a:p>
            <a:pPr indent="0" lvl="0" marL="0" marR="0" rtl="0" algn="l">
              <a:lnSpc>
                <a:spcPct val="100000"/>
              </a:lnSpc>
              <a:spcBef>
                <a:spcPts val="0"/>
              </a:spcBef>
              <a:spcAft>
                <a:spcPts val="0"/>
              </a:spcAft>
              <a:buClr>
                <a:schemeClr val="dk1"/>
              </a:buClr>
              <a:buSzPts val="1100"/>
              <a:buFont typeface="Arial"/>
              <a:buNone/>
            </a:pPr>
            <a:r>
              <a:rPr b="1" lang="en-GB" sz="1100"/>
              <a:t>Reševanje digitalnih problemov</a:t>
            </a:r>
            <a:endParaRPr b="1" sz="1100"/>
          </a:p>
          <a:p>
            <a:pPr indent="0" lvl="0" marL="0" marR="0" rtl="0" algn="l">
              <a:lnSpc>
                <a:spcPct val="100000"/>
              </a:lnSpc>
              <a:spcBef>
                <a:spcPts val="0"/>
              </a:spcBef>
              <a:spcAft>
                <a:spcPts val="0"/>
              </a:spcAft>
              <a:buNone/>
            </a:pPr>
            <a:r>
              <a:rPr lang="en-GB" sz="1100"/>
              <a:t>Vključiti učne dejavnosti, naloge in ocene, ki od učencev zahtevajo prepoznavanje in reševanje tehničnih problemov ali ustvarjalen prenos tehnološkega znanja v nove situacije.</a:t>
            </a:r>
            <a:endParaRPr sz="1100"/>
          </a:p>
        </p:txBody>
      </p:sp>
      <p:pic>
        <p:nvPicPr>
          <p:cNvPr id="221" name="Google Shape;221;p33"/>
          <p:cNvPicPr preferRelativeResize="0"/>
          <p:nvPr/>
        </p:nvPicPr>
        <p:blipFill rotWithShape="1">
          <a:blip r:embed="rId3">
            <a:alphaModFix/>
          </a:blip>
          <a:srcRect b="0" l="0" r="0" t="0"/>
          <a:stretch/>
        </p:blipFill>
        <p:spPr>
          <a:xfrm>
            <a:off x="241602" y="1555923"/>
            <a:ext cx="1146039" cy="426628"/>
          </a:xfrm>
          <a:prstGeom prst="rect">
            <a:avLst/>
          </a:prstGeom>
          <a:noFill/>
          <a:ln>
            <a:noFill/>
          </a:ln>
        </p:spPr>
      </p:pic>
      <p:pic>
        <p:nvPicPr>
          <p:cNvPr id="222" name="Google Shape;222;p33"/>
          <p:cNvPicPr preferRelativeResize="0"/>
          <p:nvPr/>
        </p:nvPicPr>
        <p:blipFill rotWithShape="1">
          <a:blip r:embed="rId4">
            <a:alphaModFix/>
          </a:blip>
          <a:srcRect b="0" l="0" r="0" t="0"/>
          <a:stretch/>
        </p:blipFill>
        <p:spPr>
          <a:xfrm>
            <a:off x="217687" y="3444371"/>
            <a:ext cx="1112579" cy="593933"/>
          </a:xfrm>
          <a:prstGeom prst="rect">
            <a:avLst/>
          </a:prstGeom>
          <a:noFill/>
          <a:ln>
            <a:noFill/>
          </a:ln>
        </p:spPr>
      </p:pic>
      <p:pic>
        <p:nvPicPr>
          <p:cNvPr id="223" name="Google Shape;223;p33"/>
          <p:cNvPicPr preferRelativeResize="0"/>
          <p:nvPr/>
        </p:nvPicPr>
        <p:blipFill rotWithShape="1">
          <a:blip r:embed="rId5">
            <a:alphaModFix/>
          </a:blip>
          <a:srcRect b="0" l="0" r="0" t="0"/>
          <a:stretch/>
        </p:blipFill>
        <p:spPr>
          <a:xfrm>
            <a:off x="4386225" y="1659203"/>
            <a:ext cx="869236" cy="614612"/>
          </a:xfrm>
          <a:prstGeom prst="rect">
            <a:avLst/>
          </a:prstGeom>
          <a:noFill/>
          <a:ln>
            <a:noFill/>
          </a:ln>
        </p:spPr>
      </p:pic>
      <p:pic>
        <p:nvPicPr>
          <p:cNvPr id="224" name="Google Shape;224;p33"/>
          <p:cNvPicPr preferRelativeResize="0"/>
          <p:nvPr/>
        </p:nvPicPr>
        <p:blipFill rotWithShape="1">
          <a:blip r:embed="rId6">
            <a:alphaModFix/>
          </a:blip>
          <a:srcRect b="0" l="0" r="0" t="0"/>
          <a:stretch/>
        </p:blipFill>
        <p:spPr>
          <a:xfrm>
            <a:off x="4336607" y="3027326"/>
            <a:ext cx="960906" cy="544372"/>
          </a:xfrm>
          <a:prstGeom prst="rect">
            <a:avLst/>
          </a:prstGeom>
          <a:noFill/>
          <a:ln>
            <a:noFill/>
          </a:ln>
        </p:spPr>
      </p:pic>
      <p:pic>
        <p:nvPicPr>
          <p:cNvPr id="225" name="Google Shape;225;p33"/>
          <p:cNvPicPr preferRelativeResize="0"/>
          <p:nvPr/>
        </p:nvPicPr>
        <p:blipFill rotWithShape="1">
          <a:blip r:embed="rId7">
            <a:alphaModFix/>
          </a:blip>
          <a:srcRect b="0" l="0" r="0" t="0"/>
          <a:stretch/>
        </p:blipFill>
        <p:spPr>
          <a:xfrm>
            <a:off x="4243137" y="4055003"/>
            <a:ext cx="1009720" cy="65851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34"/>
          <p:cNvSpPr txBox="1"/>
          <p:nvPr>
            <p:ph idx="4294967295" type="ctrTitle"/>
          </p:nvPr>
        </p:nvSpPr>
        <p:spPr>
          <a:xfrm>
            <a:off x="0" y="1002575"/>
            <a:ext cx="9144000" cy="538500"/>
          </a:xfrm>
          <a:prstGeom prst="rect">
            <a:avLst/>
          </a:prstGeom>
          <a:solidFill>
            <a:srgbClr val="304A9D"/>
          </a:solidFill>
          <a:ln>
            <a:noFill/>
          </a:ln>
        </p:spPr>
        <p:txBody>
          <a:bodyPr anchorCtr="0" anchor="t" bIns="91425" lIns="270000"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i="0" lang="en-GB" sz="2400" u="none" cap="none" strike="noStrike">
                <a:solidFill>
                  <a:schemeClr val="lt1"/>
                </a:solidFill>
                <a:latin typeface="Verdana"/>
                <a:ea typeface="Verdana"/>
                <a:cs typeface="Verdana"/>
                <a:sym typeface="Verdana"/>
              </a:rPr>
              <a:t>Reference</a:t>
            </a:r>
            <a:endParaRPr b="1" i="0" sz="2400" u="none" cap="none" strike="noStrike">
              <a:solidFill>
                <a:schemeClr val="lt1"/>
              </a:solidFill>
              <a:latin typeface="Verdana"/>
              <a:ea typeface="Verdana"/>
              <a:cs typeface="Verdana"/>
              <a:sym typeface="Verdana"/>
            </a:endParaRPr>
          </a:p>
        </p:txBody>
      </p:sp>
      <p:sp>
        <p:nvSpPr>
          <p:cNvPr id="231" name="Google Shape;231;p34"/>
          <p:cNvSpPr txBox="1"/>
          <p:nvPr/>
        </p:nvSpPr>
        <p:spPr>
          <a:xfrm>
            <a:off x="254724" y="1705450"/>
            <a:ext cx="6614611" cy="3264068"/>
          </a:xfrm>
          <a:prstGeom prst="rect">
            <a:avLst/>
          </a:prstGeom>
          <a:noFill/>
          <a:ln>
            <a:noFill/>
          </a:ln>
        </p:spPr>
        <p:txBody>
          <a:bodyPr anchorCtr="0" anchor="t" bIns="91425" lIns="91425" spcFirstLastPara="1" rIns="91425" wrap="square" tIns="91425">
            <a:spAutoFit/>
          </a:bodyPr>
          <a:lstStyle/>
          <a:p>
            <a:pPr indent="-304800" lvl="0" marL="457200" marR="0" rtl="0" algn="l">
              <a:lnSpc>
                <a:spcPct val="114000"/>
              </a:lnSpc>
              <a:spcBef>
                <a:spcPts val="600"/>
              </a:spcBef>
              <a:spcAft>
                <a:spcPts val="0"/>
              </a:spcAft>
              <a:buClr>
                <a:schemeClr val="dk1"/>
              </a:buClr>
              <a:buSzPts val="1200"/>
              <a:buFont typeface="Verdana"/>
              <a:buChar char="●"/>
            </a:pPr>
            <a:r>
              <a:rPr b="0" i="0" lang="en-GB" sz="1200" u="none" cap="none" strike="noStrike">
                <a:solidFill>
                  <a:srgbClr val="000000"/>
                </a:solidFill>
                <a:latin typeface="Arial"/>
                <a:ea typeface="Arial"/>
                <a:cs typeface="Arial"/>
                <a:sym typeface="Arial"/>
              </a:rPr>
              <a:t>Punie, Y. and Brecko, B., editor(s), Ferrari, A., </a:t>
            </a:r>
            <a:r>
              <a:rPr b="1" i="0" lang="en-GB" sz="1200" u="none" cap="none" strike="noStrike">
                <a:solidFill>
                  <a:srgbClr val="000000"/>
                </a:solidFill>
                <a:latin typeface="Arial"/>
                <a:ea typeface="Arial"/>
                <a:cs typeface="Arial"/>
                <a:sym typeface="Arial"/>
              </a:rPr>
              <a:t>DIGCOMP</a:t>
            </a:r>
            <a:r>
              <a:rPr b="0" i="0" lang="en-GB" sz="1200" u="none" cap="none" strike="noStrike">
                <a:solidFill>
                  <a:srgbClr val="000000"/>
                </a:solidFill>
                <a:latin typeface="Arial"/>
                <a:ea typeface="Arial"/>
                <a:cs typeface="Arial"/>
                <a:sym typeface="Arial"/>
              </a:rPr>
              <a:t>: A Framework for Developing and Understanding Digital Competence in Europe, Publications Office of the European Union, Luxembourg, 2013, ISBN 978-92-79-31465-0, doi:10.2788/52966, JRC83167</a:t>
            </a:r>
            <a:r>
              <a:rPr b="0" i="0" lang="en-GB" sz="1200" u="none" cap="none" strike="noStrike">
                <a:solidFill>
                  <a:schemeClr val="dk1"/>
                </a:solidFill>
                <a:highlight>
                  <a:srgbClr val="FFFFFF"/>
                </a:highlight>
                <a:latin typeface="Verdana"/>
                <a:ea typeface="Verdana"/>
                <a:cs typeface="Verdana"/>
                <a:sym typeface="Verdana"/>
              </a:rPr>
              <a:t>; </a:t>
            </a:r>
            <a:r>
              <a:rPr b="0" i="0" lang="en-GB" sz="1200" u="sng" cap="none" strike="noStrike">
                <a:solidFill>
                  <a:schemeClr val="hlink"/>
                </a:solidFill>
                <a:highlight>
                  <a:srgbClr val="FFFFFF"/>
                </a:highlight>
                <a:latin typeface="Verdana"/>
                <a:ea typeface="Verdana"/>
                <a:cs typeface="Verdana"/>
                <a:sym typeface="Verdana"/>
                <a:hlinkClick r:id="rId3"/>
              </a:rPr>
              <a:t>https://publications.jrc.ec.europa.eu/repository/handle/JRC83167</a:t>
            </a:r>
            <a:r>
              <a:rPr b="0" i="0" lang="en-GB" sz="1200" u="none" cap="none" strike="noStrike">
                <a:solidFill>
                  <a:schemeClr val="dk1"/>
                </a:solidFill>
                <a:highlight>
                  <a:srgbClr val="FFFFFF"/>
                </a:highlight>
                <a:latin typeface="Verdana"/>
                <a:ea typeface="Verdana"/>
                <a:cs typeface="Verdana"/>
                <a:sym typeface="Verdana"/>
              </a:rPr>
              <a:t> </a:t>
            </a:r>
            <a:endParaRPr b="0" i="0" sz="1200" u="none" cap="none" strike="noStrike">
              <a:solidFill>
                <a:schemeClr val="dk1"/>
              </a:solidFill>
              <a:highlight>
                <a:srgbClr val="FFFFFF"/>
              </a:highlight>
              <a:latin typeface="Verdana"/>
              <a:ea typeface="Verdana"/>
              <a:cs typeface="Verdana"/>
              <a:sym typeface="Verdana"/>
            </a:endParaRPr>
          </a:p>
          <a:p>
            <a:pPr indent="-304800" lvl="0" marL="457200" marR="0" rtl="0" algn="l">
              <a:lnSpc>
                <a:spcPct val="114000"/>
              </a:lnSpc>
              <a:spcBef>
                <a:spcPts val="600"/>
              </a:spcBef>
              <a:spcAft>
                <a:spcPts val="0"/>
              </a:spcAft>
              <a:buClr>
                <a:schemeClr val="dk1"/>
              </a:buClr>
              <a:buSzPts val="1200"/>
              <a:buFont typeface="Verdana"/>
              <a:buChar char="●"/>
            </a:pPr>
            <a:r>
              <a:rPr b="0" i="0" lang="en-GB" sz="1200" u="none" cap="none" strike="noStrike">
                <a:solidFill>
                  <a:srgbClr val="000000"/>
                </a:solidFill>
                <a:latin typeface="Arial"/>
                <a:ea typeface="Arial"/>
                <a:cs typeface="Arial"/>
                <a:sym typeface="Arial"/>
              </a:rPr>
              <a:t>Council Recommendation of 22 May 2018 on key competences for lifelong learning, ST/9009/2018/INIT; The Official Journal 2018/C 189/01: </a:t>
            </a:r>
            <a:r>
              <a:rPr b="0" i="0" lang="en-GB" sz="1200" u="sng" cap="none" strike="noStrike">
                <a:solidFill>
                  <a:schemeClr val="hlink"/>
                </a:solidFill>
                <a:latin typeface="Arial"/>
                <a:ea typeface="Arial"/>
                <a:cs typeface="Arial"/>
                <a:sym typeface="Arial"/>
                <a:hlinkClick r:id="rId4"/>
              </a:rPr>
              <a:t>https://eur-lex.europa.eu/legal-content/EN/TXT/?uri=OJ%3AC%3A2018 %3A189 %3ATOC</a:t>
            </a:r>
            <a:r>
              <a:rPr b="0" i="0" lang="en-GB" sz="1200" u="none" cap="none" strike="noStrike">
                <a:solidFill>
                  <a:srgbClr val="000000"/>
                </a:solidFill>
                <a:latin typeface="Arial"/>
                <a:ea typeface="Arial"/>
                <a:cs typeface="Arial"/>
                <a:sym typeface="Arial"/>
              </a:rPr>
              <a:t> </a:t>
            </a:r>
            <a:endParaRPr b="0" i="0" sz="1200" u="none" cap="none" strike="noStrike">
              <a:solidFill>
                <a:srgbClr val="000000"/>
              </a:solidFill>
              <a:latin typeface="Arial"/>
              <a:ea typeface="Arial"/>
              <a:cs typeface="Arial"/>
              <a:sym typeface="Arial"/>
            </a:endParaRPr>
          </a:p>
          <a:p>
            <a:pPr indent="-304800" lvl="0" marL="457200" marR="0" rtl="0" algn="l">
              <a:lnSpc>
                <a:spcPct val="114000"/>
              </a:lnSpc>
              <a:spcBef>
                <a:spcPts val="600"/>
              </a:spcBef>
              <a:spcAft>
                <a:spcPts val="0"/>
              </a:spcAft>
              <a:buClr>
                <a:schemeClr val="dk1"/>
              </a:buClr>
              <a:buSzPts val="1200"/>
              <a:buFont typeface="Verdana"/>
              <a:buChar char="●"/>
            </a:pPr>
            <a:r>
              <a:rPr b="0" i="0" lang="en-GB" sz="1200" u="none" cap="none" strike="noStrike">
                <a:solidFill>
                  <a:srgbClr val="000000"/>
                </a:solidFill>
                <a:latin typeface="Arial"/>
                <a:ea typeface="Arial"/>
                <a:cs typeface="Arial"/>
                <a:sym typeface="Arial"/>
              </a:rPr>
              <a:t>Carretero Gomez, S., Vuorikari, R. and Punie, Y., </a:t>
            </a:r>
            <a:r>
              <a:rPr b="1" i="0" lang="en-GB" sz="1200" u="none" cap="none" strike="noStrike">
                <a:solidFill>
                  <a:srgbClr val="000000"/>
                </a:solidFill>
                <a:latin typeface="Arial"/>
                <a:ea typeface="Arial"/>
                <a:cs typeface="Arial"/>
                <a:sym typeface="Arial"/>
              </a:rPr>
              <a:t>DigComp 2.1</a:t>
            </a:r>
            <a:r>
              <a:rPr b="0" i="0" lang="en-GB" sz="1200" u="none" cap="none" strike="noStrike">
                <a:solidFill>
                  <a:srgbClr val="000000"/>
                </a:solidFill>
                <a:latin typeface="Arial"/>
                <a:ea typeface="Arial"/>
                <a:cs typeface="Arial"/>
                <a:sym typeface="Arial"/>
              </a:rPr>
              <a:t>: The Digital Competence Framework for Citizens with eight proficiency levels and examples of use, Publications Office of the European Union, Luxembourg, 2017, ISBN 978-92-79-68006-9 (pdf), JRC106281. </a:t>
            </a:r>
            <a:endParaRPr b="0" i="0" sz="1200" u="none" cap="none" strike="noStrike">
              <a:solidFill>
                <a:srgbClr val="000000"/>
              </a:solidFill>
              <a:latin typeface="Arial"/>
              <a:ea typeface="Arial"/>
              <a:cs typeface="Arial"/>
              <a:sym typeface="Arial"/>
            </a:endParaRPr>
          </a:p>
          <a:p>
            <a:pPr indent="-304800" lvl="0" marL="457200" marR="0" rtl="0" algn="l">
              <a:lnSpc>
                <a:spcPct val="114000"/>
              </a:lnSpc>
              <a:spcBef>
                <a:spcPts val="600"/>
              </a:spcBef>
              <a:spcAft>
                <a:spcPts val="0"/>
              </a:spcAft>
              <a:buClr>
                <a:schemeClr val="dk1"/>
              </a:buClr>
              <a:buSzPts val="1200"/>
              <a:buFont typeface="Verdana"/>
              <a:buChar char="●"/>
            </a:pPr>
            <a:r>
              <a:rPr b="0" i="0" lang="en-GB" sz="1200" u="none" cap="none" strike="noStrike">
                <a:solidFill>
                  <a:srgbClr val="000000"/>
                </a:solidFill>
                <a:latin typeface="Arial"/>
                <a:ea typeface="Arial"/>
                <a:cs typeface="Arial"/>
                <a:sym typeface="Arial"/>
              </a:rPr>
              <a:t>Learning to swim in the Digital Ocean (poster): </a:t>
            </a:r>
            <a:r>
              <a:rPr b="0" i="0" lang="en-GB" sz="1200" u="sng" cap="none" strike="noStrike">
                <a:solidFill>
                  <a:schemeClr val="hlink"/>
                </a:solidFill>
                <a:latin typeface="Arial"/>
                <a:ea typeface="Arial"/>
                <a:cs typeface="Arial"/>
                <a:sym typeface="Arial"/>
                <a:hlinkClick r:id="rId5"/>
              </a:rPr>
              <a:t>https://joint-research-centre.ec.europa.eu/system/files/2017-05/digcomp-framework-poster-af-ok.pdf</a:t>
            </a:r>
            <a:r>
              <a:rPr b="0" i="0" lang="en-GB" sz="1200" u="none" cap="none" strike="noStrike">
                <a:solidFill>
                  <a:srgbClr val="000000"/>
                </a:solidFill>
                <a:latin typeface="Arial"/>
                <a:ea typeface="Arial"/>
                <a:cs typeface="Arial"/>
                <a:sym typeface="Arial"/>
              </a:rPr>
              <a:t> </a:t>
            </a:r>
            <a:endParaRPr b="0" i="0" sz="1200" u="none" cap="none" strike="noStrik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35"/>
          <p:cNvSpPr txBox="1"/>
          <p:nvPr>
            <p:ph idx="4294967295" type="ctrTitle"/>
          </p:nvPr>
        </p:nvSpPr>
        <p:spPr>
          <a:xfrm>
            <a:off x="0" y="1002575"/>
            <a:ext cx="9144000" cy="538500"/>
          </a:xfrm>
          <a:prstGeom prst="rect">
            <a:avLst/>
          </a:prstGeom>
          <a:solidFill>
            <a:srgbClr val="304A9D"/>
          </a:solidFill>
          <a:ln>
            <a:noFill/>
          </a:ln>
        </p:spPr>
        <p:txBody>
          <a:bodyPr anchorCtr="0" anchor="t" bIns="91425" lIns="270000"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i="0" lang="en-GB" sz="2400" u="none" cap="none" strike="noStrike">
                <a:solidFill>
                  <a:schemeClr val="lt1"/>
                </a:solidFill>
                <a:latin typeface="Verdana"/>
                <a:ea typeface="Verdana"/>
                <a:cs typeface="Verdana"/>
                <a:sym typeface="Verdana"/>
              </a:rPr>
              <a:t>Reference</a:t>
            </a:r>
            <a:endParaRPr b="1" i="0" sz="2400" u="none" cap="none" strike="noStrike">
              <a:solidFill>
                <a:schemeClr val="lt1"/>
              </a:solidFill>
              <a:latin typeface="Verdana"/>
              <a:ea typeface="Verdana"/>
              <a:cs typeface="Verdana"/>
              <a:sym typeface="Verdana"/>
            </a:endParaRPr>
          </a:p>
        </p:txBody>
      </p:sp>
      <p:sp>
        <p:nvSpPr>
          <p:cNvPr id="237" name="Google Shape;237;p35"/>
          <p:cNvSpPr txBox="1"/>
          <p:nvPr/>
        </p:nvSpPr>
        <p:spPr>
          <a:xfrm>
            <a:off x="254724" y="1705450"/>
            <a:ext cx="6614611" cy="2597476"/>
          </a:xfrm>
          <a:prstGeom prst="rect">
            <a:avLst/>
          </a:prstGeom>
          <a:noFill/>
          <a:ln>
            <a:noFill/>
          </a:ln>
        </p:spPr>
        <p:txBody>
          <a:bodyPr anchorCtr="0" anchor="t" bIns="91425" lIns="91425" spcFirstLastPara="1" rIns="91425" wrap="square" tIns="91425">
            <a:spAutoFit/>
          </a:bodyPr>
          <a:lstStyle/>
          <a:p>
            <a:pPr indent="-304800" lvl="0" marL="457200" marR="0" rtl="0" algn="l">
              <a:lnSpc>
                <a:spcPct val="114000"/>
              </a:lnSpc>
              <a:spcBef>
                <a:spcPts val="600"/>
              </a:spcBef>
              <a:spcAft>
                <a:spcPts val="0"/>
              </a:spcAft>
              <a:buClr>
                <a:schemeClr val="dk1"/>
              </a:buClr>
              <a:buSzPts val="1200"/>
              <a:buFont typeface="Verdana"/>
              <a:buChar char="●"/>
            </a:pPr>
            <a:r>
              <a:rPr b="0" i="0" lang="en-GB" sz="1200" u="none" cap="none" strike="noStrike">
                <a:solidFill>
                  <a:srgbClr val="000000"/>
                </a:solidFill>
                <a:latin typeface="Arial"/>
                <a:ea typeface="Arial"/>
                <a:cs typeface="Arial"/>
                <a:sym typeface="Arial"/>
              </a:rPr>
              <a:t>Vuorikari, R., Kluzer, S. and Punie, Y., </a:t>
            </a:r>
            <a:r>
              <a:rPr b="1" i="0" lang="en-GB" sz="1200" u="none" cap="none" strike="noStrike">
                <a:solidFill>
                  <a:srgbClr val="000000"/>
                </a:solidFill>
                <a:latin typeface="Arial"/>
                <a:ea typeface="Arial"/>
                <a:cs typeface="Arial"/>
                <a:sym typeface="Arial"/>
              </a:rPr>
              <a:t>DigComp 2.2</a:t>
            </a:r>
            <a:r>
              <a:rPr b="0" i="0" lang="en-GB" sz="1200" u="none" cap="none" strike="noStrike">
                <a:solidFill>
                  <a:srgbClr val="000000"/>
                </a:solidFill>
                <a:latin typeface="Arial"/>
                <a:ea typeface="Arial"/>
                <a:cs typeface="Arial"/>
                <a:sym typeface="Arial"/>
              </a:rPr>
              <a:t>: The Digital Competence Framework for Citizens - With new examples of knowledge, skills and attitudes, Publications Office of the European Union, Luxembourg, 2022, ISBN 978-92-76-48882-8 (online), JRC128415: </a:t>
            </a:r>
            <a:r>
              <a:rPr b="0" i="0" lang="en-GB" sz="1200" u="sng" cap="none" strike="noStrike">
                <a:solidFill>
                  <a:schemeClr val="hlink"/>
                </a:solidFill>
                <a:latin typeface="Arial"/>
                <a:ea typeface="Arial"/>
                <a:cs typeface="Arial"/>
                <a:sym typeface="Arial"/>
                <a:hlinkClick r:id="rId3"/>
              </a:rPr>
              <a:t>https://publications.jrc.ec.europa.eu/repository/handle/JRC128415</a:t>
            </a:r>
            <a:endParaRPr b="0" i="0" sz="1200" u="none" cap="none" strike="noStrike">
              <a:solidFill>
                <a:srgbClr val="000000"/>
              </a:solidFill>
              <a:latin typeface="Arial"/>
              <a:ea typeface="Arial"/>
              <a:cs typeface="Arial"/>
              <a:sym typeface="Arial"/>
            </a:endParaRPr>
          </a:p>
          <a:p>
            <a:pPr indent="-304800" lvl="0" marL="457200" marR="0" rtl="0" algn="l">
              <a:lnSpc>
                <a:spcPct val="114000"/>
              </a:lnSpc>
              <a:spcBef>
                <a:spcPts val="600"/>
              </a:spcBef>
              <a:spcAft>
                <a:spcPts val="0"/>
              </a:spcAft>
              <a:buClr>
                <a:schemeClr val="dk1"/>
              </a:buClr>
              <a:buSzPts val="1200"/>
              <a:buFont typeface="Verdana"/>
              <a:buChar char="●"/>
            </a:pPr>
            <a:r>
              <a:rPr b="0" i="0" lang="en-GB" sz="1200" u="none" cap="none" strike="noStrike">
                <a:solidFill>
                  <a:srgbClr val="000000"/>
                </a:solidFill>
                <a:latin typeface="Arial"/>
                <a:ea typeface="Arial"/>
                <a:cs typeface="Arial"/>
                <a:sym typeface="Arial"/>
              </a:rPr>
              <a:t>Punie, Y., editor(s), Redecker, C., European Framework for the Digital Competence of Educators: </a:t>
            </a:r>
            <a:r>
              <a:rPr b="1" i="0" lang="en-GB" sz="1200" u="none" cap="none" strike="noStrike">
                <a:solidFill>
                  <a:srgbClr val="000000"/>
                </a:solidFill>
                <a:latin typeface="Arial"/>
                <a:ea typeface="Arial"/>
                <a:cs typeface="Arial"/>
                <a:sym typeface="Arial"/>
              </a:rPr>
              <a:t>DigCompEdu</a:t>
            </a:r>
            <a:r>
              <a:rPr b="0" i="0" lang="en-GB" sz="1200" u="none" cap="none" strike="noStrike">
                <a:solidFill>
                  <a:srgbClr val="000000"/>
                </a:solidFill>
                <a:latin typeface="Arial"/>
                <a:ea typeface="Arial"/>
                <a:cs typeface="Arial"/>
                <a:sym typeface="Arial"/>
              </a:rPr>
              <a:t>, Publications Office of the European Union, Luxembourg, 2017, ISBN 978-92-79-73494-6 (pdf), JRC107466: </a:t>
            </a:r>
            <a:r>
              <a:rPr b="0" i="0" lang="en-GB" sz="1200" u="sng" cap="none" strike="noStrike">
                <a:solidFill>
                  <a:schemeClr val="hlink"/>
                </a:solidFill>
                <a:latin typeface="Arial"/>
                <a:ea typeface="Arial"/>
                <a:cs typeface="Arial"/>
                <a:sym typeface="Arial"/>
                <a:hlinkClick r:id="rId4"/>
              </a:rPr>
              <a:t>https://publications.jrc.ec.europa.eu/repository/handle/JRC107466</a:t>
            </a:r>
            <a:endParaRPr b="0" i="0" sz="1200" u="none" cap="none" strike="noStrike">
              <a:solidFill>
                <a:srgbClr val="000000"/>
              </a:solidFill>
              <a:latin typeface="Arial"/>
              <a:ea typeface="Arial"/>
              <a:cs typeface="Arial"/>
              <a:sym typeface="Arial"/>
            </a:endParaRPr>
          </a:p>
          <a:p>
            <a:pPr indent="-228600" lvl="0" marL="457200" marR="0" rtl="0" algn="l">
              <a:lnSpc>
                <a:spcPct val="114000"/>
              </a:lnSpc>
              <a:spcBef>
                <a:spcPts val="600"/>
              </a:spcBef>
              <a:spcAft>
                <a:spcPts val="0"/>
              </a:spcAft>
              <a:buClr>
                <a:schemeClr val="dk1"/>
              </a:buClr>
              <a:buSzPts val="1200"/>
              <a:buFont typeface="Verdana"/>
              <a:buNone/>
            </a:pPr>
            <a:r>
              <a:t/>
            </a:r>
            <a:endParaRPr b="0" i="0" sz="1200" u="none" cap="none" strike="noStrike">
              <a:solidFill>
                <a:srgbClr val="000000"/>
              </a:solidFill>
              <a:latin typeface="Arial"/>
              <a:ea typeface="Arial"/>
              <a:cs typeface="Arial"/>
              <a:sym typeface="Arial"/>
            </a:endParaRPr>
          </a:p>
          <a:p>
            <a:pPr indent="-228600" lvl="0" marL="457200" marR="0" rtl="0" algn="l">
              <a:lnSpc>
                <a:spcPct val="114000"/>
              </a:lnSpc>
              <a:spcBef>
                <a:spcPts val="600"/>
              </a:spcBef>
              <a:spcAft>
                <a:spcPts val="0"/>
              </a:spcAft>
              <a:buClr>
                <a:schemeClr val="dk1"/>
              </a:buClr>
              <a:buSzPts val="1200"/>
              <a:buFont typeface="Verdana"/>
              <a:buNone/>
            </a:pPr>
            <a:r>
              <a:t/>
            </a:r>
            <a:endParaRPr b="0" i="0" sz="1200" u="none" cap="none" strike="noStrik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36"/>
          <p:cNvSpPr/>
          <p:nvPr/>
        </p:nvSpPr>
        <p:spPr>
          <a:xfrm>
            <a:off x="0" y="4337850"/>
            <a:ext cx="9144000" cy="907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43" name="Google Shape;243;p36"/>
          <p:cNvPicPr preferRelativeResize="0"/>
          <p:nvPr/>
        </p:nvPicPr>
        <p:blipFill rotWithShape="1">
          <a:blip r:embed="rId3">
            <a:alphaModFix/>
          </a:blip>
          <a:srcRect b="0" l="0" r="0" t="0"/>
          <a:stretch/>
        </p:blipFill>
        <p:spPr>
          <a:xfrm>
            <a:off x="0" y="0"/>
            <a:ext cx="9144000" cy="1828800"/>
          </a:xfrm>
          <a:prstGeom prst="rect">
            <a:avLst/>
          </a:prstGeom>
          <a:noFill/>
          <a:ln>
            <a:noFill/>
          </a:ln>
        </p:spPr>
      </p:pic>
      <p:sp>
        <p:nvSpPr>
          <p:cNvPr id="244" name="Google Shape;244;p36"/>
          <p:cNvSpPr txBox="1"/>
          <p:nvPr>
            <p:ph idx="4294967295" type="ctrTitle"/>
          </p:nvPr>
        </p:nvSpPr>
        <p:spPr>
          <a:xfrm>
            <a:off x="2164248" y="698100"/>
            <a:ext cx="4465500" cy="1016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lang="en-GB" sz="3300">
                <a:solidFill>
                  <a:srgbClr val="304A9D"/>
                </a:solidFill>
                <a:highlight>
                  <a:srgbClr val="FFFFFF"/>
                </a:highlight>
                <a:latin typeface="Verdana"/>
                <a:ea typeface="Verdana"/>
                <a:cs typeface="Verdana"/>
                <a:sym typeface="Verdana"/>
              </a:rPr>
              <a:t>Imaš vprašanje</a:t>
            </a:r>
            <a:r>
              <a:rPr b="1" i="0" lang="en-GB" sz="3300" u="none" cap="none" strike="noStrike">
                <a:solidFill>
                  <a:srgbClr val="304A9D"/>
                </a:solidFill>
                <a:highlight>
                  <a:srgbClr val="FFFFFF"/>
                </a:highlight>
                <a:latin typeface="Verdana"/>
                <a:ea typeface="Verdana"/>
                <a:cs typeface="Verdana"/>
                <a:sym typeface="Verdana"/>
              </a:rPr>
              <a:t>?</a:t>
            </a:r>
            <a:endParaRPr b="1" i="0" sz="3300" u="none" cap="none" strike="noStrike">
              <a:solidFill>
                <a:srgbClr val="304A9D"/>
              </a:solidFill>
              <a:latin typeface="Verdana"/>
              <a:ea typeface="Verdana"/>
              <a:cs typeface="Verdana"/>
              <a:sym typeface="Verdana"/>
            </a:endParaRPr>
          </a:p>
        </p:txBody>
      </p:sp>
      <p:pic>
        <p:nvPicPr>
          <p:cNvPr id="245" name="Google Shape;245;p36"/>
          <p:cNvPicPr preferRelativeResize="0"/>
          <p:nvPr/>
        </p:nvPicPr>
        <p:blipFill rotWithShape="1">
          <a:blip r:embed="rId4">
            <a:alphaModFix/>
          </a:blip>
          <a:srcRect b="0" l="0" r="0" t="0"/>
          <a:stretch/>
        </p:blipFill>
        <p:spPr>
          <a:xfrm>
            <a:off x="169475" y="225125"/>
            <a:ext cx="2013470" cy="692700"/>
          </a:xfrm>
          <a:prstGeom prst="rect">
            <a:avLst/>
          </a:prstGeom>
          <a:noFill/>
          <a:ln>
            <a:noFill/>
          </a:ln>
        </p:spPr>
      </p:pic>
      <p:pic>
        <p:nvPicPr>
          <p:cNvPr id="246" name="Google Shape;246;p36"/>
          <p:cNvPicPr preferRelativeResize="0"/>
          <p:nvPr/>
        </p:nvPicPr>
        <p:blipFill rotWithShape="1">
          <a:blip r:embed="rId5">
            <a:alphaModFix/>
          </a:blip>
          <a:srcRect b="0" l="0" r="0" t="0"/>
          <a:stretch/>
        </p:blipFill>
        <p:spPr>
          <a:xfrm>
            <a:off x="6296999" y="188400"/>
            <a:ext cx="2756125" cy="786225"/>
          </a:xfrm>
          <a:prstGeom prst="rect">
            <a:avLst/>
          </a:prstGeom>
          <a:noFill/>
          <a:ln>
            <a:noFill/>
          </a:ln>
        </p:spPr>
      </p:pic>
      <p:sp>
        <p:nvSpPr>
          <p:cNvPr id="247" name="Google Shape;247;p36"/>
          <p:cNvSpPr txBox="1"/>
          <p:nvPr/>
        </p:nvSpPr>
        <p:spPr>
          <a:xfrm>
            <a:off x="533400" y="4433100"/>
            <a:ext cx="8235300" cy="6927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1000"/>
              <a:buFont typeface="Arial"/>
              <a:buNone/>
            </a:pPr>
            <a:r>
              <a:rPr b="0" i="0" lang="en-GB" sz="1000" u="none" cap="none" strike="noStrike">
                <a:solidFill>
                  <a:srgbClr val="666666"/>
                </a:solidFill>
                <a:latin typeface="Verdana"/>
                <a:ea typeface="Verdana"/>
                <a:cs typeface="Verdana"/>
                <a:sym typeface="Verdana"/>
              </a:rPr>
              <a:t>The YDML project has been funded with support from the European Commission in the frames of Erasmus+ program, KA2 (ref. No 608788-EPP-1-2019-1-BG-EPPKA2-CBY-ACPALA). This publication reflects the views only of the author, and the Commission cannot be held responsible for any use which may be made of the information contained therein.</a:t>
            </a:r>
            <a:endParaRPr b="0" i="0" sz="1000" u="none" cap="none" strike="noStrike">
              <a:solidFill>
                <a:srgbClr val="666666"/>
              </a:solidFill>
              <a:latin typeface="Verdana"/>
              <a:ea typeface="Verdana"/>
              <a:cs typeface="Verdana"/>
              <a:sym typeface="Verdana"/>
            </a:endParaRPr>
          </a:p>
        </p:txBody>
      </p:sp>
      <p:sp>
        <p:nvSpPr>
          <p:cNvPr id="248" name="Google Shape;248;p36"/>
          <p:cNvSpPr txBox="1"/>
          <p:nvPr/>
        </p:nvSpPr>
        <p:spPr>
          <a:xfrm>
            <a:off x="2784425" y="1314300"/>
            <a:ext cx="2327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304A9D"/>
                </a:solidFill>
                <a:latin typeface="Verdana"/>
                <a:ea typeface="Verdana"/>
                <a:cs typeface="Verdana"/>
                <a:sym typeface="Verdana"/>
              </a:rPr>
              <a:t>www.digitalyouth.eu</a:t>
            </a:r>
            <a:endParaRPr b="0" i="0" sz="1400" u="none" cap="none" strike="noStrike">
              <a:solidFill>
                <a:srgbClr val="304A9D"/>
              </a:solidFill>
              <a:latin typeface="Verdana"/>
              <a:ea typeface="Verdana"/>
              <a:cs typeface="Verdana"/>
              <a:sym typeface="Verdana"/>
            </a:endParaRPr>
          </a:p>
        </p:txBody>
      </p:sp>
      <p:pic>
        <p:nvPicPr>
          <p:cNvPr id="249" name="Google Shape;249;p36"/>
          <p:cNvPicPr preferRelativeResize="0"/>
          <p:nvPr/>
        </p:nvPicPr>
        <p:blipFill rotWithShape="1">
          <a:blip r:embed="rId6">
            <a:alphaModFix/>
          </a:blip>
          <a:srcRect b="0" l="0" r="0" t="0"/>
          <a:stretch/>
        </p:blipFill>
        <p:spPr>
          <a:xfrm>
            <a:off x="304800" y="3354400"/>
            <a:ext cx="8637158" cy="1016400"/>
          </a:xfrm>
          <a:prstGeom prst="rect">
            <a:avLst/>
          </a:prstGeom>
          <a:noFill/>
          <a:ln>
            <a:noFill/>
          </a:ln>
        </p:spPr>
      </p:pic>
      <p:pic>
        <p:nvPicPr>
          <p:cNvPr descr="Creative Commons License" id="250" name="Google Shape;250;p36"/>
          <p:cNvPicPr preferRelativeResize="0"/>
          <p:nvPr/>
        </p:nvPicPr>
        <p:blipFill rotWithShape="1">
          <a:blip r:embed="rId7">
            <a:alphaModFix/>
          </a:blip>
          <a:srcRect b="0" l="0" r="0" t="0"/>
          <a:stretch/>
        </p:blipFill>
        <p:spPr>
          <a:xfrm>
            <a:off x="1524552" y="2391642"/>
            <a:ext cx="838200" cy="296863"/>
          </a:xfrm>
          <a:prstGeom prst="rect">
            <a:avLst/>
          </a:prstGeom>
          <a:noFill/>
          <a:ln>
            <a:noFill/>
          </a:ln>
        </p:spPr>
      </p:pic>
      <p:sp>
        <p:nvSpPr>
          <p:cNvPr id="251" name="Google Shape;251;p36"/>
          <p:cNvSpPr/>
          <p:nvPr/>
        </p:nvSpPr>
        <p:spPr>
          <a:xfrm>
            <a:off x="2495310" y="2143249"/>
            <a:ext cx="5223600" cy="1128300"/>
          </a:xfrm>
          <a:prstGeom prst="rect">
            <a:avLst/>
          </a:prstGeom>
          <a:solidFill>
            <a:srgbClr val="FFFFFF"/>
          </a:solidFill>
          <a:ln>
            <a:noFill/>
          </a:ln>
        </p:spPr>
        <p:txBody>
          <a:bodyPr anchorCtr="0" anchor="t" bIns="0" lIns="91425" spcFirstLastPara="1" rIns="122175" wrap="square" tIns="203125">
            <a:noAutofit/>
          </a:bodyPr>
          <a:lstStyle/>
          <a:p>
            <a:pPr indent="0" lvl="0" marL="0" marR="0" rtl="0" algn="l">
              <a:lnSpc>
                <a:spcPct val="100000"/>
              </a:lnSpc>
              <a:spcBef>
                <a:spcPts val="0"/>
              </a:spcBef>
              <a:spcAft>
                <a:spcPts val="0"/>
              </a:spcAft>
              <a:buNone/>
            </a:pPr>
            <a:r>
              <a:rPr b="0" i="0" lang="en-GB" sz="1000" u="sng" cap="none" strike="noStrike">
                <a:solidFill>
                  <a:srgbClr val="0097A7"/>
                </a:solidFill>
                <a:latin typeface="Arial"/>
                <a:ea typeface="Arial"/>
                <a:cs typeface="Arial"/>
                <a:sym typeface="Arial"/>
                <a:hlinkClick r:id="rId8">
                  <a:extLst>
                    <a:ext uri="{A12FA001-AC4F-418D-AE19-62706E023703}">
                      <ahyp:hlinkClr val="tx"/>
                    </a:ext>
                  </a:extLst>
                </a:hlinkClick>
              </a:rPr>
              <a:t>Creative Commons Attribution-NonCommercial 4.0 International License</a:t>
            </a:r>
            <a:endParaRPr b="0" i="0" sz="1000" u="sng"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en-GB" sz="1000" u="none" cap="none" strike="noStrike">
                <a:solidFill>
                  <a:srgbClr val="000000"/>
                </a:solidFill>
                <a:latin typeface="Arial"/>
                <a:ea typeface="Arial"/>
                <a:cs typeface="Arial"/>
                <a:sym typeface="Arial"/>
              </a:rPr>
              <a:t>Attribution-NonCommercial (CC BY-NC 4.0)</a:t>
            </a:r>
            <a:endParaRPr b="1"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rgbClr val="000000"/>
                </a:solidFill>
                <a:latin typeface="Arial"/>
                <a:ea typeface="Arial"/>
                <a:cs typeface="Arial"/>
                <a:sym typeface="Arial"/>
              </a:rPr>
              <a:t>You will have to acknowledge the author (when mentioned) and to refer to YDML project.</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rgbClr val="000000"/>
                </a:solidFill>
                <a:latin typeface="Arial"/>
                <a:ea typeface="Arial"/>
                <a:cs typeface="Arial"/>
                <a:sym typeface="Arial"/>
              </a:rPr>
              <a:t>You are free to:</a:t>
            </a:r>
            <a:endParaRPr b="0" i="0" sz="1000" u="none" cap="none" strike="noStrike">
              <a:solidFill>
                <a:srgbClr val="434343"/>
              </a:solidFill>
              <a:latin typeface="Arial"/>
              <a:ea typeface="Arial"/>
              <a:cs typeface="Arial"/>
              <a:sym typeface="Arial"/>
            </a:endParaRPr>
          </a:p>
          <a:p>
            <a:pPr indent="-63500" lvl="0" marL="0" marR="0" rtl="0" algn="l">
              <a:lnSpc>
                <a:spcPct val="100000"/>
              </a:lnSpc>
              <a:spcBef>
                <a:spcPts val="0"/>
              </a:spcBef>
              <a:spcAft>
                <a:spcPts val="0"/>
              </a:spcAft>
              <a:buClr>
                <a:srgbClr val="000000"/>
              </a:buClr>
              <a:buSzPts val="1000"/>
              <a:buFont typeface="Arial"/>
              <a:buChar char="•"/>
            </a:pPr>
            <a:r>
              <a:rPr b="1" i="0" lang="en-GB" sz="1000" u="none" cap="none" strike="noStrike">
                <a:solidFill>
                  <a:srgbClr val="000000"/>
                </a:solidFill>
                <a:latin typeface="Arial"/>
                <a:ea typeface="Arial"/>
                <a:cs typeface="Arial"/>
                <a:sym typeface="Arial"/>
              </a:rPr>
              <a:t>Share</a:t>
            </a:r>
            <a:r>
              <a:rPr b="0" i="0" lang="en-GB" sz="1000" u="none" cap="none" strike="noStrike">
                <a:solidFill>
                  <a:srgbClr val="000000"/>
                </a:solidFill>
                <a:latin typeface="Arial"/>
                <a:ea typeface="Arial"/>
                <a:cs typeface="Arial"/>
                <a:sym typeface="Arial"/>
              </a:rPr>
              <a:t> — copy and redistribute the material in any medium or format for free use</a:t>
            </a:r>
            <a:endParaRPr b="0" i="0" sz="1000" u="none" cap="none" strike="noStrike">
              <a:solidFill>
                <a:srgbClr val="000000"/>
              </a:solidFill>
              <a:latin typeface="Arial"/>
              <a:ea typeface="Arial"/>
              <a:cs typeface="Arial"/>
              <a:sym typeface="Arial"/>
            </a:endParaRPr>
          </a:p>
          <a:p>
            <a:pPr indent="-63500" lvl="0" marL="0" marR="0" rtl="0" algn="l">
              <a:lnSpc>
                <a:spcPct val="100000"/>
              </a:lnSpc>
              <a:spcBef>
                <a:spcPts val="0"/>
              </a:spcBef>
              <a:spcAft>
                <a:spcPts val="0"/>
              </a:spcAft>
              <a:buClr>
                <a:srgbClr val="000000"/>
              </a:buClr>
              <a:buSzPts val="1000"/>
              <a:buFont typeface="Arial"/>
              <a:buChar char="•"/>
            </a:pPr>
            <a:r>
              <a:rPr b="1" i="0" lang="en-GB" sz="1000" u="none" cap="none" strike="noStrike">
                <a:solidFill>
                  <a:srgbClr val="000000"/>
                </a:solidFill>
                <a:latin typeface="Arial"/>
                <a:ea typeface="Arial"/>
                <a:cs typeface="Arial"/>
                <a:sym typeface="Arial"/>
              </a:rPr>
              <a:t>Adapt</a:t>
            </a:r>
            <a:r>
              <a:rPr b="0" i="0" lang="en-GB" sz="1000" u="none" cap="none" strike="noStrike">
                <a:solidFill>
                  <a:srgbClr val="000000"/>
                </a:solidFill>
                <a:latin typeface="Arial"/>
                <a:ea typeface="Arial"/>
                <a:cs typeface="Arial"/>
                <a:sym typeface="Arial"/>
              </a:rPr>
              <a:t> — remix, transform, and build upon the material</a:t>
            </a:r>
            <a:endParaRPr b="0" i="0" sz="10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5"/>
          <p:cNvSpPr txBox="1"/>
          <p:nvPr>
            <p:ph idx="4294967295" type="ctrTitle"/>
          </p:nvPr>
        </p:nvSpPr>
        <p:spPr>
          <a:xfrm>
            <a:off x="235500" y="849598"/>
            <a:ext cx="8520600" cy="705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i="0" lang="en-GB" sz="2400" u="none" cap="none" strike="noStrike">
                <a:solidFill>
                  <a:srgbClr val="304A9D"/>
                </a:solidFill>
                <a:highlight>
                  <a:srgbClr val="FFFFFF"/>
                </a:highlight>
                <a:latin typeface="Verdana"/>
                <a:ea typeface="Verdana"/>
                <a:cs typeface="Verdana"/>
                <a:sym typeface="Verdana"/>
              </a:rPr>
              <a:t>DigComp</a:t>
            </a:r>
            <a:endParaRPr b="1" i="0" sz="2400" u="none" cap="none" strike="noStrike">
              <a:solidFill>
                <a:srgbClr val="304A9D"/>
              </a:solidFill>
              <a:latin typeface="Verdana"/>
              <a:ea typeface="Verdana"/>
              <a:cs typeface="Verdana"/>
              <a:sym typeface="Verdana"/>
            </a:endParaRPr>
          </a:p>
        </p:txBody>
      </p:sp>
      <p:sp>
        <p:nvSpPr>
          <p:cNvPr id="75" name="Google Shape;75;p15"/>
          <p:cNvSpPr txBox="1"/>
          <p:nvPr/>
        </p:nvSpPr>
        <p:spPr>
          <a:xfrm>
            <a:off x="235500" y="1350755"/>
            <a:ext cx="7979700" cy="645900"/>
          </a:xfrm>
          <a:prstGeom prst="rect">
            <a:avLst/>
          </a:prstGeom>
          <a:noFill/>
          <a:ln>
            <a:noFill/>
          </a:ln>
        </p:spPr>
        <p:txBody>
          <a:bodyPr anchorCtr="0" anchor="t" bIns="91425" lIns="91425" spcFirstLastPara="1" rIns="91425" wrap="square" tIns="91425">
            <a:spAutoFit/>
          </a:bodyPr>
          <a:lstStyle/>
          <a:p>
            <a:pPr indent="0" lvl="0" marL="0" marR="0" rtl="0" algn="l">
              <a:lnSpc>
                <a:spcPct val="114000"/>
              </a:lnSpc>
              <a:spcBef>
                <a:spcPts val="0"/>
              </a:spcBef>
              <a:spcAft>
                <a:spcPts val="0"/>
              </a:spcAft>
              <a:buNone/>
            </a:pPr>
            <a:r>
              <a:rPr lang="en-GB"/>
              <a:t>Okvir digitalnih kompetenc za državljane EU (DigComp) zagotavlja skupno razumevanje digitalnih kompetenc:</a:t>
            </a:r>
            <a:endParaRPr/>
          </a:p>
        </p:txBody>
      </p:sp>
      <p:sp>
        <p:nvSpPr>
          <p:cNvPr id="76" name="Google Shape;76;p15"/>
          <p:cNvSpPr/>
          <p:nvPr/>
        </p:nvSpPr>
        <p:spPr>
          <a:xfrm>
            <a:off x="1876789" y="2026551"/>
            <a:ext cx="5238021" cy="258532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i="1" lang="en-GB"/>
              <a:t>"Digitalne kompetence lahko na splošno opredelimo kot samozavestno, kritično in ustvarjalno uporabo IKT za doseganje ciljev, povezanih z delom, zaposljivostjo, učenjem, prostim časom, vključevanjem in/ali sodelovanjem v družbi. Digitalne kompetence so transverzalne ključne kompetence, ki nam kot take omogočajo pridobivanje drugih ključnih kompetenc (npr. jezik, matematika, učenje učenja, kulturna zavest). Povezane so s številnimi spretnostmi 21. stoletja, ki bi jih morali pridobiti vsi državljani, da bi zagotovili njihovo aktivno udeležbo v družbi in gospodarstvu."</a:t>
            </a:r>
            <a:endParaRPr/>
          </a:p>
          <a:p>
            <a:pPr indent="0" lvl="0" marL="0" marR="0" rtl="0" algn="l">
              <a:lnSpc>
                <a:spcPct val="100000"/>
              </a:lnSpc>
              <a:spcBef>
                <a:spcPts val="0"/>
              </a:spcBef>
              <a:spcAft>
                <a:spcPts val="0"/>
              </a:spcAft>
              <a:buNone/>
            </a:pPr>
            <a:r>
              <a:t/>
            </a:r>
            <a:endParaRPr b="0" i="1" sz="9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1" lang="en-GB" sz="900" u="none" cap="none" strike="noStrike">
                <a:solidFill>
                  <a:srgbClr val="000000"/>
                </a:solidFill>
                <a:latin typeface="Arial"/>
                <a:ea typeface="Arial"/>
                <a:cs typeface="Arial"/>
                <a:sym typeface="Arial"/>
              </a:rPr>
              <a:t>DIGCOMP: A Framework for Developing and Understanding Digital Competence in Europe, Publications Office of the European Union, Luxembourg, 2013, ISBN 978-92-79-31465-0, doi:10.2788/52966, JRC83167.</a:t>
            </a:r>
            <a:endParaRPr b="0" i="1" sz="9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6"/>
          <p:cNvSpPr txBox="1"/>
          <p:nvPr>
            <p:ph idx="4294967295" type="ctrTitle"/>
          </p:nvPr>
        </p:nvSpPr>
        <p:spPr>
          <a:xfrm>
            <a:off x="264528" y="838811"/>
            <a:ext cx="8520600" cy="705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i="0" lang="en-GB" sz="2400" u="none" cap="none" strike="noStrike">
                <a:solidFill>
                  <a:srgbClr val="304A9D"/>
                </a:solidFill>
                <a:highlight>
                  <a:srgbClr val="FFFFFF"/>
                </a:highlight>
                <a:latin typeface="Verdana"/>
                <a:ea typeface="Verdana"/>
                <a:cs typeface="Verdana"/>
                <a:sym typeface="Verdana"/>
              </a:rPr>
              <a:t>DigComp</a:t>
            </a:r>
            <a:endParaRPr b="1" i="0" sz="2400" u="none" cap="none" strike="noStrike">
              <a:solidFill>
                <a:srgbClr val="304A9D"/>
              </a:solidFill>
              <a:latin typeface="Verdana"/>
              <a:ea typeface="Verdana"/>
              <a:cs typeface="Verdana"/>
              <a:sym typeface="Verdana"/>
            </a:endParaRPr>
          </a:p>
        </p:txBody>
      </p:sp>
      <p:sp>
        <p:nvSpPr>
          <p:cNvPr id="82" name="Google Shape;82;p16"/>
          <p:cNvSpPr txBox="1"/>
          <p:nvPr/>
        </p:nvSpPr>
        <p:spPr>
          <a:xfrm>
            <a:off x="264528" y="1375054"/>
            <a:ext cx="7330200" cy="3072900"/>
          </a:xfrm>
          <a:prstGeom prst="rect">
            <a:avLst/>
          </a:prstGeom>
          <a:noFill/>
          <a:ln>
            <a:noFill/>
          </a:ln>
        </p:spPr>
        <p:txBody>
          <a:bodyPr anchorCtr="0" anchor="t" bIns="91425" lIns="91425" spcFirstLastPara="1" rIns="91425" wrap="square" tIns="91425">
            <a:spAutoFit/>
          </a:bodyPr>
          <a:lstStyle/>
          <a:p>
            <a:pPr indent="0" lvl="0" marL="0" marR="0" rtl="0" algn="l">
              <a:lnSpc>
                <a:spcPct val="114000"/>
              </a:lnSpc>
              <a:spcBef>
                <a:spcPts val="600"/>
              </a:spcBef>
              <a:spcAft>
                <a:spcPts val="0"/>
              </a:spcAft>
              <a:buNone/>
            </a:pPr>
            <a:r>
              <a:rPr lang="en-GB"/>
              <a:t>Projekt DigComp od leta 2010 v imenu Evropske komisije izvaja Joint Research Centre (JRC);</a:t>
            </a:r>
            <a:endParaRPr/>
          </a:p>
          <a:p>
            <a:pPr indent="0" lvl="0" marL="0" marR="0" rtl="0" algn="l">
              <a:lnSpc>
                <a:spcPct val="114000"/>
              </a:lnSpc>
              <a:spcBef>
                <a:spcPts val="600"/>
              </a:spcBef>
              <a:spcAft>
                <a:spcPts val="0"/>
              </a:spcAft>
              <a:buNone/>
            </a:pPr>
            <a:r>
              <a:rPr lang="en-GB"/>
              <a:t>leta 2013 je JRC po obsežnem posvetovanju z zainteresiranimi stranmi objavilo poročilo "DIGCOMP: okvir za razvijanje in razumevanje digitalnih kompetenc v Evropi", ki vsebuje:</a:t>
            </a:r>
            <a:endParaRPr/>
          </a:p>
          <a:p>
            <a:pPr indent="-285750" lvl="0" marL="285750" marR="0" rtl="0" algn="l">
              <a:lnSpc>
                <a:spcPct val="114000"/>
              </a:lnSpc>
              <a:spcBef>
                <a:spcPts val="600"/>
              </a:spcBef>
              <a:spcAft>
                <a:spcPts val="0"/>
              </a:spcAft>
              <a:buSzPts val="1400"/>
              <a:buChar char="-"/>
            </a:pPr>
            <a:r>
              <a:rPr lang="en-GB"/>
              <a:t>podrobne opise kompetenc, ki jih posameznik potrebuje, da je usposobljen za delo v digitalnih okoljih;</a:t>
            </a:r>
            <a:endParaRPr/>
          </a:p>
          <a:p>
            <a:pPr indent="-285750" lvl="0" marL="285750" marR="0" rtl="0" algn="l">
              <a:lnSpc>
                <a:spcPct val="114000"/>
              </a:lnSpc>
              <a:spcBef>
                <a:spcPts val="600"/>
              </a:spcBef>
              <a:spcAft>
                <a:spcPts val="0"/>
              </a:spcAft>
              <a:buSzPts val="1400"/>
              <a:buChar char="-"/>
            </a:pPr>
            <a:r>
              <a:rPr lang="en-GB"/>
              <a:t>opisuje jih z vidika znanja, spretnosti in odnosov;</a:t>
            </a:r>
            <a:endParaRPr/>
          </a:p>
          <a:p>
            <a:pPr indent="-285750" lvl="0" marL="285750" marR="0" rtl="0" algn="l">
              <a:lnSpc>
                <a:spcPct val="114000"/>
              </a:lnSpc>
              <a:spcBef>
                <a:spcPts val="600"/>
              </a:spcBef>
              <a:spcAft>
                <a:spcPts val="0"/>
              </a:spcAft>
              <a:buSzPts val="1400"/>
              <a:buChar char="-"/>
            </a:pPr>
            <a:r>
              <a:rPr lang="en-GB"/>
              <a:t>predlaga tri ravni znanja za vsako kompetenco;</a:t>
            </a:r>
            <a:endParaRPr/>
          </a:p>
          <a:p>
            <a:pPr indent="-285750" lvl="0" marL="285750" marR="0" rtl="0" algn="l">
              <a:lnSpc>
                <a:spcPct val="114000"/>
              </a:lnSpc>
              <a:spcBef>
                <a:spcPts val="600"/>
              </a:spcBef>
              <a:spcAft>
                <a:spcPts val="0"/>
              </a:spcAft>
              <a:buSzPts val="1400"/>
              <a:buChar char="-"/>
            </a:pPr>
            <a:r>
              <a:rPr lang="en-GB"/>
              <a:t>navaja samoocenjevalno mrežo za določanje ravni digitalnih kompetenc;</a:t>
            </a:r>
            <a:endParaRPr/>
          </a:p>
          <a:p>
            <a:pPr indent="-285750" lvl="0" marL="285750" marR="0" rtl="0" algn="l">
              <a:lnSpc>
                <a:spcPct val="114000"/>
              </a:lnSpc>
              <a:spcBef>
                <a:spcPts val="600"/>
              </a:spcBef>
              <a:spcAft>
                <a:spcPts val="0"/>
              </a:spcAft>
              <a:buSzPts val="1400"/>
              <a:buChar char="-"/>
            </a:pPr>
            <a:r>
              <a:rPr lang="en-GB"/>
              <a:t>pomen digitalnih kompetenc za druge </a:t>
            </a:r>
            <a:r>
              <a:rPr lang="en-GB" u="sng">
                <a:solidFill>
                  <a:schemeClr val="hlink"/>
                </a:solidFill>
                <a:hlinkClick r:id="rId3"/>
              </a:rPr>
              <a:t>ključne kompetence za vseživljenjsko učenje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7"/>
          <p:cNvSpPr txBox="1"/>
          <p:nvPr>
            <p:ph idx="4294967295" type="ctrTitle"/>
          </p:nvPr>
        </p:nvSpPr>
        <p:spPr>
          <a:xfrm>
            <a:off x="264528" y="838802"/>
            <a:ext cx="8520600" cy="608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i="0" lang="en-GB" sz="2400" u="none" cap="none" strike="noStrike">
                <a:solidFill>
                  <a:srgbClr val="304A9D"/>
                </a:solidFill>
                <a:highlight>
                  <a:srgbClr val="FFFFFF"/>
                </a:highlight>
                <a:latin typeface="Verdana"/>
                <a:ea typeface="Verdana"/>
                <a:cs typeface="Verdana"/>
                <a:sym typeface="Verdana"/>
              </a:rPr>
              <a:t>DigComp - </a:t>
            </a:r>
            <a:r>
              <a:rPr b="1" i="1" lang="en-GB" sz="2400">
                <a:solidFill>
                  <a:srgbClr val="304A9D"/>
                </a:solidFill>
                <a:highlight>
                  <a:srgbClr val="FFFFFF"/>
                </a:highlight>
                <a:latin typeface="Verdana"/>
                <a:ea typeface="Verdana"/>
                <a:cs typeface="Verdana"/>
                <a:sym typeface="Verdana"/>
              </a:rPr>
              <a:t>področja digitalnih kompetenc</a:t>
            </a:r>
            <a:endParaRPr b="1" i="1" sz="2400">
              <a:solidFill>
                <a:srgbClr val="304A9D"/>
              </a:solidFill>
              <a:highlight>
                <a:srgbClr val="FFFFFF"/>
              </a:highlight>
              <a:latin typeface="Verdana"/>
              <a:ea typeface="Verdana"/>
              <a:cs typeface="Verdana"/>
              <a:sym typeface="Verdana"/>
            </a:endParaRPr>
          </a:p>
          <a:p>
            <a:pPr indent="0" lvl="0" marL="0" marR="0" rtl="0" algn="l">
              <a:lnSpc>
                <a:spcPct val="100000"/>
              </a:lnSpc>
              <a:spcBef>
                <a:spcPts val="0"/>
              </a:spcBef>
              <a:spcAft>
                <a:spcPts val="0"/>
              </a:spcAft>
              <a:buClr>
                <a:schemeClr val="dk1"/>
              </a:buClr>
              <a:buSzPts val="2800"/>
              <a:buFont typeface="Arial"/>
              <a:buNone/>
            </a:pPr>
            <a:r>
              <a:t/>
            </a:r>
            <a:endParaRPr b="1" i="1" sz="2400">
              <a:solidFill>
                <a:srgbClr val="304A9D"/>
              </a:solidFill>
              <a:highlight>
                <a:srgbClr val="FFFFFF"/>
              </a:highlight>
              <a:latin typeface="Verdana"/>
              <a:ea typeface="Verdana"/>
              <a:cs typeface="Verdana"/>
              <a:sym typeface="Verdana"/>
            </a:endParaRPr>
          </a:p>
        </p:txBody>
      </p:sp>
      <p:sp>
        <p:nvSpPr>
          <p:cNvPr id="88" name="Google Shape;88;p17"/>
          <p:cNvSpPr txBox="1"/>
          <p:nvPr/>
        </p:nvSpPr>
        <p:spPr>
          <a:xfrm>
            <a:off x="264525" y="1301325"/>
            <a:ext cx="8101200" cy="3879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600"/>
              </a:spcBef>
              <a:spcAft>
                <a:spcPts val="0"/>
              </a:spcAft>
              <a:buClr>
                <a:schemeClr val="dk1"/>
              </a:buClr>
              <a:buSzPts val="1100"/>
              <a:buFont typeface="Arial"/>
              <a:buNone/>
            </a:pPr>
            <a:r>
              <a:rPr lang="en-GB"/>
              <a:t>Področja digitalnih kompetenc so naslednja:</a:t>
            </a:r>
            <a:endParaRPr/>
          </a:p>
          <a:p>
            <a:pPr indent="0" lvl="0" marL="0" marR="0" rtl="0" algn="l">
              <a:lnSpc>
                <a:spcPct val="100000"/>
              </a:lnSpc>
              <a:spcBef>
                <a:spcPts val="600"/>
              </a:spcBef>
              <a:spcAft>
                <a:spcPts val="0"/>
              </a:spcAft>
              <a:buClr>
                <a:schemeClr val="dk1"/>
              </a:buClr>
              <a:buSzPts val="1100"/>
              <a:buFont typeface="Arial"/>
              <a:buNone/>
            </a:pPr>
            <a:r>
              <a:rPr b="1" lang="en-GB" sz="1300"/>
              <a:t>1. Informacije: </a:t>
            </a:r>
            <a:r>
              <a:rPr lang="en-GB" sz="1300"/>
              <a:t>prepoznavanje, iskanje, pridobivanje, shranjevanje, urejanje in analiziranje digitalnih informacij ter presojanje njihove ustreznosti in namena.</a:t>
            </a:r>
            <a:endParaRPr sz="1300"/>
          </a:p>
          <a:p>
            <a:pPr indent="0" lvl="0" marL="0" marR="0" rtl="0" algn="l">
              <a:lnSpc>
                <a:spcPct val="100000"/>
              </a:lnSpc>
              <a:spcBef>
                <a:spcPts val="600"/>
              </a:spcBef>
              <a:spcAft>
                <a:spcPts val="0"/>
              </a:spcAft>
              <a:buClr>
                <a:schemeClr val="dk1"/>
              </a:buClr>
              <a:buSzPts val="1100"/>
              <a:buFont typeface="Arial"/>
              <a:buNone/>
            </a:pPr>
            <a:r>
              <a:rPr b="1" lang="en-GB" sz="1300"/>
              <a:t>2. Komunikacija:</a:t>
            </a:r>
            <a:r>
              <a:rPr lang="en-GB" sz="1300"/>
              <a:t> komuniciranje v digitalnih okoljih, deljenje virov s spletnimi orodji, povezovanje z drugimi in sodelovanje s pomočjo digitalnih orodij, interakcija s skupnostmi in omrežji ter sodelovanje v njih, medkulturna ozaveščenost.</a:t>
            </a:r>
            <a:endParaRPr sz="1300"/>
          </a:p>
          <a:p>
            <a:pPr indent="0" lvl="0" marL="0" marR="0" rtl="0" algn="l">
              <a:lnSpc>
                <a:spcPct val="100000"/>
              </a:lnSpc>
              <a:spcBef>
                <a:spcPts val="600"/>
              </a:spcBef>
              <a:spcAft>
                <a:spcPts val="0"/>
              </a:spcAft>
              <a:buClr>
                <a:schemeClr val="dk1"/>
              </a:buClr>
              <a:buSzPts val="1100"/>
              <a:buFont typeface="Arial"/>
              <a:buNone/>
            </a:pPr>
            <a:r>
              <a:rPr b="1" lang="en-GB" sz="1300"/>
              <a:t>3. Ustvarjanje vsebin: </a:t>
            </a:r>
            <a:r>
              <a:rPr lang="en-GB" sz="1300"/>
              <a:t>Ustvarjanje in urejanje novih vsebin (od urejanja besedil do slik in videoposnetkov); vključevanje in ponovna obdelava predhodnega znanja in vsebin; ustvarjanje ustvarjalnih izrazov, medijskih izdelkov in programov; obravnavanje in uporaba pravic intelektualne lastnine in licenc.</a:t>
            </a:r>
            <a:endParaRPr sz="1300"/>
          </a:p>
          <a:p>
            <a:pPr indent="0" lvl="0" marL="0" marR="0" rtl="0" algn="l">
              <a:lnSpc>
                <a:spcPct val="100000"/>
              </a:lnSpc>
              <a:spcBef>
                <a:spcPts val="600"/>
              </a:spcBef>
              <a:spcAft>
                <a:spcPts val="0"/>
              </a:spcAft>
              <a:buClr>
                <a:schemeClr val="dk1"/>
              </a:buClr>
              <a:buSzPts val="1100"/>
              <a:buFont typeface="Arial"/>
              <a:buNone/>
            </a:pPr>
            <a:r>
              <a:rPr b="1" lang="en-GB" sz="1300"/>
              <a:t>4. Varnost: </a:t>
            </a:r>
            <a:r>
              <a:rPr lang="en-GB" sz="1300"/>
              <a:t>osebna zaščita, zaščita podatkov, zaščita digitalne identitete, varnostni ukrepi, varna in trajnostna uporaba.</a:t>
            </a:r>
            <a:endParaRPr sz="1300"/>
          </a:p>
          <a:p>
            <a:pPr indent="0" lvl="0" marL="0" marR="0" rtl="0" algn="l">
              <a:lnSpc>
                <a:spcPct val="100000"/>
              </a:lnSpc>
              <a:spcBef>
                <a:spcPts val="600"/>
              </a:spcBef>
              <a:spcAft>
                <a:spcPts val="0"/>
              </a:spcAft>
              <a:buClr>
                <a:schemeClr val="dk1"/>
              </a:buClr>
              <a:buSzPts val="1100"/>
              <a:buFont typeface="Arial"/>
              <a:buNone/>
            </a:pPr>
            <a:r>
              <a:rPr b="1" lang="en-GB" sz="1300"/>
              <a:t>5. Reševanje problemov: </a:t>
            </a:r>
            <a:r>
              <a:rPr lang="en-GB" sz="1300"/>
              <a:t>prepoznavanje digitalnih potreb in virov, sprejemanje informiranih odločitev o tem, katera digitalna orodja so najprimernejša glede na namen ali potrebo, reševanje konceptualnih problemov z digitalnimi sredstvi, ustvarjalna uporaba tehnologij, reševanje tehničnih problemov, posodabljanje lastnih kompetenc in kompetenc drugih.</a:t>
            </a:r>
            <a:endParaRPr sz="1300"/>
          </a:p>
          <a:p>
            <a:pPr indent="0" lvl="0" marL="0" marR="0" rtl="0" algn="l">
              <a:lnSpc>
                <a:spcPct val="100000"/>
              </a:lnSpc>
              <a:spcBef>
                <a:spcPts val="600"/>
              </a:spcBef>
              <a:spcAft>
                <a:spcPts val="0"/>
              </a:spcAft>
              <a:buNone/>
            </a:pPr>
            <a:r>
              <a:t/>
            </a:r>
            <a:endParaRPr/>
          </a:p>
        </p:txBody>
      </p:sp>
      <p:pic>
        <p:nvPicPr>
          <p:cNvPr id="89" name="Google Shape;89;p17"/>
          <p:cNvPicPr preferRelativeResize="0"/>
          <p:nvPr/>
        </p:nvPicPr>
        <p:blipFill rotWithShape="1">
          <a:blip r:embed="rId3">
            <a:alphaModFix/>
          </a:blip>
          <a:srcRect b="0" l="0" r="0" t="0"/>
          <a:stretch/>
        </p:blipFill>
        <p:spPr>
          <a:xfrm>
            <a:off x="7496567" y="896872"/>
            <a:ext cx="1288558" cy="101278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8"/>
          <p:cNvSpPr txBox="1"/>
          <p:nvPr>
            <p:ph idx="4294967295" type="ctrTitle"/>
          </p:nvPr>
        </p:nvSpPr>
        <p:spPr>
          <a:xfrm>
            <a:off x="761833" y="973595"/>
            <a:ext cx="7732461" cy="705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i="0" lang="en-GB" sz="2400" u="none" cap="none" strike="noStrike">
                <a:solidFill>
                  <a:srgbClr val="304A9D"/>
                </a:solidFill>
                <a:highlight>
                  <a:srgbClr val="FFFFFF"/>
                </a:highlight>
                <a:latin typeface="Verdana"/>
                <a:ea typeface="Verdana"/>
                <a:cs typeface="Verdana"/>
                <a:sym typeface="Verdana"/>
              </a:rPr>
              <a:t>DigComp 2.1</a:t>
            </a:r>
            <a:endParaRPr b="1" i="0" sz="2400" u="none" cap="none" strike="noStrike">
              <a:solidFill>
                <a:srgbClr val="304A9D"/>
              </a:solidFill>
              <a:latin typeface="Verdana"/>
              <a:ea typeface="Verdana"/>
              <a:cs typeface="Verdana"/>
              <a:sym typeface="Verdana"/>
            </a:endParaRPr>
          </a:p>
        </p:txBody>
      </p:sp>
      <p:sp>
        <p:nvSpPr>
          <p:cNvPr id="95" name="Google Shape;95;p18"/>
          <p:cNvSpPr txBox="1"/>
          <p:nvPr/>
        </p:nvSpPr>
        <p:spPr>
          <a:xfrm>
            <a:off x="761833" y="1509838"/>
            <a:ext cx="3748200" cy="2119800"/>
          </a:xfrm>
          <a:prstGeom prst="rect">
            <a:avLst/>
          </a:prstGeom>
          <a:noFill/>
          <a:ln>
            <a:noFill/>
          </a:ln>
        </p:spPr>
        <p:txBody>
          <a:bodyPr anchorCtr="0" anchor="t" bIns="91425" lIns="91425" spcFirstLastPara="1" rIns="91425" wrap="square" tIns="91425">
            <a:spAutoFit/>
          </a:bodyPr>
          <a:lstStyle/>
          <a:p>
            <a:pPr indent="0" lvl="0" marL="0" marR="0" rtl="0" algn="l">
              <a:lnSpc>
                <a:spcPct val="114000"/>
              </a:lnSpc>
              <a:spcBef>
                <a:spcPts val="0"/>
              </a:spcBef>
              <a:spcAft>
                <a:spcPts val="0"/>
              </a:spcAft>
              <a:buClr>
                <a:schemeClr val="dk1"/>
              </a:buClr>
              <a:buSzPts val="1100"/>
              <a:buFont typeface="Arial"/>
              <a:buNone/>
            </a:pPr>
            <a:r>
              <a:rPr lang="en-GB"/>
              <a:t>DigComp 2.1 (2017) je nadaljnji razvoj okvira digitalnih kompetenc za evropske državljane.</a:t>
            </a:r>
            <a:endParaRPr/>
          </a:p>
          <a:p>
            <a:pPr indent="0" lvl="0" marL="0" marR="0" rtl="0" algn="l">
              <a:lnSpc>
                <a:spcPct val="114000"/>
              </a:lnSpc>
              <a:spcBef>
                <a:spcPts val="0"/>
              </a:spcBef>
              <a:spcAft>
                <a:spcPts val="0"/>
              </a:spcAft>
              <a:buSzPts val="1100"/>
              <a:buNone/>
            </a:pPr>
            <a:r>
              <a:t/>
            </a:r>
            <a:endParaRPr/>
          </a:p>
          <a:p>
            <a:pPr indent="0" lvl="0" marL="0" marR="0" rtl="0" algn="l">
              <a:lnSpc>
                <a:spcPct val="114000"/>
              </a:lnSpc>
              <a:spcBef>
                <a:spcPts val="0"/>
              </a:spcBef>
              <a:spcAft>
                <a:spcPts val="0"/>
              </a:spcAft>
              <a:buSzPts val="1100"/>
              <a:buNone/>
            </a:pPr>
            <a:r>
              <a:rPr lang="en-GB"/>
              <a:t>Na podlagi referenčnega konceptualnega modela, objavljenega v DigComp 2.0, predstavlja </a:t>
            </a:r>
            <a:r>
              <a:rPr b="1" lang="en-GB"/>
              <a:t>8 ravni kakovosti znanja</a:t>
            </a:r>
            <a:r>
              <a:rPr lang="en-GB"/>
              <a:t> in primere uporabe, ki se uporabljajo na področju učenja in zaposlovanja.</a:t>
            </a:r>
            <a:endParaRPr/>
          </a:p>
        </p:txBody>
      </p:sp>
      <p:pic>
        <p:nvPicPr>
          <p:cNvPr id="96" name="Google Shape;96;p18"/>
          <p:cNvPicPr preferRelativeResize="0"/>
          <p:nvPr/>
        </p:nvPicPr>
        <p:blipFill rotWithShape="1">
          <a:blip r:embed="rId3">
            <a:alphaModFix/>
          </a:blip>
          <a:srcRect b="0" l="0" r="0" t="0"/>
          <a:stretch/>
        </p:blipFill>
        <p:spPr>
          <a:xfrm>
            <a:off x="5573512" y="973595"/>
            <a:ext cx="2208501" cy="313510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pic>
        <p:nvPicPr>
          <p:cNvPr id="101" name="Google Shape;101;p19"/>
          <p:cNvPicPr preferRelativeResize="0"/>
          <p:nvPr/>
        </p:nvPicPr>
        <p:blipFill rotWithShape="1">
          <a:blip r:embed="rId3">
            <a:alphaModFix/>
          </a:blip>
          <a:srcRect b="0" l="0" r="0" t="0"/>
          <a:stretch/>
        </p:blipFill>
        <p:spPr>
          <a:xfrm>
            <a:off x="1942499" y="0"/>
            <a:ext cx="7201501" cy="5143500"/>
          </a:xfrm>
          <a:prstGeom prst="rect">
            <a:avLst/>
          </a:prstGeom>
          <a:noFill/>
          <a:ln>
            <a:noFill/>
          </a:ln>
        </p:spPr>
      </p:pic>
      <p:sp>
        <p:nvSpPr>
          <p:cNvPr id="102" name="Google Shape;102;p19"/>
          <p:cNvSpPr txBox="1"/>
          <p:nvPr/>
        </p:nvSpPr>
        <p:spPr>
          <a:xfrm>
            <a:off x="130629" y="1045543"/>
            <a:ext cx="1811870" cy="3085586"/>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i="0" lang="en-GB" sz="2400" u="none" cap="none" strike="noStrike">
                <a:solidFill>
                  <a:srgbClr val="304A9D"/>
                </a:solidFill>
                <a:highlight>
                  <a:srgbClr val="FFFFFF"/>
                </a:highlight>
                <a:latin typeface="Verdana"/>
                <a:ea typeface="Verdana"/>
                <a:cs typeface="Verdana"/>
                <a:sym typeface="Verdana"/>
              </a:rPr>
              <a:t>DigComp 2.1</a:t>
            </a:r>
            <a:endParaRPr/>
          </a:p>
          <a:p>
            <a:pPr indent="0" lvl="0" marL="0" marR="0" rtl="0" algn="l">
              <a:lnSpc>
                <a:spcPct val="100000"/>
              </a:lnSpc>
              <a:spcBef>
                <a:spcPts val="0"/>
              </a:spcBef>
              <a:spcAft>
                <a:spcPts val="0"/>
              </a:spcAft>
              <a:buClr>
                <a:schemeClr val="dk1"/>
              </a:buClr>
              <a:buSzPts val="2800"/>
              <a:buFont typeface="Arial"/>
              <a:buNone/>
            </a:pPr>
            <a:r>
              <a:t/>
            </a:r>
            <a:endParaRPr b="0" i="0" sz="1600" u="none" cap="none" strike="noStrike">
              <a:solidFill>
                <a:srgbClr val="304A9D"/>
              </a:solidFill>
              <a:highlight>
                <a:srgbClr val="FFFFFF"/>
              </a:highlight>
              <a:latin typeface="Verdana"/>
              <a:ea typeface="Verdana"/>
              <a:cs typeface="Verdana"/>
              <a:sym typeface="Verdana"/>
            </a:endParaRPr>
          </a:p>
          <a:p>
            <a:pPr indent="0" lvl="0" marL="0" marR="0" rtl="0" algn="l">
              <a:lnSpc>
                <a:spcPct val="100000"/>
              </a:lnSpc>
              <a:spcBef>
                <a:spcPts val="0"/>
              </a:spcBef>
              <a:spcAft>
                <a:spcPts val="0"/>
              </a:spcAft>
              <a:buClr>
                <a:schemeClr val="dk1"/>
              </a:buClr>
              <a:buSzPts val="1100"/>
              <a:buFont typeface="Arial"/>
              <a:buNone/>
            </a:pPr>
            <a:r>
              <a:rPr lang="en-GB" sz="1600">
                <a:solidFill>
                  <a:srgbClr val="304A9D"/>
                </a:solidFill>
                <a:highlight>
                  <a:srgbClr val="FFFFFF"/>
                </a:highlight>
                <a:latin typeface="Verdana"/>
                <a:ea typeface="Verdana"/>
                <a:cs typeface="Verdana"/>
                <a:sym typeface="Verdana"/>
              </a:rPr>
              <a:t>Sposobnost plavanja v digitalnem oceanu - 8 ravni znanj.</a:t>
            </a:r>
            <a:endParaRPr b="0" i="1" sz="1600" u="none" cap="none" strike="noStrike">
              <a:solidFill>
                <a:srgbClr val="304A9D"/>
              </a:solidFill>
              <a:highlight>
                <a:srgbClr val="FFFFFF"/>
              </a:highlight>
              <a:latin typeface="Verdana"/>
              <a:ea typeface="Verdana"/>
              <a:cs typeface="Verdana"/>
              <a:sym typeface="Verdan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0"/>
          <p:cNvSpPr txBox="1"/>
          <p:nvPr>
            <p:ph idx="4294967295" type="ctrTitle"/>
          </p:nvPr>
        </p:nvSpPr>
        <p:spPr>
          <a:xfrm>
            <a:off x="235500" y="544800"/>
            <a:ext cx="8520600" cy="705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i="0" lang="en-GB" sz="2400" u="none" cap="none" strike="noStrike">
                <a:solidFill>
                  <a:srgbClr val="304A9D"/>
                </a:solidFill>
                <a:highlight>
                  <a:srgbClr val="FFFFFF"/>
                </a:highlight>
                <a:latin typeface="Verdana"/>
                <a:ea typeface="Verdana"/>
                <a:cs typeface="Verdana"/>
                <a:sym typeface="Verdana"/>
              </a:rPr>
              <a:t>DigComp 2.2 (2022)</a:t>
            </a:r>
            <a:endParaRPr b="1" i="0" sz="2400" u="none" cap="none" strike="noStrike">
              <a:solidFill>
                <a:srgbClr val="304A9D"/>
              </a:solidFill>
              <a:latin typeface="Verdana"/>
              <a:ea typeface="Verdana"/>
              <a:cs typeface="Verdana"/>
              <a:sym typeface="Verdana"/>
            </a:endParaRPr>
          </a:p>
        </p:txBody>
      </p:sp>
      <p:sp>
        <p:nvSpPr>
          <p:cNvPr id="108" name="Google Shape;108;p20"/>
          <p:cNvSpPr txBox="1"/>
          <p:nvPr/>
        </p:nvSpPr>
        <p:spPr>
          <a:xfrm>
            <a:off x="254724" y="1241900"/>
            <a:ext cx="3712714" cy="2139017"/>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600"/>
              </a:spcBef>
              <a:spcAft>
                <a:spcPts val="0"/>
              </a:spcAft>
              <a:buNone/>
            </a:pPr>
            <a:r>
              <a:rPr b="0" i="0" lang="en-GB" sz="1400" u="none" cap="none" strike="noStrike">
                <a:solidFill>
                  <a:srgbClr val="000000"/>
                </a:solidFill>
                <a:latin typeface="Arial"/>
                <a:ea typeface="Arial"/>
                <a:cs typeface="Arial"/>
                <a:sym typeface="Arial"/>
              </a:rPr>
              <a:t>DigComp 2.2 framework - more than 250 </a:t>
            </a:r>
            <a:r>
              <a:rPr b="1" i="0" lang="en-GB" sz="1400" u="none" cap="none" strike="noStrike">
                <a:solidFill>
                  <a:srgbClr val="000000"/>
                </a:solidFill>
                <a:latin typeface="Arial"/>
                <a:ea typeface="Arial"/>
                <a:cs typeface="Arial"/>
                <a:sym typeface="Arial"/>
              </a:rPr>
              <a:t>new examples </a:t>
            </a:r>
            <a:r>
              <a:rPr b="0" i="0" lang="en-GB" sz="1400" u="none" cap="none" strike="noStrike">
                <a:solidFill>
                  <a:srgbClr val="000000"/>
                </a:solidFill>
                <a:latin typeface="Arial"/>
                <a:ea typeface="Arial"/>
                <a:cs typeface="Arial"/>
                <a:sym typeface="Arial"/>
              </a:rPr>
              <a:t>of knowledge, skills and attitudes, incl. new and emerging ones such as systems driven by artificial intelligence (AI).</a:t>
            </a:r>
            <a:endParaRPr/>
          </a:p>
          <a:p>
            <a:pPr indent="0" lvl="0" marL="0" marR="0" rtl="0" algn="l">
              <a:lnSpc>
                <a:spcPct val="100000"/>
              </a:lnSpc>
              <a:spcBef>
                <a:spcPts val="600"/>
              </a:spcBef>
              <a:spcAft>
                <a:spcPts val="0"/>
              </a:spcAft>
              <a:buNone/>
            </a:pPr>
            <a:r>
              <a:rPr b="0" i="0" lang="en-GB" sz="1400" u="none" cap="none" strike="noStrike">
                <a:solidFill>
                  <a:srgbClr val="000000"/>
                </a:solidFill>
                <a:latin typeface="Arial"/>
                <a:ea typeface="Arial"/>
                <a:cs typeface="Arial"/>
                <a:sym typeface="Arial"/>
              </a:rPr>
              <a:t>A specific appendix on Citizens interacting with AI systems and on Remote/Hybrid work.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600"/>
              </a:spcBef>
              <a:spcAft>
                <a:spcPts val="0"/>
              </a:spcAft>
              <a:buNone/>
            </a:pPr>
            <a:r>
              <a:rPr b="0" i="0" lang="en-GB" sz="1400" u="none" cap="none" strike="noStrike">
                <a:solidFill>
                  <a:srgbClr val="000000"/>
                </a:solidFill>
                <a:latin typeface="Arial"/>
                <a:ea typeface="Arial"/>
                <a:cs typeface="Arial"/>
                <a:sym typeface="Arial"/>
              </a:rPr>
              <a:t>The pentagon &gt;&gt;&gt;&gt;</a:t>
            </a:r>
            <a:endParaRPr b="0" i="0" sz="1400" u="none" cap="none" strike="noStrike">
              <a:solidFill>
                <a:srgbClr val="000000"/>
              </a:solidFill>
              <a:latin typeface="Arial"/>
              <a:ea typeface="Arial"/>
              <a:cs typeface="Arial"/>
              <a:sym typeface="Arial"/>
            </a:endParaRPr>
          </a:p>
        </p:txBody>
      </p:sp>
      <p:pic>
        <p:nvPicPr>
          <p:cNvPr id="109" name="Google Shape;109;p20"/>
          <p:cNvPicPr preferRelativeResize="0"/>
          <p:nvPr/>
        </p:nvPicPr>
        <p:blipFill rotWithShape="1">
          <a:blip r:embed="rId3">
            <a:alphaModFix/>
          </a:blip>
          <a:srcRect b="0" l="0" r="0" t="0"/>
          <a:stretch/>
        </p:blipFill>
        <p:spPr>
          <a:xfrm>
            <a:off x="4653905" y="773364"/>
            <a:ext cx="3572566" cy="325554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1"/>
          <p:cNvSpPr txBox="1"/>
          <p:nvPr>
            <p:ph idx="4294967295" type="title"/>
          </p:nvPr>
        </p:nvSpPr>
        <p:spPr>
          <a:xfrm>
            <a:off x="311700" y="2907250"/>
            <a:ext cx="8520600" cy="841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2800"/>
              <a:buNone/>
            </a:pPr>
            <a:r>
              <a:rPr b="1" lang="en-GB">
                <a:solidFill>
                  <a:srgbClr val="304A9D"/>
                </a:solidFill>
                <a:highlight>
                  <a:srgbClr val="FFFFFF"/>
                </a:highlight>
                <a:latin typeface="Verdana"/>
                <a:ea typeface="Verdana"/>
                <a:cs typeface="Verdana"/>
                <a:sym typeface="Verdana"/>
              </a:rPr>
              <a:t>Razprava: Področja digitalnih kompetenc</a:t>
            </a:r>
            <a:endParaRPr b="1" i="1" sz="2400">
              <a:solidFill>
                <a:srgbClr val="304A9D"/>
              </a:solidFill>
              <a:latin typeface="Verdana"/>
              <a:ea typeface="Verdana"/>
              <a:cs typeface="Verdana"/>
              <a:sym typeface="Verdana"/>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